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handoutMasterIdLst>
    <p:handoutMasterId r:id="rId28"/>
  </p:handoutMasterIdLst>
  <p:sldIdLst>
    <p:sldId id="256" r:id="rId2"/>
    <p:sldId id="257" r:id="rId3"/>
    <p:sldId id="289" r:id="rId4"/>
    <p:sldId id="319" r:id="rId5"/>
    <p:sldId id="320" r:id="rId6"/>
    <p:sldId id="321" r:id="rId7"/>
    <p:sldId id="324" r:id="rId8"/>
    <p:sldId id="325" r:id="rId9"/>
    <p:sldId id="326" r:id="rId10"/>
    <p:sldId id="328" r:id="rId11"/>
    <p:sldId id="330" r:id="rId12"/>
    <p:sldId id="331" r:id="rId13"/>
    <p:sldId id="332" r:id="rId14"/>
    <p:sldId id="333" r:id="rId15"/>
    <p:sldId id="334" r:id="rId16"/>
    <p:sldId id="336" r:id="rId17"/>
    <p:sldId id="335" r:id="rId18"/>
    <p:sldId id="337" r:id="rId19"/>
    <p:sldId id="338" r:id="rId20"/>
    <p:sldId id="339" r:id="rId21"/>
    <p:sldId id="340" r:id="rId22"/>
    <p:sldId id="341" r:id="rId23"/>
    <p:sldId id="343" r:id="rId24"/>
    <p:sldId id="342" r:id="rId25"/>
    <p:sldId id="344" r:id="rId26"/>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9" autoAdjust="0"/>
    <p:restoredTop sz="94660"/>
  </p:normalViewPr>
  <p:slideViewPr>
    <p:cSldViewPr>
      <p:cViewPr>
        <p:scale>
          <a:sx n="70" d="100"/>
          <a:sy n="70" d="100"/>
        </p:scale>
        <p:origin x="-878" y="37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86666CDC-59C4-4B1D-B911-34F4DF1FC46D}" type="datetime4">
              <a:rPr lang="en-US" smtClean="0"/>
              <a:t>April 10, 2021</a:t>
            </a:fld>
            <a:endParaRPr lang="en-US"/>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47C4D1BD-9637-439A-A673-2B402B51A7E4}" type="slidenum">
              <a:rPr lang="en-US" smtClean="0"/>
              <a:t>‹#›</a:t>
            </a:fld>
            <a:endParaRPr lang="en-US"/>
          </a:p>
        </p:txBody>
      </p:sp>
    </p:spTree>
    <p:extLst>
      <p:ext uri="{BB962C8B-B14F-4D97-AF65-F5344CB8AC3E}">
        <p14:creationId xmlns:p14="http://schemas.microsoft.com/office/powerpoint/2010/main" val="260794084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B07888BE-E8D4-48EC-A078-C9F14AB9B7B1}" type="datetime4">
              <a:rPr lang="en-US" smtClean="0"/>
              <a:t>April 10, 2021</a:t>
            </a:fld>
            <a:endParaRPr lang="en-US"/>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6B1BC5F3-62F7-46EE-8F78-133E0C24DBD7}" type="slidenum">
              <a:rPr lang="en-US" smtClean="0"/>
              <a:t>‹#›</a:t>
            </a:fld>
            <a:endParaRPr lang="en-US"/>
          </a:p>
        </p:txBody>
      </p:sp>
    </p:spTree>
    <p:extLst>
      <p:ext uri="{BB962C8B-B14F-4D97-AF65-F5344CB8AC3E}">
        <p14:creationId xmlns:p14="http://schemas.microsoft.com/office/powerpoint/2010/main" val="275177265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B07888BE-E8D4-48EC-A078-C9F14AB9B7B1}" type="datetime4">
              <a:rPr lang="en-US" smtClean="0"/>
              <a:t>April 10, 2021</a:t>
            </a:fld>
            <a:endParaRPr lang="en-US"/>
          </a:p>
        </p:txBody>
      </p:sp>
      <p:sp>
        <p:nvSpPr>
          <p:cNvPr id="5" name="Slide Number Placeholder 4"/>
          <p:cNvSpPr>
            <a:spLocks noGrp="1"/>
          </p:cNvSpPr>
          <p:nvPr>
            <p:ph type="sldNum" sz="quarter" idx="11"/>
          </p:nvPr>
        </p:nvSpPr>
        <p:spPr/>
        <p:txBody>
          <a:bodyPr/>
          <a:lstStyle/>
          <a:p>
            <a:fld id="{6B1BC5F3-62F7-46EE-8F78-133E0C24DBD7}" type="slidenum">
              <a:rPr lang="en-US" smtClean="0"/>
              <a:t>2</a:t>
            </a:fld>
            <a:endParaRPr lang="en-US"/>
          </a:p>
        </p:txBody>
      </p:sp>
    </p:spTree>
    <p:extLst>
      <p:ext uri="{BB962C8B-B14F-4D97-AF65-F5344CB8AC3E}">
        <p14:creationId xmlns:p14="http://schemas.microsoft.com/office/powerpoint/2010/main" val="3137149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B46296-F3CE-4457-9382-E2FA2714F167}" type="datetime4">
              <a:rPr lang="en-US" smtClean="0"/>
              <a:t>April 10,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1225072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ABCA6C-2B9C-46DC-AE88-0FD816FB6F0F}" type="datetime4">
              <a:rPr lang="en-US" smtClean="0"/>
              <a:t>April 10,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453357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FC21C3-A8D8-4C4D-9B23-21C79A698870}" type="datetime4">
              <a:rPr lang="en-US" smtClean="0"/>
              <a:t>April 10,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232208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2511455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ADF085-FF72-4990-B907-D4A2289F045C}" type="datetime4">
              <a:rPr lang="en-US" smtClean="0"/>
              <a:t>April 10,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5144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6DEBFA-8761-4284-B288-CE0112F2DC60}" type="datetime4">
              <a:rPr lang="en-US" smtClean="0"/>
              <a:t>April 10,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115937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A2A1B4E-ACE6-4F0C-8746-0EA26663AC2A}" type="datetime4">
              <a:rPr lang="en-US" smtClean="0"/>
              <a:t>April 10, 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08230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C7FDEC-8057-4827-A79A-1F322F7A44D5}" type="datetime4">
              <a:rPr lang="en-US" smtClean="0"/>
              <a:t>April 10, 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202737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033015-30C4-4550-9A34-EDAA6C6D2888}" type="datetime4">
              <a:rPr lang="en-US" smtClean="0"/>
              <a:t>April 10, 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828692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24A2D4-51AB-4AAB-8E6A-A24252242D09}" type="datetime4">
              <a:rPr lang="en-US" smtClean="0"/>
              <a:t>April 10,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449441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B2152B-3456-4AAC-8B2A-3EBB65307122}" type="datetime4">
              <a:rPr lang="en-US" smtClean="0"/>
              <a:t>April 10,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928830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FCB07-57C7-4825-9E63-9D89F8C73543}" type="datetime4">
              <a:rPr lang="en-US" smtClean="0"/>
              <a:t>April 10, 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54C499-68F3-4A36-AC55-137D8BD15353}" type="slidenum">
              <a:rPr lang="en-US" smtClean="0"/>
              <a:t>‹#›</a:t>
            </a:fld>
            <a:endParaRPr lang="en-US"/>
          </a:p>
        </p:txBody>
      </p:sp>
    </p:spTree>
    <p:extLst>
      <p:ext uri="{BB962C8B-B14F-4D97-AF65-F5344CB8AC3E}">
        <p14:creationId xmlns:p14="http://schemas.microsoft.com/office/powerpoint/2010/main" val="586761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7.wmf"/><Relationship Id="rId5" Type="http://schemas.openxmlformats.org/officeDocument/2006/relationships/oleObject" Target="../embeddings/oleObject2.bin"/><Relationship Id="rId4" Type="http://schemas.openxmlformats.org/officeDocument/2006/relationships/image" Target="../media/image16.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8.wmf"/><Relationship Id="rId5" Type="http://schemas.openxmlformats.org/officeDocument/2006/relationships/oleObject" Target="../embeddings/oleObject4.bin"/><Relationship Id="rId4" Type="http://schemas.openxmlformats.org/officeDocument/2006/relationships/image" Target="../media/image16.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
            <a:ext cx="8763000" cy="1484144"/>
          </a:xfrm>
        </p:spPr>
        <p:txBody>
          <a:bodyPr>
            <a:noAutofit/>
          </a:bodyPr>
          <a:lstStyle/>
          <a:p>
            <a:r>
              <a:rPr lang="en-AU" sz="3200" b="1" dirty="0" smtClean="0">
                <a:solidFill>
                  <a:srgbClr val="00B050"/>
                </a:solidFill>
                <a:latin typeface="Times New Roman" pitchFamily="18" charset="0"/>
                <a:cs typeface="Times New Roman" pitchFamily="18" charset="0"/>
              </a:rPr>
              <a:t>CSE 5406 : Neural Signal Processing</a:t>
            </a:r>
            <a:endParaRPr lang="en-US" sz="3200" b="1" dirty="0">
              <a:solidFill>
                <a:srgbClr val="00B050"/>
              </a:solidFill>
              <a:latin typeface="Times New Roman" pitchFamily="18" charset="0"/>
              <a:cs typeface="Times New Roman" pitchFamily="18" charset="0"/>
            </a:endParaRPr>
          </a:p>
        </p:txBody>
      </p:sp>
      <p:sp>
        <p:nvSpPr>
          <p:cNvPr id="3" name="Subtitle 2"/>
          <p:cNvSpPr>
            <a:spLocks noGrp="1"/>
          </p:cNvSpPr>
          <p:nvPr>
            <p:ph type="subTitle" idx="1"/>
          </p:nvPr>
        </p:nvSpPr>
        <p:spPr>
          <a:xfrm>
            <a:off x="990600" y="3429000"/>
            <a:ext cx="7239000" cy="3200400"/>
          </a:xfrm>
        </p:spPr>
        <p:txBody>
          <a:bodyPr>
            <a:normAutofit/>
          </a:bodyPr>
          <a:lstStyle/>
          <a:p>
            <a:r>
              <a:rPr lang="en-AU" sz="2000" b="1" dirty="0" smtClean="0">
                <a:solidFill>
                  <a:srgbClr val="00B050"/>
                </a:solidFill>
                <a:latin typeface="Times New Roman" pitchFamily="18" charset="0"/>
                <a:cs typeface="Times New Roman" pitchFamily="18" charset="0"/>
              </a:rPr>
              <a:t>Professor </a:t>
            </a:r>
            <a:r>
              <a:rPr lang="en-AU" sz="2000" b="1" dirty="0" err="1" smtClean="0">
                <a:solidFill>
                  <a:srgbClr val="00B050"/>
                </a:solidFill>
                <a:latin typeface="Times New Roman" pitchFamily="18" charset="0"/>
                <a:cs typeface="Times New Roman" pitchFamily="18" charset="0"/>
              </a:rPr>
              <a:t>Dr.</a:t>
            </a:r>
            <a:r>
              <a:rPr lang="en-AU" sz="2000" b="1" dirty="0" smtClean="0">
                <a:solidFill>
                  <a:srgbClr val="00B050"/>
                </a:solidFill>
                <a:latin typeface="Times New Roman" pitchFamily="18" charset="0"/>
                <a:cs typeface="Times New Roman" pitchFamily="18" charset="0"/>
              </a:rPr>
              <a:t> Md. </a:t>
            </a:r>
            <a:r>
              <a:rPr lang="en-AU" sz="2000" b="1" dirty="0" err="1" smtClean="0">
                <a:solidFill>
                  <a:srgbClr val="00B050"/>
                </a:solidFill>
                <a:latin typeface="Times New Roman" pitchFamily="18" charset="0"/>
                <a:cs typeface="Times New Roman" pitchFamily="18" charset="0"/>
              </a:rPr>
              <a:t>Sujan</a:t>
            </a:r>
            <a:r>
              <a:rPr lang="en-AU" sz="2000" b="1" dirty="0" smtClean="0">
                <a:solidFill>
                  <a:srgbClr val="00B050"/>
                </a:solidFill>
                <a:latin typeface="Times New Roman" pitchFamily="18" charset="0"/>
                <a:cs typeface="Times New Roman" pitchFamily="18" charset="0"/>
              </a:rPr>
              <a:t> </a:t>
            </a:r>
            <a:r>
              <a:rPr lang="en-AU" sz="2000" b="1" dirty="0" smtClean="0">
                <a:solidFill>
                  <a:srgbClr val="00B050"/>
                </a:solidFill>
                <a:latin typeface="Times New Roman" pitchFamily="18" charset="0"/>
                <a:cs typeface="Times New Roman" pitchFamily="18" charset="0"/>
              </a:rPr>
              <a:t>Ali</a:t>
            </a:r>
          </a:p>
          <a:p>
            <a:r>
              <a:rPr lang="en-AU" sz="2400" dirty="0" smtClean="0">
                <a:solidFill>
                  <a:srgbClr val="C00000"/>
                </a:solidFill>
                <a:latin typeface="Times New Roman" pitchFamily="18" charset="0"/>
                <a:cs typeface="Times New Roman" pitchFamily="18" charset="0"/>
              </a:rPr>
              <a:t>Dept</a:t>
            </a:r>
            <a:r>
              <a:rPr lang="en-AU" sz="2400" dirty="0" smtClean="0">
                <a:solidFill>
                  <a:srgbClr val="C00000"/>
                </a:solidFill>
                <a:latin typeface="Times New Roman" pitchFamily="18" charset="0"/>
                <a:cs typeface="Times New Roman" pitchFamily="18" charset="0"/>
              </a:rPr>
              <a:t>. of Computer Science and Engineering</a:t>
            </a:r>
          </a:p>
          <a:p>
            <a:r>
              <a:rPr lang="en-US" sz="2400" dirty="0" err="1" smtClean="0">
                <a:solidFill>
                  <a:schemeClr val="tx1"/>
                </a:solidFill>
                <a:latin typeface="Times New Roman" pitchFamily="18" charset="0"/>
                <a:cs typeface="Times New Roman" pitchFamily="18" charset="0"/>
              </a:rPr>
              <a:t>Jatiya</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Kabi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Kazi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Nazrul</a:t>
            </a:r>
            <a:r>
              <a:rPr lang="en-US" sz="2400" dirty="0" smtClean="0">
                <a:solidFill>
                  <a:schemeClr val="tx1"/>
                </a:solidFill>
                <a:latin typeface="Times New Roman" pitchFamily="18" charset="0"/>
                <a:cs typeface="Times New Roman" pitchFamily="18" charset="0"/>
              </a:rPr>
              <a:t> Islam University</a:t>
            </a:r>
            <a:endParaRPr lang="en-US" sz="2400" baseline="30000" dirty="0">
              <a:solidFill>
                <a:schemeClr val="tx1"/>
              </a:solidFill>
              <a:latin typeface="Times New Roman" pitchFamily="18" charset="0"/>
              <a:cs typeface="Times New Roman" pitchFamily="18" charset="0"/>
            </a:endParaRPr>
          </a:p>
        </p:txBody>
      </p:sp>
      <p:pic>
        <p:nvPicPr>
          <p:cNvPr id="1026" name="Picture 2" descr="D:\CSE_JKKNIU\CSE\Neural Signal Processing\monogramJKKN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476376"/>
            <a:ext cx="2514600" cy="1952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995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3" name="Content Placeholder 2"/>
          <p:cNvSpPr>
            <a:spLocks noGrp="1"/>
          </p:cNvSpPr>
          <p:nvPr>
            <p:ph idx="1"/>
          </p:nvPr>
        </p:nvSpPr>
        <p:spPr>
          <a:xfrm>
            <a:off x="457200" y="914400"/>
            <a:ext cx="8229600" cy="5211763"/>
          </a:xfrm>
        </p:spPr>
        <p:txBody>
          <a:bodyPr/>
          <a:lstStyle/>
          <a:p>
            <a:r>
              <a:rPr lang="en-US" sz="2800" dirty="0" smtClean="0">
                <a:solidFill>
                  <a:srgbClr val="00B050"/>
                </a:solidFill>
                <a:latin typeface="Times New Roman" pitchFamily="18" charset="0"/>
                <a:cs typeface="Times New Roman" pitchFamily="18" charset="0"/>
              </a:rPr>
              <a:t>Sampling Theory</a:t>
            </a:r>
          </a:p>
          <a:p>
            <a:pPr marL="0" indent="0" algn="just">
              <a:buNone/>
            </a:pPr>
            <a:r>
              <a:rPr lang="en-US" sz="2400" dirty="0">
                <a:latin typeface="Times New Roman" pitchFamily="18" charset="0"/>
                <a:cs typeface="Times New Roman" pitchFamily="18" charset="0"/>
              </a:rPr>
              <a:t>The Sampling Theorem states that a signal can be exactly reproduced if it is sampled at a frequency F, where F is greater than twice the maximum frequency in the signal</a:t>
            </a:r>
            <a:endParaRPr lang="en-US" sz="2400" dirty="0" smtClean="0">
              <a:solidFill>
                <a:srgbClr val="0070C0"/>
              </a:solidFill>
              <a:latin typeface="Times New Roman" pitchFamily="18" charset="0"/>
              <a:cs typeface="Times New Roman" pitchFamily="18" charset="0"/>
            </a:endParaRPr>
          </a:p>
          <a:p>
            <a:r>
              <a:rPr lang="en-US" sz="2800" dirty="0" err="1">
                <a:solidFill>
                  <a:srgbClr val="00B050"/>
                </a:solidFill>
                <a:latin typeface="Times New Roman" pitchFamily="18" charset="0"/>
                <a:cs typeface="Times New Roman" pitchFamily="18" charset="0"/>
              </a:rPr>
              <a:t>Nyquist</a:t>
            </a:r>
            <a:r>
              <a:rPr lang="en-US" sz="2800" dirty="0">
                <a:solidFill>
                  <a:srgbClr val="00B050"/>
                </a:solidFill>
                <a:latin typeface="Times New Roman" pitchFamily="18" charset="0"/>
                <a:cs typeface="Times New Roman" pitchFamily="18" charset="0"/>
              </a:rPr>
              <a:t> </a:t>
            </a:r>
            <a:r>
              <a:rPr lang="en-US" sz="2800" dirty="0" smtClean="0">
                <a:solidFill>
                  <a:srgbClr val="00B050"/>
                </a:solidFill>
                <a:latin typeface="Times New Roman" pitchFamily="18" charset="0"/>
                <a:cs typeface="Times New Roman" pitchFamily="18" charset="0"/>
              </a:rPr>
              <a:t>Rate</a:t>
            </a:r>
            <a:endParaRPr lang="en-US" sz="2400" dirty="0" smtClean="0">
              <a:solidFill>
                <a:srgbClr val="00B050"/>
              </a:solidFill>
              <a:latin typeface="Times New Roman" pitchFamily="18" charset="0"/>
              <a:cs typeface="Times New Roman" pitchFamily="18" charset="0"/>
            </a:endParaRPr>
          </a:p>
          <a:p>
            <a:pPr marL="0" indent="0" algn="just">
              <a:buNone/>
            </a:pPr>
            <a:r>
              <a:rPr lang="en-US" sz="2400" dirty="0">
                <a:latin typeface="Times New Roman" pitchFamily="18" charset="0"/>
                <a:cs typeface="Times New Roman" pitchFamily="18" charset="0"/>
              </a:rPr>
              <a:t>In general, to preserve the full information in the signal, it is necessary to sample at twice the maximum frequency of the signal.  This is known as the </a:t>
            </a:r>
            <a:r>
              <a:rPr lang="en-US" sz="2400" dirty="0" err="1">
                <a:latin typeface="Times New Roman" pitchFamily="18" charset="0"/>
                <a:cs typeface="Times New Roman" pitchFamily="18" charset="0"/>
              </a:rPr>
              <a:t>Nyquist</a:t>
            </a:r>
            <a:r>
              <a:rPr lang="en-US" sz="2400" dirty="0">
                <a:latin typeface="Times New Roman" pitchFamily="18" charset="0"/>
                <a:cs typeface="Times New Roman" pitchFamily="18" charset="0"/>
              </a:rPr>
              <a:t> rate.</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D254C499-68F3-4A36-AC55-137D8BD15353}" type="slidenum">
              <a:rPr lang="en-US" smtClean="0"/>
              <a:t>10</a:t>
            </a:fld>
            <a:endParaRPr lang="en-US"/>
          </a:p>
        </p:txBody>
      </p:sp>
      <p:pic>
        <p:nvPicPr>
          <p:cNvPr id="2050" name="Picture 2" descr="D:\CSE_JKKNIU\CSE\Neural Signal Processing\sampl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4343400"/>
            <a:ext cx="63500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18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anim calcmode="lin" valueType="num">
                                      <p:cBhvr>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barn(inVertical)">
                                      <p:cBhvr>
                                        <p:cTn id="2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3" name="Content Placeholder 2"/>
          <p:cNvSpPr>
            <a:spLocks noGrp="1"/>
          </p:cNvSpPr>
          <p:nvPr>
            <p:ph idx="1"/>
          </p:nvPr>
        </p:nvSpPr>
        <p:spPr>
          <a:xfrm>
            <a:off x="457200" y="990600"/>
            <a:ext cx="8229600" cy="5135563"/>
          </a:xfrm>
        </p:spPr>
        <p:txBody>
          <a:bodyPr/>
          <a:lstStyle/>
          <a:p>
            <a:r>
              <a:rPr lang="en-US" sz="2800" b="1" dirty="0" smtClean="0">
                <a:solidFill>
                  <a:srgbClr val="0070C0"/>
                </a:solidFill>
              </a:rPr>
              <a:t>Aliasing</a:t>
            </a:r>
            <a:endParaRPr lang="en-US" sz="2800" dirty="0" smtClean="0">
              <a:solidFill>
                <a:srgbClr val="0070C0"/>
              </a:solidFill>
              <a:latin typeface="Times New Roman" pitchFamily="18" charset="0"/>
              <a:cs typeface="Times New Roman" pitchFamily="18" charset="0"/>
            </a:endParaRPr>
          </a:p>
          <a:p>
            <a:pPr marL="0" indent="0" algn="just">
              <a:buNone/>
            </a:pPr>
            <a:r>
              <a:rPr lang="en-US" sz="2400" dirty="0" smtClean="0"/>
              <a:t>When </a:t>
            </a:r>
            <a:r>
              <a:rPr lang="en-US" sz="2400" dirty="0"/>
              <a:t>the signal is converted back into a continuous time signal, it will exhibit a phenomenon called </a:t>
            </a:r>
            <a:r>
              <a:rPr lang="en-US" sz="2400" b="1" i="1" dirty="0">
                <a:solidFill>
                  <a:srgbClr val="0070C0"/>
                </a:solidFill>
              </a:rPr>
              <a:t>aliasing</a:t>
            </a:r>
            <a:r>
              <a:rPr lang="en-US" sz="2400" dirty="0"/>
              <a:t>.  </a:t>
            </a:r>
            <a:endParaRPr lang="en-US" sz="2400" dirty="0" smtClean="0"/>
          </a:p>
          <a:p>
            <a:pPr marL="0" indent="0" algn="just">
              <a:buNone/>
            </a:pPr>
            <a:r>
              <a:rPr lang="en-US" sz="2400" dirty="0" smtClean="0"/>
              <a:t>Aliasing </a:t>
            </a:r>
            <a:r>
              <a:rPr lang="en-US" sz="2400" dirty="0"/>
              <a:t>is the presence of unwanted components in the reconstructed signal.  </a:t>
            </a:r>
            <a:endParaRPr lang="en-US" sz="2400" dirty="0" smtClean="0"/>
          </a:p>
          <a:p>
            <a:pPr marL="0" indent="0" algn="just">
              <a:buNone/>
            </a:pPr>
            <a:r>
              <a:rPr lang="en-US" sz="2400" dirty="0" smtClean="0"/>
              <a:t>These </a:t>
            </a:r>
            <a:r>
              <a:rPr lang="en-US" sz="2400" dirty="0"/>
              <a:t>components were not present when the original signal was sampled</a:t>
            </a:r>
            <a:r>
              <a:rPr lang="en-US" sz="2400" dirty="0" smtClean="0"/>
              <a:t>.</a:t>
            </a:r>
          </a:p>
        </p:txBody>
      </p:sp>
      <p:sp>
        <p:nvSpPr>
          <p:cNvPr id="5" name="Slide Number Placeholder 4"/>
          <p:cNvSpPr>
            <a:spLocks noGrp="1"/>
          </p:cNvSpPr>
          <p:nvPr>
            <p:ph type="sldNum" sz="quarter" idx="12"/>
          </p:nvPr>
        </p:nvSpPr>
        <p:spPr/>
        <p:txBody>
          <a:bodyPr/>
          <a:lstStyle/>
          <a:p>
            <a:fld id="{D254C499-68F3-4A36-AC55-137D8BD15353}" type="slidenum">
              <a:rPr lang="en-US" smtClean="0"/>
              <a:t>11</a:t>
            </a:fld>
            <a:endParaRPr lang="en-US"/>
          </a:p>
        </p:txBody>
      </p:sp>
      <p:pic>
        <p:nvPicPr>
          <p:cNvPr id="3074" name="Picture 2" descr="D:\CSE_JKKNIU\CSE\Neural Signal Processing\aliasing_effect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810000"/>
            <a:ext cx="5715000" cy="2733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88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barn(inVertical)">
                                      <p:cBhvr>
                                        <p:cTn id="25"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3" name="Content Placeholder 2"/>
          <p:cNvSpPr>
            <a:spLocks noGrp="1"/>
          </p:cNvSpPr>
          <p:nvPr>
            <p:ph idx="1"/>
          </p:nvPr>
        </p:nvSpPr>
        <p:spPr>
          <a:xfrm>
            <a:off x="457200" y="990600"/>
            <a:ext cx="8229600" cy="5135563"/>
          </a:xfrm>
        </p:spPr>
        <p:txBody>
          <a:bodyPr/>
          <a:lstStyle/>
          <a:p>
            <a:r>
              <a:rPr lang="en-US" sz="2800" b="1" dirty="0" smtClean="0">
                <a:solidFill>
                  <a:srgbClr val="0070C0"/>
                </a:solidFill>
              </a:rPr>
              <a:t>Quantization</a:t>
            </a:r>
          </a:p>
          <a:p>
            <a:pPr marL="0" indent="0" algn="just">
              <a:buNone/>
            </a:pPr>
            <a:r>
              <a:rPr lang="en-US" sz="2400" dirty="0">
                <a:latin typeface="Times New Roman" pitchFamily="18" charset="0"/>
                <a:cs typeface="Times New Roman" pitchFamily="18" charset="0"/>
              </a:rPr>
              <a:t>A sequence of samples like </a:t>
            </a:r>
            <a:r>
              <a:rPr lang="en-US" sz="2400" i="1" dirty="0">
                <a:latin typeface="Times New Roman" pitchFamily="18" charset="0"/>
                <a:cs typeface="Times New Roman" pitchFamily="18" charset="0"/>
              </a:rPr>
              <a:t>x</a:t>
            </a:r>
            <a:r>
              <a:rPr lang="en-US" sz="2400" dirty="0" smtClean="0">
                <a:latin typeface="Times New Roman" pitchFamily="18" charset="0"/>
                <a:cs typeface="Times New Roman" pitchFamily="18" charset="0"/>
              </a:rPr>
              <a:t>[</a:t>
            </a:r>
            <a:r>
              <a:rPr lang="en-US" sz="2400" i="1" dirty="0" smtClean="0">
                <a:latin typeface="Times New Roman" pitchFamily="18" charset="0"/>
                <a:cs typeface="Times New Roman" pitchFamily="18" charset="0"/>
              </a:rPr>
              <a:t>n</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is </a:t>
            </a:r>
            <a:r>
              <a:rPr lang="en-US" sz="2400" dirty="0">
                <a:latin typeface="Times New Roman" pitchFamily="18" charset="0"/>
                <a:cs typeface="Times New Roman" pitchFamily="18" charset="0"/>
              </a:rPr>
              <a:t>not a digital signal because the sample values </a:t>
            </a:r>
            <a:r>
              <a:rPr lang="en-US" sz="2400" dirty="0" smtClean="0">
                <a:latin typeface="Times New Roman" pitchFamily="18" charset="0"/>
                <a:cs typeface="Times New Roman" pitchFamily="18" charset="0"/>
              </a:rPr>
              <a:t>can </a:t>
            </a:r>
            <a:r>
              <a:rPr lang="en-US" sz="2400" dirty="0">
                <a:latin typeface="Times New Roman" pitchFamily="18" charset="0"/>
                <a:cs typeface="Times New Roman" pitchFamily="18" charset="0"/>
              </a:rPr>
              <a:t>take on a continuous range of values</a:t>
            </a:r>
            <a:r>
              <a:rPr lang="en-US" sz="2400" dirty="0" smtClean="0">
                <a:latin typeface="Times New Roman" pitchFamily="18" charset="0"/>
                <a:cs typeface="Times New Roman" pitchFamily="18" charset="0"/>
              </a:rPr>
              <a:t>.</a:t>
            </a:r>
          </a:p>
          <a:p>
            <a:pPr marL="0" indent="0" algn="just">
              <a:buNone/>
            </a:pPr>
            <a:r>
              <a:rPr lang="en-US" sz="2400" dirty="0" smtClean="0">
                <a:latin typeface="Times New Roman" pitchFamily="18" charset="0"/>
                <a:cs typeface="Times New Roman" pitchFamily="18" charset="0"/>
              </a:rPr>
              <a:t>In </a:t>
            </a:r>
            <a:r>
              <a:rPr lang="en-US" sz="2400" dirty="0">
                <a:latin typeface="Times New Roman" pitchFamily="18" charset="0"/>
                <a:cs typeface="Times New Roman" pitchFamily="18" charset="0"/>
              </a:rPr>
              <a:t>order to complete analog to digital conversion, each sample value is mapped to a discrete level </a:t>
            </a:r>
            <a:r>
              <a:rPr lang="en-US" sz="2400" dirty="0" smtClean="0">
                <a:latin typeface="Times New Roman" pitchFamily="18" charset="0"/>
                <a:cs typeface="Times New Roman" pitchFamily="18" charset="0"/>
              </a:rPr>
              <a:t>in </a:t>
            </a:r>
            <a:r>
              <a:rPr lang="en-US" sz="2400" dirty="0">
                <a:latin typeface="Times New Roman" pitchFamily="18" charset="0"/>
                <a:cs typeface="Times New Roman" pitchFamily="18" charset="0"/>
              </a:rPr>
              <a:t>a process called quantization</a:t>
            </a:r>
            <a:r>
              <a:rPr lang="en-US" sz="2400" dirty="0" smtClean="0">
                <a:latin typeface="Times New Roman" pitchFamily="18" charset="0"/>
                <a:cs typeface="Times New Roman" pitchFamily="18" charset="0"/>
              </a:rPr>
              <a:t>.</a:t>
            </a:r>
          </a:p>
          <a:p>
            <a:pPr marL="0" indent="0" algn="just">
              <a:buNone/>
            </a:pPr>
            <a:r>
              <a:rPr lang="en-US" sz="2400" dirty="0"/>
              <a:t>Quantization is opposite to sampling. It is done on y axis</a:t>
            </a:r>
            <a:r>
              <a:rPr lang="en-US" sz="2400" dirty="0" smtClean="0"/>
              <a:t>.</a:t>
            </a:r>
            <a:endParaRPr lang="en-US" sz="2400" dirty="0" smtClean="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D254C499-68F3-4A36-AC55-137D8BD15353}" type="slidenum">
              <a:rPr lang="en-US" smtClean="0"/>
              <a:t>12</a:t>
            </a:fld>
            <a:endParaRPr lang="en-US"/>
          </a:p>
        </p:txBody>
      </p:sp>
      <p:pic>
        <p:nvPicPr>
          <p:cNvPr id="2051" name="Picture 3" descr="D:\CSE_JKKNIU\CSE\Neural Signal Processing\Signal Basics_Chapter1\Quantization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3886200"/>
            <a:ext cx="47244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1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3" name="Content Placeholder 2"/>
          <p:cNvSpPr>
            <a:spLocks noGrp="1"/>
          </p:cNvSpPr>
          <p:nvPr>
            <p:ph idx="1"/>
          </p:nvPr>
        </p:nvSpPr>
        <p:spPr>
          <a:xfrm>
            <a:off x="457200" y="990600"/>
            <a:ext cx="8229600" cy="5135563"/>
          </a:xfrm>
        </p:spPr>
        <p:txBody>
          <a:bodyPr/>
          <a:lstStyle/>
          <a:p>
            <a:r>
              <a:rPr lang="en-US" sz="2800" b="1" dirty="0" smtClean="0">
                <a:solidFill>
                  <a:schemeClr val="accent5"/>
                </a:solidFill>
              </a:rPr>
              <a:t>Quantization</a:t>
            </a:r>
          </a:p>
          <a:p>
            <a:pPr marL="0" indent="0" algn="just">
              <a:buNone/>
            </a:pPr>
            <a:r>
              <a:rPr lang="en-US" sz="2400" dirty="0" smtClean="0">
                <a:latin typeface="Times New Roman" pitchFamily="18" charset="0"/>
                <a:cs typeface="Times New Roman" pitchFamily="18" charset="0"/>
              </a:rPr>
              <a:t>In </a:t>
            </a:r>
            <a:r>
              <a:rPr lang="en-US" sz="2400" dirty="0">
                <a:latin typeface="Times New Roman" pitchFamily="18" charset="0"/>
                <a:cs typeface="Times New Roman" pitchFamily="18" charset="0"/>
              </a:rPr>
              <a:t>a </a:t>
            </a:r>
            <a:r>
              <a:rPr lang="en-US" sz="2400" i="1" dirty="0">
                <a:latin typeface="Times New Roman" pitchFamily="18" charset="0"/>
                <a:cs typeface="Times New Roman" pitchFamily="18" charset="0"/>
              </a:rPr>
              <a:t>B</a:t>
            </a:r>
            <a:r>
              <a:rPr lang="en-US" sz="2400" dirty="0">
                <a:latin typeface="Times New Roman" pitchFamily="18" charset="0"/>
                <a:cs typeface="Times New Roman" pitchFamily="18" charset="0"/>
              </a:rPr>
              <a:t>-bit </a:t>
            </a:r>
            <a:r>
              <a:rPr lang="en-US" sz="2400" dirty="0" err="1">
                <a:latin typeface="Times New Roman" pitchFamily="18" charset="0"/>
                <a:cs typeface="Times New Roman" pitchFamily="18" charset="0"/>
              </a:rPr>
              <a:t>quantizer</a:t>
            </a:r>
            <a:r>
              <a:rPr lang="en-US" sz="2400" dirty="0">
                <a:latin typeface="Times New Roman" pitchFamily="18" charset="0"/>
                <a:cs typeface="Times New Roman" pitchFamily="18" charset="0"/>
              </a:rPr>
              <a:t>, each quantization level is represented with </a:t>
            </a:r>
            <a:r>
              <a:rPr lang="en-US" sz="2400" i="1" dirty="0">
                <a:latin typeface="Times New Roman" pitchFamily="18" charset="0"/>
                <a:cs typeface="Times New Roman" pitchFamily="18" charset="0"/>
              </a:rPr>
              <a:t>B</a:t>
            </a:r>
            <a:r>
              <a:rPr lang="en-US" sz="2400" dirty="0">
                <a:latin typeface="Times New Roman" pitchFamily="18" charset="0"/>
                <a:cs typeface="Times New Roman" pitchFamily="18" charset="0"/>
              </a:rPr>
              <a:t> bits, so that the number of levels equals </a:t>
            </a:r>
            <a:r>
              <a:rPr lang="en-US" sz="2400" dirty="0" smtClean="0">
                <a:latin typeface="Times New Roman" pitchFamily="18" charset="0"/>
                <a:cs typeface="Times New Roman" pitchFamily="18" charset="0"/>
              </a:rPr>
              <a:t>2</a:t>
            </a:r>
            <a:r>
              <a:rPr lang="en-US" sz="2400" i="1" baseline="30000" dirty="0">
                <a:latin typeface="Times New Roman" pitchFamily="18" charset="0"/>
                <a:cs typeface="Times New Roman" pitchFamily="18" charset="0"/>
              </a:rPr>
              <a:t>B</a:t>
            </a:r>
            <a:endParaRPr lang="en-US" sz="2400" dirty="0" smtClean="0">
              <a:solidFill>
                <a:srgbClr val="0070C0"/>
              </a:solidFill>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D254C499-68F3-4A36-AC55-137D8BD15353}" type="slidenum">
              <a:rPr lang="en-US" smtClean="0"/>
              <a:t>13</a:t>
            </a:fld>
            <a:endParaRPr lang="en-US"/>
          </a:p>
        </p:txBody>
      </p:sp>
      <p:pic>
        <p:nvPicPr>
          <p:cNvPr id="1026" name="Picture 2" descr="D:\CSE_JKKNIU\CSE\Neural Signal Processing\Signal Basics_Chapter1\Quantiza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286000"/>
            <a:ext cx="6858000" cy="425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66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3" name="Content Placeholder 2"/>
          <p:cNvSpPr>
            <a:spLocks noGrp="1"/>
          </p:cNvSpPr>
          <p:nvPr>
            <p:ph idx="1"/>
          </p:nvPr>
        </p:nvSpPr>
        <p:spPr>
          <a:xfrm>
            <a:off x="457200" y="838200"/>
            <a:ext cx="8229600" cy="5135563"/>
          </a:xfrm>
        </p:spPr>
        <p:txBody>
          <a:bodyPr/>
          <a:lstStyle/>
          <a:p>
            <a:r>
              <a:rPr lang="en-US" sz="2800" b="1" dirty="0" smtClean="0">
                <a:solidFill>
                  <a:srgbClr val="00B050"/>
                </a:solidFill>
              </a:rPr>
              <a:t>Quantization Error</a:t>
            </a:r>
          </a:p>
          <a:p>
            <a:pPr marL="0" indent="0" algn="just">
              <a:buNone/>
            </a:pPr>
            <a:r>
              <a:rPr lang="en-US" sz="2400" dirty="0">
                <a:latin typeface="Times New Roman" pitchFamily="18" charset="0"/>
                <a:cs typeface="Times New Roman" pitchFamily="18" charset="0"/>
              </a:rPr>
              <a:t>Quantization error is the difference between the analog signal and the closest available digital value at each sampling instant from the A/D converter. </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When </a:t>
            </a:r>
            <a:r>
              <a:rPr lang="en-US" sz="2400" dirty="0">
                <a:latin typeface="Times New Roman" pitchFamily="18" charset="0"/>
                <a:cs typeface="Times New Roman" pitchFamily="18" charset="0"/>
              </a:rPr>
              <a:t>you quantize a signal, you introduce and error which can be defined as </a:t>
            </a:r>
            <a:r>
              <a:rPr lang="en-US" sz="2400" i="1" dirty="0">
                <a:latin typeface="Times New Roman" pitchFamily="18" charset="0"/>
                <a:cs typeface="Times New Roman" pitchFamily="18" charset="0"/>
              </a:rPr>
              <a:t>q</a:t>
            </a:r>
            <a:r>
              <a:rPr lang="en-US" sz="2400" dirty="0">
                <a:latin typeface="Times New Roman" pitchFamily="18" charset="0"/>
                <a:cs typeface="Times New Roman" pitchFamily="18" charset="0"/>
              </a:rPr>
              <a:t>[</a:t>
            </a:r>
            <a:r>
              <a:rPr lang="en-US" sz="2400" i="1" dirty="0">
                <a:latin typeface="Times New Roman" pitchFamily="18" charset="0"/>
                <a:cs typeface="Times New Roman" pitchFamily="18" charset="0"/>
              </a:rPr>
              <a:t>n</a:t>
            </a:r>
            <a:r>
              <a:rPr lang="en-US" sz="2400" dirty="0">
                <a:latin typeface="Times New Roman" pitchFamily="18" charset="0"/>
                <a:cs typeface="Times New Roman" pitchFamily="18" charset="0"/>
              </a:rPr>
              <a:t>]=</a:t>
            </a:r>
            <a:r>
              <a:rPr lang="en-US" sz="2400" i="1" dirty="0" err="1" smtClean="0">
                <a:latin typeface="Times New Roman" pitchFamily="18" charset="0"/>
                <a:cs typeface="Times New Roman" pitchFamily="18" charset="0"/>
              </a:rPr>
              <a:t>x</a:t>
            </a:r>
            <a:r>
              <a:rPr lang="en-US" sz="2400" i="1" baseline="-25000" dirty="0" err="1" smtClean="0">
                <a:latin typeface="Times New Roman" pitchFamily="18" charset="0"/>
                <a:cs typeface="Times New Roman" pitchFamily="18" charset="0"/>
              </a:rPr>
              <a:t>q</a:t>
            </a:r>
            <a:r>
              <a:rPr lang="en-US" sz="2400" dirty="0" smtClean="0">
                <a:latin typeface="Times New Roman" pitchFamily="18" charset="0"/>
                <a:cs typeface="Times New Roman" pitchFamily="18" charset="0"/>
              </a:rPr>
              <a:t>[</a:t>
            </a:r>
            <a:r>
              <a:rPr lang="en-US" sz="2400" i="1" dirty="0" smtClean="0">
                <a:latin typeface="Times New Roman" pitchFamily="18" charset="0"/>
                <a:cs typeface="Times New Roman" pitchFamily="18" charset="0"/>
              </a:rPr>
              <a:t>n</a:t>
            </a:r>
            <a:r>
              <a:rPr lang="en-US" sz="2400" dirty="0">
                <a:latin typeface="Times New Roman" pitchFamily="18" charset="0"/>
                <a:cs typeface="Times New Roman" pitchFamily="18" charset="0"/>
              </a:rPr>
              <a:t>]−</a:t>
            </a:r>
            <a:r>
              <a:rPr lang="en-US" sz="2400" i="1" dirty="0" smtClean="0">
                <a:latin typeface="Times New Roman" pitchFamily="18" charset="0"/>
                <a:cs typeface="Times New Roman" pitchFamily="18" charset="0"/>
              </a:rPr>
              <a:t>x</a:t>
            </a:r>
            <a:r>
              <a:rPr lang="en-US" sz="2400" dirty="0" smtClean="0">
                <a:latin typeface="Times New Roman" pitchFamily="18" charset="0"/>
                <a:cs typeface="Times New Roman" pitchFamily="18" charset="0"/>
              </a:rPr>
              <a:t>[</a:t>
            </a:r>
            <a:r>
              <a:rPr lang="en-US" sz="2400" i="1" dirty="0" smtClean="0">
                <a:latin typeface="Times New Roman" pitchFamily="18" charset="0"/>
                <a:cs typeface="Times New Roman" pitchFamily="18" charset="0"/>
              </a:rPr>
              <a:t>n</a:t>
            </a:r>
            <a:r>
              <a:rPr lang="en-US" sz="2400" dirty="0" smtClean="0">
                <a:latin typeface="Times New Roman" pitchFamily="18" charset="0"/>
                <a:cs typeface="Times New Roman" pitchFamily="18" charset="0"/>
              </a:rPr>
              <a:t>] where </a:t>
            </a:r>
            <a:r>
              <a:rPr lang="en-US" sz="2400" i="1" dirty="0">
                <a:latin typeface="Times New Roman" pitchFamily="18" charset="0"/>
                <a:cs typeface="Times New Roman" pitchFamily="18" charset="0"/>
              </a:rPr>
              <a:t>q</a:t>
            </a:r>
            <a:r>
              <a:rPr lang="en-US" sz="2400" dirty="0">
                <a:latin typeface="Times New Roman" pitchFamily="18" charset="0"/>
                <a:cs typeface="Times New Roman" pitchFamily="18" charset="0"/>
              </a:rPr>
              <a:t>[</a:t>
            </a:r>
            <a:r>
              <a:rPr lang="en-US" sz="2400" i="1" dirty="0">
                <a:latin typeface="Times New Roman" pitchFamily="18" charset="0"/>
                <a:cs typeface="Times New Roman" pitchFamily="18" charset="0"/>
              </a:rPr>
              <a:t>n</a:t>
            </a:r>
            <a:r>
              <a:rPr lang="en-US" sz="2400" dirty="0">
                <a:latin typeface="Times New Roman" pitchFamily="18" charset="0"/>
                <a:cs typeface="Times New Roman" pitchFamily="18" charset="0"/>
              </a:rPr>
              <a:t>] is the quantization error, </a:t>
            </a:r>
            <a:r>
              <a:rPr lang="en-US" sz="2400" i="1" dirty="0">
                <a:latin typeface="Times New Roman" pitchFamily="18" charset="0"/>
                <a:cs typeface="Times New Roman" pitchFamily="18" charset="0"/>
              </a:rPr>
              <a:t>x</a:t>
            </a:r>
            <a:r>
              <a:rPr lang="en-US" sz="2400" dirty="0">
                <a:latin typeface="Times New Roman" pitchFamily="18" charset="0"/>
                <a:cs typeface="Times New Roman" pitchFamily="18" charset="0"/>
              </a:rPr>
              <a:t>[</a:t>
            </a:r>
            <a:r>
              <a:rPr lang="en-US" sz="2400" i="1" dirty="0">
                <a:latin typeface="Times New Roman" pitchFamily="18" charset="0"/>
                <a:cs typeface="Times New Roman" pitchFamily="18" charset="0"/>
              </a:rPr>
              <a:t>n</a:t>
            </a:r>
            <a:r>
              <a:rPr lang="en-US" sz="2400" dirty="0">
                <a:latin typeface="Times New Roman" pitchFamily="18" charset="0"/>
                <a:cs typeface="Times New Roman" pitchFamily="18" charset="0"/>
              </a:rPr>
              <a:t>] the original signal, and </a:t>
            </a:r>
            <a:r>
              <a:rPr lang="en-US" sz="2400" i="1" dirty="0" err="1" smtClean="0">
                <a:latin typeface="Times New Roman" pitchFamily="18" charset="0"/>
                <a:cs typeface="Times New Roman" pitchFamily="18" charset="0"/>
              </a:rPr>
              <a:t>x</a:t>
            </a:r>
            <a:r>
              <a:rPr lang="en-US" sz="2400" i="1" baseline="-25000" dirty="0" err="1" smtClean="0">
                <a:latin typeface="Times New Roman" pitchFamily="18" charset="0"/>
                <a:cs typeface="Times New Roman" pitchFamily="18" charset="0"/>
              </a:rPr>
              <a:t>q</a:t>
            </a:r>
            <a:r>
              <a:rPr lang="en-US" sz="2400" dirty="0" smtClean="0">
                <a:latin typeface="Times New Roman" pitchFamily="18" charset="0"/>
                <a:cs typeface="Times New Roman" pitchFamily="18" charset="0"/>
              </a:rPr>
              <a:t>[</a:t>
            </a:r>
            <a:r>
              <a:rPr lang="en-US" sz="2400" i="1" dirty="0" smtClean="0">
                <a:latin typeface="Times New Roman" pitchFamily="18" charset="0"/>
                <a:cs typeface="Times New Roman" pitchFamily="18" charset="0"/>
              </a:rPr>
              <a:t>n</a:t>
            </a:r>
            <a:r>
              <a:rPr lang="en-US" sz="2400" dirty="0">
                <a:latin typeface="Times New Roman" pitchFamily="18" charset="0"/>
                <a:cs typeface="Times New Roman" pitchFamily="18" charset="0"/>
              </a:rPr>
              <a:t>] of the quantized signal. </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higher the resolution of the A/D converter, the lower the quantization error and the smaller the quantization noise.</a:t>
            </a:r>
            <a:endParaRPr lang="en-US" sz="2400" dirty="0" smtClean="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D254C499-68F3-4A36-AC55-137D8BD15353}" type="slidenum">
              <a:rPr lang="en-US" smtClean="0"/>
              <a:t>14</a:t>
            </a:fld>
            <a:endParaRPr lang="en-US"/>
          </a:p>
        </p:txBody>
      </p:sp>
      <p:pic>
        <p:nvPicPr>
          <p:cNvPr id="3074" name="Picture 2" descr="D:\CSE_JKKNIU\CSE\Neural Signal Processing\Signal Basics_Chapter1\Quantization_erro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4419600"/>
            <a:ext cx="7620000" cy="190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055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074"/>
                                        </p:tgtEl>
                                        <p:attrNameLst>
                                          <p:attrName>style.visibility</p:attrName>
                                        </p:attrNameLst>
                                      </p:cBhvr>
                                      <p:to>
                                        <p:strVal val="visible"/>
                                      </p:to>
                                    </p:set>
                                    <p:animEffect transition="in" filter="barn(inVertical)">
                                      <p:cBhvr>
                                        <p:cTn id="28"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33400"/>
          </a:xfrm>
        </p:spPr>
        <p:txBody>
          <a:bodyPr>
            <a:normAutofit fontScale="90000"/>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3" name="Content Placeholder 2"/>
          <p:cNvSpPr>
            <a:spLocks noGrp="1"/>
          </p:cNvSpPr>
          <p:nvPr>
            <p:ph idx="1"/>
          </p:nvPr>
        </p:nvSpPr>
        <p:spPr>
          <a:xfrm>
            <a:off x="457200" y="533401"/>
            <a:ext cx="8229600" cy="3581400"/>
          </a:xfrm>
        </p:spPr>
        <p:txBody>
          <a:bodyPr>
            <a:normAutofit fontScale="77500" lnSpcReduction="20000"/>
          </a:bodyPr>
          <a:lstStyle/>
          <a:p>
            <a:pPr marL="0" indent="0">
              <a:buNone/>
            </a:pPr>
            <a:r>
              <a:rPr lang="en-US" sz="3100" b="1" dirty="0" smtClean="0"/>
              <a:t>Stationary Signals</a:t>
            </a:r>
          </a:p>
          <a:p>
            <a:r>
              <a:rPr lang="en-US" sz="2800" dirty="0"/>
              <a:t>Stationary signals are constant in their statistical parameters (e.g., amplitude, standard deviation</a:t>
            </a:r>
            <a:r>
              <a:rPr lang="en-US" sz="2800" dirty="0" smtClean="0"/>
              <a:t>) over </a:t>
            </a:r>
            <a:r>
              <a:rPr lang="en-US" sz="2800" dirty="0"/>
              <a:t>time</a:t>
            </a:r>
            <a:r>
              <a:rPr lang="en-US" sz="2800" dirty="0" smtClean="0"/>
              <a:t>.</a:t>
            </a:r>
          </a:p>
          <a:p>
            <a:r>
              <a:rPr lang="en-US" sz="2800" dirty="0"/>
              <a:t>stationary signal is one whose </a:t>
            </a:r>
            <a:r>
              <a:rPr lang="en-US" sz="2800" i="1" dirty="0"/>
              <a:t>long-term statistics</a:t>
            </a:r>
            <a:r>
              <a:rPr lang="en-US" sz="2800" dirty="0"/>
              <a:t> do not change with time</a:t>
            </a:r>
            <a:r>
              <a:rPr lang="en-US" sz="2800" dirty="0" smtClean="0"/>
              <a:t>.</a:t>
            </a:r>
            <a:endParaRPr lang="en-US" sz="2800" b="1" dirty="0" smtClean="0">
              <a:solidFill>
                <a:srgbClr val="00B050"/>
              </a:solidFill>
            </a:endParaRPr>
          </a:p>
          <a:p>
            <a:pPr marL="0" indent="0">
              <a:buNone/>
            </a:pPr>
            <a:r>
              <a:rPr lang="en-US" sz="2800" dirty="0" smtClean="0"/>
              <a:t>For </a:t>
            </a:r>
            <a:r>
              <a:rPr lang="en-US" sz="2800" dirty="0"/>
              <a:t>example the following </a:t>
            </a:r>
            <a:r>
              <a:rPr lang="en-US" sz="2800" dirty="0" smtClean="0"/>
              <a:t>signal</a:t>
            </a:r>
          </a:p>
          <a:p>
            <a:pPr marL="0" indent="0">
              <a:buNone/>
            </a:pPr>
            <a:endParaRPr lang="en-US" sz="1500" dirty="0"/>
          </a:p>
          <a:p>
            <a:pPr marL="0" indent="0">
              <a:buNone/>
            </a:pPr>
            <a:r>
              <a:rPr lang="en-US" sz="2800" dirty="0"/>
              <a:t>x(t)=</a:t>
            </a:r>
            <a:r>
              <a:rPr lang="en-US" sz="2800" dirty="0" err="1"/>
              <a:t>cos</a:t>
            </a:r>
            <a:r>
              <a:rPr lang="en-US" sz="2800" dirty="0"/>
              <a:t>(2*pi*10*t)+</a:t>
            </a:r>
            <a:r>
              <a:rPr lang="en-US" sz="2800" dirty="0" err="1"/>
              <a:t>cos</a:t>
            </a:r>
            <a:r>
              <a:rPr lang="en-US" sz="2800" dirty="0"/>
              <a:t>(2*pi*25*t)+</a:t>
            </a:r>
            <a:r>
              <a:rPr lang="en-US" sz="2800" dirty="0" err="1"/>
              <a:t>cos</a:t>
            </a:r>
            <a:r>
              <a:rPr lang="en-US" sz="2800" dirty="0"/>
              <a:t>(2*pi*50*t)+</a:t>
            </a:r>
            <a:r>
              <a:rPr lang="en-US" sz="2800" dirty="0" err="1"/>
              <a:t>cos</a:t>
            </a:r>
            <a:r>
              <a:rPr lang="en-US" sz="2800" dirty="0"/>
              <a:t>(2*pi*100*t) </a:t>
            </a:r>
          </a:p>
          <a:p>
            <a:pPr marL="0" indent="0">
              <a:buNone/>
            </a:pPr>
            <a:endParaRPr lang="en-US" sz="1800" dirty="0" smtClean="0"/>
          </a:p>
          <a:p>
            <a:pPr marL="0" indent="0">
              <a:buNone/>
            </a:pPr>
            <a:r>
              <a:rPr lang="en-US" sz="2800" dirty="0" smtClean="0"/>
              <a:t>is </a:t>
            </a:r>
            <a:r>
              <a:rPr lang="en-US" sz="2800" dirty="0"/>
              <a:t>a stationary signal, because it has frequencies of 10, 25, 50, and 100 Hz at any given time instant. This signal is plotted below:</a:t>
            </a:r>
          </a:p>
          <a:p>
            <a:pPr marL="0" indent="0">
              <a:buNone/>
            </a:pPr>
            <a:endParaRPr lang="en-US" sz="2800" dirty="0" smtClean="0"/>
          </a:p>
          <a:p>
            <a:pPr marL="0" indent="0">
              <a:buNone/>
            </a:pPr>
            <a:endParaRPr lang="en-US" sz="2800" b="1" dirty="0" smtClean="0">
              <a:solidFill>
                <a:srgbClr val="00B050"/>
              </a:solidFill>
            </a:endParaRPr>
          </a:p>
        </p:txBody>
      </p:sp>
      <p:sp>
        <p:nvSpPr>
          <p:cNvPr id="5" name="Slide Number Placeholder 4"/>
          <p:cNvSpPr>
            <a:spLocks noGrp="1"/>
          </p:cNvSpPr>
          <p:nvPr>
            <p:ph type="sldNum" sz="quarter" idx="12"/>
          </p:nvPr>
        </p:nvSpPr>
        <p:spPr/>
        <p:txBody>
          <a:bodyPr/>
          <a:lstStyle/>
          <a:p>
            <a:fld id="{D254C499-68F3-4A36-AC55-137D8BD15353}" type="slidenum">
              <a:rPr lang="en-US" smtClean="0"/>
              <a:t>15</a:t>
            </a:fld>
            <a:endParaRPr lang="en-US"/>
          </a:p>
        </p:txBody>
      </p:sp>
      <p:pic>
        <p:nvPicPr>
          <p:cNvPr id="6" name="Picture 5" descr="http://users.rowan.edu/%7Epolikar/WAVELETS/figure1_5.gif"/>
          <p:cNvPicPr/>
          <p:nvPr/>
        </p:nvPicPr>
        <p:blipFill>
          <a:blip r:embed="rId2"/>
          <a:srcRect/>
          <a:stretch>
            <a:fillRect/>
          </a:stretch>
        </p:blipFill>
        <p:spPr bwMode="auto">
          <a:xfrm>
            <a:off x="1447800" y="3962400"/>
            <a:ext cx="6096000" cy="2550160"/>
          </a:xfrm>
          <a:prstGeom prst="rect">
            <a:avLst/>
          </a:prstGeom>
          <a:noFill/>
          <a:ln w="9525">
            <a:noFill/>
            <a:miter lim="800000"/>
            <a:headEnd/>
            <a:tailEnd/>
          </a:ln>
        </p:spPr>
      </p:pic>
    </p:spTree>
    <p:extLst>
      <p:ext uri="{BB962C8B-B14F-4D97-AF65-F5344CB8AC3E}">
        <p14:creationId xmlns:p14="http://schemas.microsoft.com/office/powerpoint/2010/main" val="253180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33400"/>
          </a:xfrm>
        </p:spPr>
        <p:txBody>
          <a:bodyPr>
            <a:normAutofit fontScale="90000"/>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3" name="Content Placeholder 2"/>
          <p:cNvSpPr>
            <a:spLocks noGrp="1"/>
          </p:cNvSpPr>
          <p:nvPr>
            <p:ph idx="1"/>
          </p:nvPr>
        </p:nvSpPr>
        <p:spPr>
          <a:xfrm>
            <a:off x="457200" y="533401"/>
            <a:ext cx="8229600" cy="2819399"/>
          </a:xfrm>
        </p:spPr>
        <p:txBody>
          <a:bodyPr>
            <a:normAutofit fontScale="77500" lnSpcReduction="20000"/>
          </a:bodyPr>
          <a:lstStyle/>
          <a:p>
            <a:pPr marL="0" indent="0">
              <a:buNone/>
            </a:pPr>
            <a:r>
              <a:rPr lang="en-US" sz="3100" b="1" dirty="0" smtClean="0"/>
              <a:t>Non-Stationary Signals</a:t>
            </a:r>
          </a:p>
          <a:p>
            <a:r>
              <a:rPr lang="en-US" sz="2800" dirty="0" smtClean="0"/>
              <a:t>The statistical </a:t>
            </a:r>
            <a:r>
              <a:rPr lang="en-US" sz="2800" dirty="0"/>
              <a:t>parameters (e.g., amplitude, standard deviation</a:t>
            </a:r>
            <a:r>
              <a:rPr lang="en-US" sz="2800" dirty="0" smtClean="0"/>
              <a:t>) of non-stationary signals are not constant over </a:t>
            </a:r>
            <a:r>
              <a:rPr lang="en-US" sz="2800" dirty="0"/>
              <a:t>time</a:t>
            </a:r>
            <a:r>
              <a:rPr lang="en-US" sz="2800" dirty="0" smtClean="0"/>
              <a:t>.</a:t>
            </a:r>
          </a:p>
          <a:p>
            <a:r>
              <a:rPr lang="en-US" sz="2800" dirty="0" smtClean="0"/>
              <a:t>Non-stationary </a:t>
            </a:r>
            <a:r>
              <a:rPr lang="en-US" sz="2800" dirty="0"/>
              <a:t>signal is one whose </a:t>
            </a:r>
            <a:r>
              <a:rPr lang="en-US" sz="2800" i="1" dirty="0"/>
              <a:t>long-term statistics</a:t>
            </a:r>
            <a:r>
              <a:rPr lang="en-US" sz="2800" dirty="0"/>
              <a:t> do </a:t>
            </a:r>
            <a:r>
              <a:rPr lang="en-US" sz="2800" dirty="0" smtClean="0"/>
              <a:t>change </a:t>
            </a:r>
            <a:r>
              <a:rPr lang="en-US" sz="2800" dirty="0"/>
              <a:t>with time</a:t>
            </a:r>
            <a:r>
              <a:rPr lang="en-US" sz="2800" dirty="0" smtClean="0"/>
              <a:t>.</a:t>
            </a:r>
          </a:p>
          <a:p>
            <a:pPr marL="0" indent="0">
              <a:buNone/>
            </a:pPr>
            <a:r>
              <a:rPr lang="en-US" sz="2800" b="1" dirty="0" smtClean="0"/>
              <a:t>Example : </a:t>
            </a:r>
            <a:endParaRPr lang="en-US" sz="2800" b="1" dirty="0"/>
          </a:p>
          <a:p>
            <a:pPr marL="0" indent="0" algn="just">
              <a:buNone/>
            </a:pPr>
            <a:r>
              <a:rPr lang="en-US" sz="2800" dirty="0" smtClean="0"/>
              <a:t>The </a:t>
            </a:r>
            <a:r>
              <a:rPr lang="en-US" sz="2800" dirty="0"/>
              <a:t>interval 0 to 300 </a:t>
            </a:r>
            <a:r>
              <a:rPr lang="en-US" sz="2800" dirty="0" err="1"/>
              <a:t>ms</a:t>
            </a:r>
            <a:r>
              <a:rPr lang="en-US" sz="2800" dirty="0"/>
              <a:t> has a 100 Hz sinusoid, the interval 300 to 600 </a:t>
            </a:r>
            <a:r>
              <a:rPr lang="en-US" sz="2800" dirty="0" err="1"/>
              <a:t>ms</a:t>
            </a:r>
            <a:r>
              <a:rPr lang="en-US" sz="2800" dirty="0"/>
              <a:t> has a 50 Hz sinusoid, the interval 600 to 800 </a:t>
            </a:r>
            <a:r>
              <a:rPr lang="en-US" sz="2800" dirty="0" err="1"/>
              <a:t>ms</a:t>
            </a:r>
            <a:r>
              <a:rPr lang="en-US" sz="2800" dirty="0"/>
              <a:t> has a 25 Hz sinusoid, and finally the interval 800 to 1000 </a:t>
            </a:r>
            <a:r>
              <a:rPr lang="en-US" sz="2800" dirty="0" err="1"/>
              <a:t>ms</a:t>
            </a:r>
            <a:r>
              <a:rPr lang="en-US" sz="2800" dirty="0"/>
              <a:t> has a 10 Hz sinusoid.</a:t>
            </a:r>
          </a:p>
          <a:p>
            <a:endParaRPr lang="en-US" sz="2800" b="1" dirty="0" smtClean="0">
              <a:solidFill>
                <a:srgbClr val="00B050"/>
              </a:solidFill>
            </a:endParaRPr>
          </a:p>
          <a:p>
            <a:pPr marL="0" indent="0">
              <a:buNone/>
            </a:pPr>
            <a:endParaRPr lang="en-US" sz="2800" dirty="0" smtClean="0"/>
          </a:p>
          <a:p>
            <a:pPr marL="0" indent="0">
              <a:buNone/>
            </a:pPr>
            <a:endParaRPr lang="en-US" sz="2800" b="1" dirty="0" smtClean="0">
              <a:solidFill>
                <a:srgbClr val="00B050"/>
              </a:solidFill>
            </a:endParaRPr>
          </a:p>
        </p:txBody>
      </p:sp>
      <p:sp>
        <p:nvSpPr>
          <p:cNvPr id="5" name="Slide Number Placeholder 4"/>
          <p:cNvSpPr>
            <a:spLocks noGrp="1"/>
          </p:cNvSpPr>
          <p:nvPr>
            <p:ph type="sldNum" sz="quarter" idx="12"/>
          </p:nvPr>
        </p:nvSpPr>
        <p:spPr/>
        <p:txBody>
          <a:bodyPr/>
          <a:lstStyle/>
          <a:p>
            <a:fld id="{D254C499-68F3-4A36-AC55-137D8BD15353}" type="slidenum">
              <a:rPr lang="en-US" smtClean="0"/>
              <a:t>16</a:t>
            </a:fld>
            <a:endParaRPr lang="en-US"/>
          </a:p>
        </p:txBody>
      </p:sp>
      <p:pic>
        <p:nvPicPr>
          <p:cNvPr id="7" name="Picture 6" descr="http://users.rowan.edu/%7Epolikar/WAVELETS/figure1_8.gif"/>
          <p:cNvPicPr/>
          <p:nvPr/>
        </p:nvPicPr>
        <p:blipFill>
          <a:blip r:embed="rId2"/>
          <a:srcRect/>
          <a:stretch>
            <a:fillRect/>
          </a:stretch>
        </p:blipFill>
        <p:spPr bwMode="auto">
          <a:xfrm>
            <a:off x="1524001" y="3429000"/>
            <a:ext cx="6248400" cy="3046095"/>
          </a:xfrm>
          <a:prstGeom prst="rect">
            <a:avLst/>
          </a:prstGeom>
          <a:noFill/>
          <a:ln w="9525">
            <a:noFill/>
            <a:miter lim="800000"/>
            <a:headEnd/>
            <a:tailEnd/>
          </a:ln>
        </p:spPr>
      </p:pic>
    </p:spTree>
    <p:extLst>
      <p:ext uri="{BB962C8B-B14F-4D97-AF65-F5344CB8AC3E}">
        <p14:creationId xmlns:p14="http://schemas.microsoft.com/office/powerpoint/2010/main" val="31234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Signal Basics</a:t>
            </a:r>
            <a:endParaRPr lang="en-US" sz="2800" dirty="0"/>
          </a:p>
        </p:txBody>
      </p:sp>
      <p:sp>
        <p:nvSpPr>
          <p:cNvPr id="3" name="Content Placeholder 2"/>
          <p:cNvSpPr>
            <a:spLocks noGrp="1"/>
          </p:cNvSpPr>
          <p:nvPr>
            <p:ph idx="1"/>
          </p:nvPr>
        </p:nvSpPr>
        <p:spPr>
          <a:xfrm>
            <a:off x="457200" y="914400"/>
            <a:ext cx="8229600" cy="5211763"/>
          </a:xfrm>
        </p:spPr>
        <p:txBody>
          <a:bodyPr>
            <a:normAutofit fontScale="77500" lnSpcReduction="20000"/>
          </a:bodyPr>
          <a:lstStyle/>
          <a:p>
            <a:r>
              <a:rPr lang="en-US" dirty="0" smtClean="0">
                <a:solidFill>
                  <a:srgbClr val="00B050"/>
                </a:solidFill>
              </a:rPr>
              <a:t>Statistical Properties of Signals</a:t>
            </a:r>
          </a:p>
          <a:p>
            <a:pPr marL="0" indent="0" algn="just">
              <a:buNone/>
            </a:pPr>
            <a:r>
              <a:rPr lang="en-US" dirty="0"/>
              <a:t>A </a:t>
            </a:r>
            <a:r>
              <a:rPr lang="en-US" b="1" dirty="0"/>
              <a:t>statistic</a:t>
            </a:r>
            <a:r>
              <a:rPr lang="en-US" dirty="0"/>
              <a:t> is measure of some attribute of a sample (set of data). </a:t>
            </a:r>
            <a:r>
              <a:rPr lang="en-US" dirty="0">
                <a:solidFill>
                  <a:srgbClr val="C00000"/>
                </a:solidFill>
              </a:rPr>
              <a:t>Statistical information is needed to analyze a signal </a:t>
            </a:r>
            <a:r>
              <a:rPr lang="en-US" dirty="0" smtClean="0">
                <a:solidFill>
                  <a:srgbClr val="C00000"/>
                </a:solidFill>
              </a:rPr>
              <a:t>properly.</a:t>
            </a:r>
          </a:p>
          <a:p>
            <a:pPr marL="0" indent="0" algn="just">
              <a:buNone/>
            </a:pPr>
            <a:r>
              <a:rPr lang="en-US" dirty="0" smtClean="0">
                <a:solidFill>
                  <a:srgbClr val="0070C0"/>
                </a:solidFill>
              </a:rPr>
              <a:t>Examples:</a:t>
            </a:r>
          </a:p>
          <a:p>
            <a:r>
              <a:rPr lang="en-US" dirty="0" smtClean="0">
                <a:solidFill>
                  <a:srgbClr val="7030A0"/>
                </a:solidFill>
              </a:rPr>
              <a:t>Mean</a:t>
            </a:r>
          </a:p>
          <a:p>
            <a:r>
              <a:rPr lang="en-US" dirty="0" smtClean="0">
                <a:solidFill>
                  <a:srgbClr val="7030A0"/>
                </a:solidFill>
              </a:rPr>
              <a:t>Standard deviation</a:t>
            </a:r>
          </a:p>
          <a:p>
            <a:r>
              <a:rPr lang="en-US" dirty="0" smtClean="0">
                <a:solidFill>
                  <a:srgbClr val="7030A0"/>
                </a:solidFill>
              </a:rPr>
              <a:t>Variance</a:t>
            </a:r>
          </a:p>
          <a:p>
            <a:r>
              <a:rPr lang="en-US" dirty="0" smtClean="0">
                <a:solidFill>
                  <a:srgbClr val="7030A0"/>
                </a:solidFill>
              </a:rPr>
              <a:t>Covariance</a:t>
            </a:r>
          </a:p>
          <a:p>
            <a:r>
              <a:rPr lang="en-US" dirty="0" smtClean="0">
                <a:solidFill>
                  <a:srgbClr val="7030A0"/>
                </a:solidFill>
              </a:rPr>
              <a:t>Correlation</a:t>
            </a:r>
          </a:p>
          <a:p>
            <a:r>
              <a:rPr lang="en-US" dirty="0" err="1" smtClean="0">
                <a:solidFill>
                  <a:srgbClr val="7030A0"/>
                </a:solidFill>
              </a:rPr>
              <a:t>Skewness</a:t>
            </a:r>
            <a:endParaRPr lang="en-US" dirty="0" smtClean="0">
              <a:solidFill>
                <a:srgbClr val="7030A0"/>
              </a:solidFill>
            </a:endParaRPr>
          </a:p>
          <a:p>
            <a:r>
              <a:rPr lang="en-US" dirty="0" smtClean="0">
                <a:solidFill>
                  <a:srgbClr val="7030A0"/>
                </a:solidFill>
              </a:rPr>
              <a:t>Kurtosis</a:t>
            </a:r>
          </a:p>
          <a:p>
            <a:r>
              <a:rPr lang="en-US" dirty="0" smtClean="0">
                <a:solidFill>
                  <a:srgbClr val="7030A0"/>
                </a:solidFill>
              </a:rPr>
              <a:t>Eigenvectors</a:t>
            </a:r>
          </a:p>
          <a:p>
            <a:r>
              <a:rPr lang="en-US" dirty="0" smtClean="0">
                <a:solidFill>
                  <a:srgbClr val="7030A0"/>
                </a:solidFill>
              </a:rPr>
              <a:t>Eigenvalues</a:t>
            </a:r>
          </a:p>
          <a:p>
            <a:endParaRPr lang="en-US" dirty="0" smtClean="0"/>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17</a:t>
            </a:fld>
            <a:endParaRPr lang="en-US"/>
          </a:p>
        </p:txBody>
      </p:sp>
    </p:spTree>
    <p:extLst>
      <p:ext uri="{BB962C8B-B14F-4D97-AF65-F5344CB8AC3E}">
        <p14:creationId xmlns:p14="http://schemas.microsoft.com/office/powerpoint/2010/main" val="4841139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Signal Basics</a:t>
            </a:r>
            <a:endParaRPr lang="en-US" sz="2800" dirty="0"/>
          </a:p>
        </p:txBody>
      </p:sp>
      <p:sp>
        <p:nvSpPr>
          <p:cNvPr id="3" name="Content Placeholder 2"/>
          <p:cNvSpPr>
            <a:spLocks noGrp="1"/>
          </p:cNvSpPr>
          <p:nvPr>
            <p:ph idx="1"/>
          </p:nvPr>
        </p:nvSpPr>
        <p:spPr>
          <a:xfrm>
            <a:off x="457200" y="914400"/>
            <a:ext cx="8229600" cy="5211763"/>
          </a:xfrm>
        </p:spPr>
        <p:txBody>
          <a:bodyPr>
            <a:normAutofit/>
          </a:bodyPr>
          <a:lstStyle/>
          <a:p>
            <a:r>
              <a:rPr lang="en-US" sz="2800" dirty="0" smtClean="0">
                <a:solidFill>
                  <a:srgbClr val="7030A0"/>
                </a:solidFill>
                <a:latin typeface="Times New Roman" pitchFamily="18" charset="0"/>
                <a:cs typeface="Times New Roman" pitchFamily="18" charset="0"/>
              </a:rPr>
              <a:t>Mean</a:t>
            </a:r>
          </a:p>
          <a:p>
            <a:pPr marL="0" indent="0">
              <a:buNone/>
            </a:pPr>
            <a:r>
              <a:rPr lang="en-US" sz="2000" dirty="0" smtClean="0">
                <a:latin typeface="Times New Roman" pitchFamily="18" charset="0"/>
                <a:cs typeface="Times New Roman" pitchFamily="18" charset="0"/>
              </a:rPr>
              <a:t>An example set</a:t>
            </a:r>
          </a:p>
          <a:p>
            <a:pPr marL="0" indent="0">
              <a:buNone/>
            </a:pPr>
            <a:endParaRPr lang="en-US" dirty="0" smtClean="0"/>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18</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2678232665"/>
              </p:ext>
            </p:extLst>
          </p:nvPr>
        </p:nvGraphicFramePr>
        <p:xfrm>
          <a:off x="1524000" y="2057400"/>
          <a:ext cx="5562600" cy="457200"/>
        </p:xfrm>
        <a:graphic>
          <a:graphicData uri="http://schemas.openxmlformats.org/presentationml/2006/ole">
            <mc:AlternateContent xmlns:mc="http://schemas.openxmlformats.org/markup-compatibility/2006">
              <mc:Choice xmlns:v="urn:schemas-microsoft-com:vml" Requires="v">
                <p:oleObj spid="_x0000_s1181" name="Equation" r:id="rId3" imgW="2997200" imgH="228600" progId="Equation.3">
                  <p:embed/>
                </p:oleObj>
              </mc:Choice>
              <mc:Fallback>
                <p:oleObj name="Equation" r:id="rId3" imgW="29972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057400"/>
                        <a:ext cx="5562600" cy="457200"/>
                      </a:xfrm>
                      <a:prstGeom prst="rect">
                        <a:avLst/>
                      </a:prstGeom>
                      <a:noFill/>
                    </p:spPr>
                  </p:pic>
                </p:oleObj>
              </mc:Fallback>
            </mc:AlternateContent>
          </a:graphicData>
        </a:graphic>
      </p:graphicFrame>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10"/>
          <p:cNvSpPr/>
          <p:nvPr/>
        </p:nvSpPr>
        <p:spPr>
          <a:xfrm>
            <a:off x="457200" y="4191000"/>
            <a:ext cx="8534400" cy="707886"/>
          </a:xfrm>
          <a:prstGeom prst="rect">
            <a:avLst/>
          </a:prstGeom>
        </p:spPr>
        <p:txBody>
          <a:bodyPr wrap="square">
            <a:spAutoFit/>
          </a:bodyPr>
          <a:lstStyle/>
          <a:p>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symbol </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X</a:t>
            </a:r>
            <a:r>
              <a:rPr lang="en-US" sz="2000" dirty="0" smtClean="0">
                <a:latin typeface="Times New Roman" pitchFamily="18" charset="0"/>
                <a:cs typeface="Times New Roman" pitchFamily="18" charset="0"/>
              </a:rPr>
              <a:t>  bar </a:t>
            </a:r>
            <a:r>
              <a:rPr lang="en-US" sz="2000" dirty="0">
                <a:latin typeface="Times New Roman" pitchFamily="18" charset="0"/>
                <a:cs typeface="Times New Roman" pitchFamily="18" charset="0"/>
              </a:rPr>
              <a:t>to indicate the mean of the set </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X</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 All this </a:t>
            </a:r>
            <a:r>
              <a:rPr lang="en-US" sz="2000" dirty="0" smtClean="0">
                <a:latin typeface="Times New Roman" pitchFamily="18" charset="0"/>
                <a:cs typeface="Times New Roman" pitchFamily="18" charset="0"/>
              </a:rPr>
              <a:t>formula says </a:t>
            </a:r>
            <a:r>
              <a:rPr lang="en-US" sz="2000" dirty="0">
                <a:latin typeface="Times New Roman" pitchFamily="18" charset="0"/>
                <a:cs typeface="Times New Roman" pitchFamily="18" charset="0"/>
              </a:rPr>
              <a:t>is “Add up all the numbers and then divide by how many there are”.</a:t>
            </a:r>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2522809336"/>
              </p:ext>
            </p:extLst>
          </p:nvPr>
        </p:nvGraphicFramePr>
        <p:xfrm>
          <a:off x="2827337" y="2667000"/>
          <a:ext cx="2659063" cy="1143000"/>
        </p:xfrm>
        <a:graphic>
          <a:graphicData uri="http://schemas.openxmlformats.org/presentationml/2006/ole">
            <mc:AlternateContent xmlns:mc="http://schemas.openxmlformats.org/markup-compatibility/2006">
              <mc:Choice xmlns:v="urn:schemas-microsoft-com:vml" Requires="v">
                <p:oleObj spid="_x0000_s1182" name="Equation" r:id="rId5" imgW="850531" imgH="495085" progId="Equation.3">
                  <p:embed/>
                </p:oleObj>
              </mc:Choice>
              <mc:Fallback>
                <p:oleObj name="Equation" r:id="rId5" imgW="850531" imgH="495085"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7337" y="2667000"/>
                        <a:ext cx="2659063" cy="1143000"/>
                      </a:xfrm>
                      <a:prstGeom prst="rect">
                        <a:avLst/>
                      </a:prstGeom>
                      <a:noFill/>
                    </p:spPr>
                  </p:pic>
                </p:oleObj>
              </mc:Fallback>
            </mc:AlternateContent>
          </a:graphicData>
        </a:graphic>
      </p:graphicFrame>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5089817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Signal Basics</a:t>
            </a:r>
            <a:endParaRPr lang="en-US" sz="2800" dirty="0"/>
          </a:p>
        </p:txBody>
      </p:sp>
      <p:sp>
        <p:nvSpPr>
          <p:cNvPr id="3" name="Content Placeholder 2"/>
          <p:cNvSpPr>
            <a:spLocks noGrp="1"/>
          </p:cNvSpPr>
          <p:nvPr>
            <p:ph idx="1"/>
          </p:nvPr>
        </p:nvSpPr>
        <p:spPr>
          <a:xfrm>
            <a:off x="457200" y="914400"/>
            <a:ext cx="8229600" cy="5211763"/>
          </a:xfrm>
        </p:spPr>
        <p:txBody>
          <a:bodyPr>
            <a:normAutofit/>
          </a:bodyPr>
          <a:lstStyle/>
          <a:p>
            <a:r>
              <a:rPr lang="en-US" sz="2800" dirty="0" smtClean="0">
                <a:solidFill>
                  <a:srgbClr val="7030A0"/>
                </a:solidFill>
                <a:latin typeface="Times New Roman" pitchFamily="18" charset="0"/>
                <a:cs typeface="Times New Roman" pitchFamily="18" charset="0"/>
              </a:rPr>
              <a:t>Standard Deviation</a:t>
            </a:r>
          </a:p>
          <a:p>
            <a:pPr marL="0" indent="0">
              <a:buNone/>
            </a:pPr>
            <a:r>
              <a:rPr lang="en-US" sz="2000" dirty="0">
                <a:latin typeface="Times New Roman" pitchFamily="18" charset="0"/>
                <a:cs typeface="Times New Roman" pitchFamily="18" charset="0"/>
              </a:rPr>
              <a:t>The Standard Deviation (</a:t>
            </a:r>
            <a:r>
              <a:rPr lang="en-US" sz="2000" i="1" dirty="0">
                <a:latin typeface="Times New Roman" pitchFamily="18" charset="0"/>
                <a:cs typeface="Times New Roman" pitchFamily="18" charset="0"/>
              </a:rPr>
              <a:t>SD</a:t>
            </a:r>
            <a:r>
              <a:rPr lang="en-US" sz="2000" dirty="0">
                <a:latin typeface="Times New Roman" pitchFamily="18" charset="0"/>
                <a:cs typeface="Times New Roman" pitchFamily="18" charset="0"/>
              </a:rPr>
              <a:t>) of a data set is a measure of how spread out the data is</a:t>
            </a:r>
            <a:r>
              <a:rPr lang="en-US" sz="2000" dirty="0" smtClean="0">
                <a:latin typeface="Times New Roman" pitchFamily="18" charset="0"/>
                <a:cs typeface="Times New Roman" pitchFamily="18" charset="0"/>
              </a:rPr>
              <a:t>. The </a:t>
            </a:r>
            <a:r>
              <a:rPr lang="en-US" sz="2000" dirty="0">
                <a:latin typeface="Times New Roman" pitchFamily="18" charset="0"/>
                <a:cs typeface="Times New Roman" pitchFamily="18" charset="0"/>
              </a:rPr>
              <a:t>average </a:t>
            </a:r>
            <a:r>
              <a:rPr lang="en-US" sz="2000" dirty="0" smtClean="0">
                <a:latin typeface="Times New Roman" pitchFamily="18" charset="0"/>
                <a:cs typeface="Times New Roman" pitchFamily="18" charset="0"/>
              </a:rPr>
              <a:t>distance from </a:t>
            </a:r>
            <a:r>
              <a:rPr lang="en-US" sz="2000" dirty="0">
                <a:latin typeface="Times New Roman" pitchFamily="18" charset="0"/>
                <a:cs typeface="Times New Roman" pitchFamily="18" charset="0"/>
              </a:rPr>
              <a:t>the mean of the data set to a </a:t>
            </a:r>
            <a:r>
              <a:rPr lang="en-US" sz="2000" dirty="0" smtClean="0">
                <a:latin typeface="Times New Roman" pitchFamily="18" charset="0"/>
                <a:cs typeface="Times New Roman" pitchFamily="18" charset="0"/>
              </a:rPr>
              <a:t>point.</a:t>
            </a:r>
          </a:p>
          <a:p>
            <a:endParaRPr lang="en-US" dirty="0" smtClean="0"/>
          </a:p>
          <a:p>
            <a:pPr marL="0" indent="0">
              <a:buNone/>
            </a:pPr>
            <a:endParaRPr lang="en-US" dirty="0" smtClean="0"/>
          </a:p>
          <a:p>
            <a:pPr marL="0" indent="0">
              <a:buNone/>
            </a:pPr>
            <a:endParaRPr lang="en-US" dirty="0"/>
          </a:p>
          <a:p>
            <a:pPr marL="0" indent="0">
              <a:buNone/>
            </a:pPr>
            <a:endParaRPr lang="en-US" sz="1600"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3499726881"/>
              </p:ext>
            </p:extLst>
          </p:nvPr>
        </p:nvGraphicFramePr>
        <p:xfrm>
          <a:off x="1600200" y="2438400"/>
          <a:ext cx="5562600" cy="457200"/>
        </p:xfrm>
        <a:graphic>
          <a:graphicData uri="http://schemas.openxmlformats.org/presentationml/2006/ole">
            <mc:AlternateContent xmlns:mc="http://schemas.openxmlformats.org/markup-compatibility/2006">
              <mc:Choice xmlns:v="urn:schemas-microsoft-com:vml" Requires="v">
                <p:oleObj spid="_x0000_s2195" name="Equation" r:id="rId3" imgW="2997200" imgH="228600" progId="Equation.3">
                  <p:embed/>
                </p:oleObj>
              </mc:Choice>
              <mc:Fallback>
                <p:oleObj name="Equation" r:id="rId3" imgW="29972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2438400"/>
                        <a:ext cx="5562600" cy="457200"/>
                      </a:xfrm>
                      <a:prstGeom prst="rect">
                        <a:avLst/>
                      </a:prstGeom>
                      <a:noFill/>
                    </p:spPr>
                  </p:pic>
                </p:oleObj>
              </mc:Fallback>
            </mc:AlternateContent>
          </a:graphicData>
        </a:graphic>
      </p:graphicFrame>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234716727"/>
              </p:ext>
            </p:extLst>
          </p:nvPr>
        </p:nvGraphicFramePr>
        <p:xfrm>
          <a:off x="2362200" y="3048000"/>
          <a:ext cx="3705225" cy="1103313"/>
        </p:xfrm>
        <a:graphic>
          <a:graphicData uri="http://schemas.openxmlformats.org/presentationml/2006/ole">
            <mc:AlternateContent xmlns:mc="http://schemas.openxmlformats.org/markup-compatibility/2006">
              <mc:Choice xmlns:v="urn:schemas-microsoft-com:vml" Requires="v">
                <p:oleObj spid="_x0000_s2196" name="Equation" r:id="rId5" imgW="1066680" imgH="558720" progId="Equation.3">
                  <p:embed/>
                </p:oleObj>
              </mc:Choice>
              <mc:Fallback>
                <p:oleObj name="Equation" r:id="rId5" imgW="1066680" imgH="558720" progId="Equation.3">
                  <p:embed/>
                  <p:pic>
                    <p:nvPicPr>
                      <p:cNvPr id="0" name="Object 9"/>
                      <p:cNvPicPr>
                        <a:picLocks noChangeAspect="1" noChangeArrowheads="1"/>
                      </p:cNvPicPr>
                      <p:nvPr/>
                    </p:nvPicPr>
                    <p:blipFill>
                      <a:blip r:embed="rId6"/>
                      <a:srcRect/>
                      <a:stretch>
                        <a:fillRect/>
                      </a:stretch>
                    </p:blipFill>
                    <p:spPr bwMode="auto">
                      <a:xfrm>
                        <a:off x="2362200" y="3048000"/>
                        <a:ext cx="3705225" cy="1103313"/>
                      </a:xfrm>
                      <a:prstGeom prst="rect">
                        <a:avLst/>
                      </a:prstGeom>
                      <a:noFill/>
                      <a:ln>
                        <a:noFill/>
                      </a:ln>
                    </p:spPr>
                  </p:pic>
                </p:oleObj>
              </mc:Fallback>
            </mc:AlternateContent>
          </a:graphicData>
        </a:graphic>
      </p:graphicFrame>
      <p:sp>
        <p:nvSpPr>
          <p:cNvPr id="10" name="Rectangle 9"/>
          <p:cNvSpPr/>
          <p:nvPr/>
        </p:nvSpPr>
        <p:spPr>
          <a:xfrm>
            <a:off x="1828800" y="4231013"/>
            <a:ext cx="4038600" cy="2408352"/>
          </a:xfrm>
          <a:prstGeom prst="rect">
            <a:avLst/>
          </a:prstGeom>
        </p:spPr>
        <p:txBody>
          <a:bodyPr wrap="square">
            <a:spAutoFit/>
          </a:bodyPr>
          <a:lstStyle/>
          <a:p>
            <a:r>
              <a:rPr lang="en-US" sz="2000" dirty="0" smtClean="0">
                <a:solidFill>
                  <a:srgbClr val="7030A0"/>
                </a:solidFill>
                <a:latin typeface="Times New Roman" pitchFamily="18" charset="0"/>
                <a:cs typeface="Times New Roman" pitchFamily="18" charset="0"/>
              </a:rPr>
              <a:t>Why are </a:t>
            </a:r>
            <a:r>
              <a:rPr lang="en-US" sz="2000" dirty="0">
                <a:solidFill>
                  <a:srgbClr val="7030A0"/>
                </a:solidFill>
                <a:latin typeface="Times New Roman" pitchFamily="18" charset="0"/>
                <a:cs typeface="Times New Roman" pitchFamily="18" charset="0"/>
              </a:rPr>
              <a:t>you using </a:t>
            </a:r>
            <a:r>
              <a:rPr lang="en-US" sz="2000" i="1" dirty="0" smtClean="0">
                <a:solidFill>
                  <a:srgbClr val="7030A0"/>
                </a:solidFill>
                <a:latin typeface="Times New Roman" pitchFamily="18" charset="0"/>
                <a:cs typeface="Times New Roman" pitchFamily="18" charset="0"/>
              </a:rPr>
              <a:t>(n-1)</a:t>
            </a:r>
            <a:r>
              <a:rPr lang="en-US" sz="2000" dirty="0" smtClean="0">
                <a:solidFill>
                  <a:srgbClr val="7030A0"/>
                </a:solidFill>
                <a:latin typeface="Times New Roman" pitchFamily="18" charset="0"/>
                <a:cs typeface="Times New Roman" pitchFamily="18" charset="0"/>
              </a:rPr>
              <a:t> </a:t>
            </a:r>
            <a:r>
              <a:rPr lang="en-US" sz="2000" dirty="0">
                <a:solidFill>
                  <a:srgbClr val="7030A0"/>
                </a:solidFill>
                <a:latin typeface="Times New Roman" pitchFamily="18" charset="0"/>
                <a:cs typeface="Times New Roman" pitchFamily="18" charset="0"/>
              </a:rPr>
              <a:t>and not </a:t>
            </a:r>
            <a:r>
              <a:rPr lang="en-US" sz="2000" i="1" dirty="0" smtClean="0">
                <a:solidFill>
                  <a:srgbClr val="7030A0"/>
                </a:solidFill>
                <a:latin typeface="Times New Roman" pitchFamily="18" charset="0"/>
                <a:cs typeface="Times New Roman" pitchFamily="18" charset="0"/>
              </a:rPr>
              <a:t>n</a:t>
            </a:r>
            <a:r>
              <a:rPr lang="en-US" sz="2000" dirty="0" smtClean="0">
                <a:solidFill>
                  <a:srgbClr val="7030A0"/>
                </a:solidFill>
                <a:latin typeface="Times New Roman" pitchFamily="18" charset="0"/>
                <a:cs typeface="Times New Roman" pitchFamily="18" charset="0"/>
              </a:rPr>
              <a:t> ?</a:t>
            </a:r>
          </a:p>
          <a:p>
            <a:endParaRPr lang="en-US" sz="1100" dirty="0" smtClean="0"/>
          </a:p>
          <a:p>
            <a:r>
              <a:rPr lang="en-US" dirty="0" smtClean="0">
                <a:latin typeface="Times New Roman" pitchFamily="18" charset="0"/>
                <a:cs typeface="Times New Roman" pitchFamily="18" charset="0"/>
              </a:rPr>
              <a:t>Calculate </a:t>
            </a:r>
            <a:r>
              <a:rPr lang="en-US" i="1" dirty="0" smtClean="0">
                <a:latin typeface="Times New Roman" pitchFamily="18" charset="0"/>
                <a:cs typeface="Times New Roman" pitchFamily="18" charset="0"/>
              </a:rPr>
              <a:t>SD </a:t>
            </a:r>
            <a:r>
              <a:rPr lang="en-US" dirty="0" smtClean="0">
                <a:latin typeface="Times New Roman" pitchFamily="18" charset="0"/>
                <a:cs typeface="Times New Roman" pitchFamily="18" charset="0"/>
              </a:rPr>
              <a:t>of A, B and C where</a:t>
            </a:r>
          </a:p>
          <a:p>
            <a:endParaRPr lang="en-US" sz="105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 [0 8 12 20]</a:t>
            </a:r>
          </a:p>
          <a:p>
            <a:r>
              <a:rPr lang="en-US" dirty="0" smtClean="0">
                <a:latin typeface="Times New Roman" pitchFamily="18" charset="0"/>
                <a:cs typeface="Times New Roman" pitchFamily="18" charset="0"/>
              </a:rPr>
              <a:t>B= [8 9 11 12]</a:t>
            </a:r>
          </a:p>
          <a:p>
            <a:r>
              <a:rPr lang="en-US" dirty="0" smtClean="0">
                <a:latin typeface="Times New Roman" pitchFamily="18" charset="0"/>
                <a:cs typeface="Times New Roman" pitchFamily="18" charset="0"/>
              </a:rPr>
              <a:t>C= [10 10 10 10] </a:t>
            </a:r>
          </a:p>
          <a:p>
            <a:endParaRPr lang="en-US" dirty="0"/>
          </a:p>
          <a:p>
            <a:endParaRPr lang="en-US" dirty="0"/>
          </a:p>
        </p:txBody>
      </p:sp>
    </p:spTree>
    <p:extLst>
      <p:ext uri="{BB962C8B-B14F-4D97-AF65-F5344CB8AC3E}">
        <p14:creationId xmlns:p14="http://schemas.microsoft.com/office/powerpoint/2010/main" val="22765160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81000"/>
            <a:ext cx="8229600" cy="1143000"/>
          </a:xfrm>
        </p:spPr>
        <p:txBody>
          <a:bodyPr>
            <a:normAutofit/>
          </a:bodyPr>
          <a:lstStyle/>
          <a:p>
            <a:r>
              <a:rPr lang="en-US" sz="3200" b="1" dirty="0" smtClean="0">
                <a:solidFill>
                  <a:schemeClr val="accent2"/>
                </a:solidFill>
                <a:latin typeface="Times New Roman" pitchFamily="18" charset="0"/>
                <a:cs typeface="Times New Roman" pitchFamily="18" charset="0"/>
              </a:rPr>
              <a:t>Applications</a:t>
            </a:r>
            <a:br>
              <a:rPr lang="en-US" sz="3200" b="1" dirty="0" smtClean="0">
                <a:solidFill>
                  <a:schemeClr val="accent2"/>
                </a:solidFill>
                <a:latin typeface="Times New Roman" pitchFamily="18" charset="0"/>
                <a:cs typeface="Times New Roman" pitchFamily="18" charset="0"/>
              </a:rPr>
            </a:br>
            <a:endParaRPr lang="en-US" sz="3200" b="1" dirty="0">
              <a:solidFill>
                <a:schemeClr val="accent2"/>
              </a:solidFill>
              <a:latin typeface="Times New Roman" pitchFamily="18" charset="0"/>
              <a:cs typeface="Times New Roman" pitchFamily="18" charset="0"/>
            </a:endParaRPr>
          </a:p>
        </p:txBody>
      </p:sp>
      <p:sp>
        <p:nvSpPr>
          <p:cNvPr id="3" name="Content Placeholder 2"/>
          <p:cNvSpPr>
            <a:spLocks noGrp="1"/>
          </p:cNvSpPr>
          <p:nvPr>
            <p:ph idx="1"/>
          </p:nvPr>
        </p:nvSpPr>
        <p:spPr>
          <a:xfrm>
            <a:off x="838200" y="1371600"/>
            <a:ext cx="7620000" cy="4191000"/>
          </a:xfrm>
        </p:spPr>
        <p:txBody>
          <a:bodyPr>
            <a:normAutofit/>
          </a:bodyPr>
          <a:lstStyle/>
          <a:p>
            <a:pPr marL="0" indent="0" algn="just">
              <a:buNone/>
            </a:pPr>
            <a:r>
              <a:rPr lang="en-US" sz="2400" dirty="0" smtClean="0">
                <a:latin typeface="Times New Roman" pitchFamily="18" charset="0"/>
                <a:cs typeface="Times New Roman" pitchFamily="18" charset="0"/>
              </a:rPr>
              <a:t>Neural </a:t>
            </a:r>
            <a:r>
              <a:rPr lang="en-US" sz="2400" dirty="0">
                <a:latin typeface="Times New Roman" pitchFamily="18" charset="0"/>
                <a:cs typeface="Times New Roman" pitchFamily="18" charset="0"/>
              </a:rPr>
              <a:t>signal processing is </a:t>
            </a:r>
            <a:r>
              <a:rPr lang="en-US" sz="2400" dirty="0" smtClean="0">
                <a:latin typeface="Times New Roman" pitchFamily="18" charset="0"/>
                <a:cs typeface="Times New Roman" pitchFamily="18" charset="0"/>
              </a:rPr>
              <a:t>targeted to facilitate </a:t>
            </a:r>
            <a:r>
              <a:rPr lang="en-US" sz="2400" dirty="0">
                <a:latin typeface="Times New Roman" pitchFamily="18" charset="0"/>
                <a:cs typeface="Times New Roman" pitchFamily="18" charset="0"/>
              </a:rPr>
              <a:t>brain-machine communications. </a:t>
            </a:r>
            <a:r>
              <a:rPr lang="en-US" sz="2400" dirty="0">
                <a:solidFill>
                  <a:srgbClr val="00B050"/>
                </a:solidFill>
                <a:latin typeface="Times New Roman" pitchFamily="18" charset="0"/>
                <a:cs typeface="Times New Roman" pitchFamily="18" charset="0"/>
              </a:rPr>
              <a:t>Brain computer </a:t>
            </a:r>
            <a:r>
              <a:rPr lang="en-US" sz="2400" dirty="0" smtClean="0">
                <a:solidFill>
                  <a:srgbClr val="00B050"/>
                </a:solidFill>
                <a:latin typeface="Times New Roman" pitchFamily="18" charset="0"/>
                <a:cs typeface="Times New Roman" pitchFamily="18" charset="0"/>
              </a:rPr>
              <a:t>interfaces (BCI) </a:t>
            </a:r>
            <a:r>
              <a:rPr lang="en-US" sz="2400" dirty="0">
                <a:solidFill>
                  <a:srgbClr val="00B050"/>
                </a:solidFill>
                <a:latin typeface="Times New Roman" pitchFamily="18" charset="0"/>
                <a:cs typeface="Times New Roman" pitchFamily="18" charset="0"/>
              </a:rPr>
              <a:t>have contributed in various fields of research</a:t>
            </a:r>
            <a:endParaRPr lang="en-US" sz="2400" dirty="0" smtClean="0">
              <a:solidFill>
                <a:srgbClr val="00B050"/>
              </a:solidFill>
              <a:latin typeface="Times New Roman" pitchFamily="18" charset="0"/>
              <a:cs typeface="Times New Roman" pitchFamily="18" charset="0"/>
            </a:endParaRPr>
          </a:p>
          <a:p>
            <a:r>
              <a:rPr lang="en-US" sz="2400" dirty="0" smtClean="0">
                <a:latin typeface="Times New Roman" pitchFamily="18" charset="0"/>
                <a:cs typeface="Times New Roman" pitchFamily="18" charset="0"/>
              </a:rPr>
              <a:t>Medical</a:t>
            </a:r>
          </a:p>
          <a:p>
            <a:r>
              <a:rPr lang="en-US" sz="2400" dirty="0">
                <a:latin typeface="Times New Roman" pitchFamily="18" charset="0"/>
                <a:cs typeface="Times New Roman" pitchFamily="18" charset="0"/>
              </a:rPr>
              <a:t>S</a:t>
            </a:r>
            <a:r>
              <a:rPr lang="en-US" sz="2400" dirty="0" smtClean="0">
                <a:latin typeface="Times New Roman" pitchFamily="18" charset="0"/>
                <a:cs typeface="Times New Roman" pitchFamily="18" charset="0"/>
              </a:rPr>
              <a:t>mart environment</a:t>
            </a:r>
          </a:p>
          <a:p>
            <a:r>
              <a:rPr lang="en-US" sz="2400" dirty="0">
                <a:latin typeface="Times New Roman" pitchFamily="18" charset="0"/>
                <a:cs typeface="Times New Roman" pitchFamily="18" charset="0"/>
              </a:rPr>
              <a:t>E</a:t>
            </a:r>
            <a:r>
              <a:rPr lang="en-US" sz="2400" dirty="0" smtClean="0">
                <a:latin typeface="Times New Roman" pitchFamily="18" charset="0"/>
                <a:cs typeface="Times New Roman" pitchFamily="18" charset="0"/>
              </a:rPr>
              <a:t>ducational</a:t>
            </a:r>
          </a:p>
          <a:p>
            <a:r>
              <a:rPr lang="en-US" sz="2400" dirty="0">
                <a:latin typeface="Times New Roman" pitchFamily="18" charset="0"/>
                <a:cs typeface="Times New Roman" pitchFamily="18" charset="0"/>
              </a:rPr>
              <a:t>G</a:t>
            </a:r>
            <a:r>
              <a:rPr lang="en-US" sz="2400" dirty="0" smtClean="0">
                <a:latin typeface="Times New Roman" pitchFamily="18" charset="0"/>
                <a:cs typeface="Times New Roman" pitchFamily="18" charset="0"/>
              </a:rPr>
              <a:t>ames </a:t>
            </a:r>
            <a:r>
              <a:rPr lang="en-US" sz="2400" dirty="0">
                <a:latin typeface="Times New Roman" pitchFamily="18" charset="0"/>
                <a:cs typeface="Times New Roman" pitchFamily="18" charset="0"/>
              </a:rPr>
              <a:t>and E</a:t>
            </a:r>
            <a:r>
              <a:rPr lang="en-US" sz="2400" dirty="0" smtClean="0">
                <a:latin typeface="Times New Roman" pitchFamily="18" charset="0"/>
                <a:cs typeface="Times New Roman" pitchFamily="18" charset="0"/>
              </a:rPr>
              <a:t>ntertainment</a:t>
            </a:r>
          </a:p>
          <a:p>
            <a:r>
              <a:rPr lang="en-US" sz="2400" dirty="0" smtClean="0">
                <a:latin typeface="Times New Roman" pitchFamily="18" charset="0"/>
                <a:cs typeface="Times New Roman" pitchFamily="18" charset="0"/>
              </a:rPr>
              <a:t>Security </a:t>
            </a:r>
            <a:r>
              <a:rPr lang="en-US" sz="2400" dirty="0">
                <a:latin typeface="Times New Roman" pitchFamily="18" charset="0"/>
                <a:cs typeface="Times New Roman" pitchFamily="18" charset="0"/>
              </a:rPr>
              <a:t>and </a:t>
            </a:r>
            <a:r>
              <a:rPr lang="en-US" sz="2400" dirty="0" smtClean="0">
                <a:latin typeface="Times New Roman" pitchFamily="18" charset="0"/>
                <a:cs typeface="Times New Roman" pitchFamily="18" charset="0"/>
              </a:rPr>
              <a:t>Authentication </a:t>
            </a:r>
            <a:r>
              <a:rPr lang="en-US" sz="2400" dirty="0">
                <a:latin typeface="Times New Roman" pitchFamily="18" charset="0"/>
                <a:cs typeface="Times New Roman" pitchFamily="18" charset="0"/>
              </a:rPr>
              <a:t>fields.</a:t>
            </a:r>
          </a:p>
          <a:p>
            <a:endParaRPr lang="en-US" dirty="0">
              <a:solidFill>
                <a:srgbClr val="7030A0"/>
              </a:solidFill>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0C1755F5-AFCB-4A7A-A4C9-4AF39F23E23A}" type="datetime4">
              <a:rPr lang="en-US" smtClean="0"/>
              <a:t>April 10, 2021</a:t>
            </a:fld>
            <a:endParaRPr lang="en-US" dirty="0"/>
          </a:p>
        </p:txBody>
      </p:sp>
      <p:sp>
        <p:nvSpPr>
          <p:cNvPr id="5" name="Slide Number Placeholder 4"/>
          <p:cNvSpPr>
            <a:spLocks noGrp="1"/>
          </p:cNvSpPr>
          <p:nvPr>
            <p:ph type="sldNum" sz="quarter" idx="12"/>
          </p:nvPr>
        </p:nvSpPr>
        <p:spPr/>
        <p:txBody>
          <a:bodyPr/>
          <a:lstStyle/>
          <a:p>
            <a:fld id="{D254C499-68F3-4A36-AC55-137D8BD15353}" type="slidenum">
              <a:rPr lang="en-US" smtClean="0"/>
              <a:t>2</a:t>
            </a:fld>
            <a:endParaRPr lang="en-US" dirty="0"/>
          </a:p>
        </p:txBody>
      </p:sp>
    </p:spTree>
    <p:extLst>
      <p:ext uri="{BB962C8B-B14F-4D97-AF65-F5344CB8AC3E}">
        <p14:creationId xmlns:p14="http://schemas.microsoft.com/office/powerpoint/2010/main" val="46546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Signal Basics</a:t>
            </a:r>
            <a:endParaRPr lang="en-US" sz="2800" dirty="0"/>
          </a:p>
        </p:txBody>
      </p:sp>
      <p:sp>
        <p:nvSpPr>
          <p:cNvPr id="3" name="Content Placeholder 2"/>
          <p:cNvSpPr>
            <a:spLocks noGrp="1"/>
          </p:cNvSpPr>
          <p:nvPr>
            <p:ph idx="1"/>
          </p:nvPr>
        </p:nvSpPr>
        <p:spPr>
          <a:xfrm>
            <a:off x="457200" y="762000"/>
            <a:ext cx="8229600" cy="5211763"/>
          </a:xfrm>
        </p:spPr>
        <p:txBody>
          <a:bodyPr>
            <a:normAutofit/>
          </a:bodyPr>
          <a:lstStyle/>
          <a:p>
            <a:r>
              <a:rPr lang="en-US" sz="2800" dirty="0" smtClean="0">
                <a:solidFill>
                  <a:srgbClr val="7030A0"/>
                </a:solidFill>
                <a:latin typeface="Times New Roman" pitchFamily="18" charset="0"/>
                <a:cs typeface="Times New Roman" pitchFamily="18" charset="0"/>
              </a:rPr>
              <a:t>Variance</a:t>
            </a:r>
          </a:p>
          <a:p>
            <a:pPr marL="0" indent="0" algn="just">
              <a:buNone/>
            </a:pPr>
            <a:r>
              <a:rPr lang="en-US" sz="2000" dirty="0">
                <a:latin typeface="Times New Roman" pitchFamily="18" charset="0"/>
                <a:cs typeface="Times New Roman" pitchFamily="18" charset="0"/>
              </a:rPr>
              <a:t>The variance of a data set tells you how spread out the data points are. The closer the variance is to zero, the more closely the data points are clustered together. </a:t>
            </a:r>
            <a:endParaRPr lang="en-US" sz="2000" dirty="0" smtClean="0">
              <a:solidFill>
                <a:srgbClr val="7030A0"/>
              </a:solidFill>
              <a:latin typeface="Times New Roman" pitchFamily="18" charset="0"/>
              <a:cs typeface="Times New Roman" pitchFamily="18" charset="0"/>
            </a:endParaRPr>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20</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4" name="Picture 2" descr="D:\CSE_JKKNIU\CSE\Neural Signal Processing\Signal Basics_Chapter1\varia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1457" y="2362200"/>
            <a:ext cx="51816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856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Signal Basics</a:t>
            </a:r>
            <a:endParaRPr lang="en-US" sz="2800" dirty="0"/>
          </a:p>
        </p:txBody>
      </p:sp>
      <p:sp>
        <p:nvSpPr>
          <p:cNvPr id="3" name="Content Placeholder 2"/>
          <p:cNvSpPr>
            <a:spLocks noGrp="1"/>
          </p:cNvSpPr>
          <p:nvPr>
            <p:ph idx="1"/>
          </p:nvPr>
        </p:nvSpPr>
        <p:spPr>
          <a:xfrm>
            <a:off x="457200" y="762000"/>
            <a:ext cx="8229600" cy="5211763"/>
          </a:xfrm>
        </p:spPr>
        <p:txBody>
          <a:bodyPr>
            <a:normAutofit/>
          </a:bodyPr>
          <a:lstStyle/>
          <a:p>
            <a:r>
              <a:rPr lang="en-US" sz="2800" dirty="0" smtClean="0">
                <a:solidFill>
                  <a:srgbClr val="00B050"/>
                </a:solidFill>
                <a:latin typeface="Times New Roman" pitchFamily="18" charset="0"/>
                <a:cs typeface="Times New Roman" pitchFamily="18" charset="0"/>
              </a:rPr>
              <a:t>Covariance</a:t>
            </a:r>
          </a:p>
          <a:p>
            <a:pPr marL="0" indent="0">
              <a:buNone/>
            </a:pPr>
            <a:r>
              <a:rPr lang="en-US" sz="2000" dirty="0">
                <a:latin typeface="Times New Roman" pitchFamily="18" charset="0"/>
                <a:cs typeface="Times New Roman" pitchFamily="18" charset="0"/>
              </a:rPr>
              <a:t>Covariance indicates how two variables are related. A positive covariance means the variables are positively related, while a negative covariance means the variables are inversely related. The formula for calculating covariance of sample data is shown below.</a:t>
            </a:r>
            <a:r>
              <a:rPr lang="en-US" sz="2000" dirty="0"/>
              <a:t/>
            </a:r>
            <a:br>
              <a:rPr lang="en-US" sz="2000" dirty="0"/>
            </a:br>
            <a:r>
              <a:rPr lang="en-US" sz="2000" dirty="0"/>
              <a:t/>
            </a:r>
            <a:br>
              <a:rPr lang="en-US" sz="2000" dirty="0"/>
            </a:br>
            <a:endParaRPr lang="en-US" sz="2000" dirty="0"/>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21</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8" name="Picture 2" descr="D:\CSE_JKKNIU\CSE\Neural Signal Processing\Signal Basics_Chapter1\covaria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7771" y="2514600"/>
            <a:ext cx="4343400" cy="11811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D:\CSE_JKKNIU\CSE\Neural Signal Processing\Signal Basics_Chapter1\covariance1.gi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717471"/>
            <a:ext cx="54102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845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Signal Basics</a:t>
            </a:r>
            <a:endParaRPr lang="en-US" sz="2800" dirty="0"/>
          </a:p>
        </p:txBody>
      </p:sp>
      <p:sp>
        <p:nvSpPr>
          <p:cNvPr id="3" name="Content Placeholder 2"/>
          <p:cNvSpPr>
            <a:spLocks noGrp="1"/>
          </p:cNvSpPr>
          <p:nvPr>
            <p:ph idx="1"/>
          </p:nvPr>
        </p:nvSpPr>
        <p:spPr>
          <a:xfrm>
            <a:off x="457200" y="762000"/>
            <a:ext cx="8229600" cy="5211763"/>
          </a:xfrm>
        </p:spPr>
        <p:txBody>
          <a:bodyPr>
            <a:normAutofit/>
          </a:bodyPr>
          <a:lstStyle/>
          <a:p>
            <a:r>
              <a:rPr lang="en-US" sz="2800" dirty="0" smtClean="0">
                <a:solidFill>
                  <a:srgbClr val="0070C0"/>
                </a:solidFill>
                <a:latin typeface="Times New Roman" pitchFamily="18" charset="0"/>
                <a:cs typeface="Times New Roman" pitchFamily="18" charset="0"/>
              </a:rPr>
              <a:t>Correlation</a:t>
            </a:r>
          </a:p>
          <a:p>
            <a:pPr marL="0" indent="0">
              <a:buNone/>
            </a:pPr>
            <a:r>
              <a:rPr lang="en-US" sz="2000" dirty="0">
                <a:latin typeface="Times New Roman" pitchFamily="18" charset="0"/>
                <a:cs typeface="Times New Roman" pitchFamily="18" charset="0"/>
              </a:rPr>
              <a:t>Correlation is another way to determine how two variables are related. In addition to telling you whether variables are positively or inversely related, correlation also tells you the degree to which the variables tend to move together.</a:t>
            </a:r>
            <a:r>
              <a:rPr lang="en-US" sz="2000" dirty="0"/>
              <a:t/>
            </a:r>
            <a:br>
              <a:rPr lang="en-US" sz="2000" dirty="0"/>
            </a:br>
            <a:r>
              <a:rPr lang="en-US" sz="2000" dirty="0"/>
              <a:t/>
            </a:r>
            <a:br>
              <a:rPr lang="en-US" sz="2000" dirty="0"/>
            </a:br>
            <a:endParaRPr lang="en-US" sz="2000" dirty="0"/>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22</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2" descr="D:\CSE_JKKNIU\CSE\Neural Signal Processing\Signal Basics_Chapter1\correlaton eq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590800"/>
            <a:ext cx="32004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CSE_JKKNIU\CSE\Neural Signal Processing\Signal Basics_Chapter1\correlation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810000"/>
            <a:ext cx="624840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113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Signal Basics</a:t>
            </a:r>
            <a:endParaRPr lang="en-US" sz="2800" dirty="0"/>
          </a:p>
        </p:txBody>
      </p:sp>
      <p:sp>
        <p:nvSpPr>
          <p:cNvPr id="3" name="Content Placeholder 2"/>
          <p:cNvSpPr>
            <a:spLocks noGrp="1"/>
          </p:cNvSpPr>
          <p:nvPr>
            <p:ph idx="1"/>
          </p:nvPr>
        </p:nvSpPr>
        <p:spPr>
          <a:xfrm>
            <a:off x="457200" y="762000"/>
            <a:ext cx="8229600" cy="5211763"/>
          </a:xfrm>
        </p:spPr>
        <p:txBody>
          <a:bodyPr>
            <a:normAutofit/>
          </a:bodyPr>
          <a:lstStyle/>
          <a:p>
            <a:r>
              <a:rPr lang="en-US" sz="2800" dirty="0" err="1" smtClean="0">
                <a:solidFill>
                  <a:srgbClr val="FF0000"/>
                </a:solidFill>
                <a:latin typeface="Times New Roman" pitchFamily="18" charset="0"/>
                <a:cs typeface="Times New Roman" pitchFamily="18" charset="0"/>
              </a:rPr>
              <a:t>Skewness</a:t>
            </a:r>
            <a:endParaRPr lang="en-US" sz="2800" dirty="0" smtClean="0">
              <a:solidFill>
                <a:srgbClr val="FF0000"/>
              </a:solidFill>
              <a:latin typeface="Times New Roman" pitchFamily="18" charset="0"/>
              <a:cs typeface="Times New Roman" pitchFamily="18" charset="0"/>
            </a:endParaRPr>
          </a:p>
          <a:p>
            <a:pPr marL="0" indent="0" algn="just">
              <a:buNone/>
            </a:pPr>
            <a:r>
              <a:rPr lang="en-US" sz="2000" dirty="0" err="1">
                <a:latin typeface="Times New Roman" pitchFamily="18" charset="0"/>
                <a:cs typeface="Times New Roman" pitchFamily="18" charset="0"/>
              </a:rPr>
              <a:t>Skewness</a:t>
            </a:r>
            <a:r>
              <a:rPr lang="en-US" sz="2000" dirty="0">
                <a:latin typeface="Times New Roman" pitchFamily="18" charset="0"/>
                <a:cs typeface="Times New Roman" pitchFamily="18" charset="0"/>
              </a:rPr>
              <a:t> is a measure of symmetry, or more precisely, the lack of symmetry. A distribution, or data set, is symmetric if it looks the same to the left and right of the center point</a:t>
            </a:r>
            <a:r>
              <a:rPr lang="en-US" sz="2000" dirty="0" smtClean="0">
                <a:latin typeface="Times New Roman" pitchFamily="18" charset="0"/>
                <a:cs typeface="Times New Roman" pitchFamily="18" charset="0"/>
              </a:rPr>
              <a:t>.</a:t>
            </a:r>
            <a:r>
              <a:rPr lang="en-US" sz="2000" b="1" dirty="0"/>
              <a:t> </a:t>
            </a:r>
            <a:r>
              <a:rPr lang="en-US" sz="2000" b="1" dirty="0" err="1" smtClean="0"/>
              <a:t>Skewness</a:t>
            </a:r>
            <a:r>
              <a:rPr lang="en-US" sz="2000" b="1" dirty="0" smtClean="0"/>
              <a:t> </a:t>
            </a:r>
            <a:r>
              <a:rPr lang="en-US" sz="2000" b="1" dirty="0"/>
              <a:t>tells you the amount and direction of </a:t>
            </a:r>
            <a:r>
              <a:rPr lang="en-US" sz="2000" b="1" dirty="0" smtClean="0"/>
              <a:t>skew.</a:t>
            </a:r>
            <a:endParaRPr lang="en-US" sz="2000" dirty="0" smtClean="0">
              <a:solidFill>
                <a:srgbClr val="0070C0"/>
              </a:solidFill>
              <a:latin typeface="Times New Roman" pitchFamily="18" charset="0"/>
              <a:cs typeface="Times New Roman" pitchFamily="18" charset="0"/>
            </a:endParaRPr>
          </a:p>
          <a:p>
            <a:pPr marL="0" indent="0">
              <a:buNone/>
            </a:pPr>
            <a:r>
              <a:rPr lang="en-US" sz="2000" dirty="0"/>
              <a:t/>
            </a:r>
            <a:br>
              <a:rPr lang="en-US" sz="2000" dirty="0"/>
            </a:br>
            <a:r>
              <a:rPr lang="en-US" sz="2000" dirty="0"/>
              <a:t/>
            </a:r>
            <a:br>
              <a:rPr lang="en-US" sz="2000" dirty="0"/>
            </a:br>
            <a:endParaRPr lang="en-US" sz="2000" dirty="0"/>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23</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122" name="Picture 2" descr="D:\CSE_JKKNIU\CSE\Neural Signal Processing\Signal Basics_Chapter1\skewness eq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286000"/>
            <a:ext cx="54102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CSE_JKKNIU\CSE\Neural Signal Processing\Signal Basics_Chapter1\skewnes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495800"/>
            <a:ext cx="617220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2305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Signal Basics</a:t>
            </a:r>
            <a:endParaRPr lang="en-US" sz="2800" dirty="0"/>
          </a:p>
        </p:txBody>
      </p:sp>
      <p:sp>
        <p:nvSpPr>
          <p:cNvPr id="3" name="Content Placeholder 2"/>
          <p:cNvSpPr>
            <a:spLocks noGrp="1"/>
          </p:cNvSpPr>
          <p:nvPr>
            <p:ph idx="1"/>
          </p:nvPr>
        </p:nvSpPr>
        <p:spPr>
          <a:xfrm>
            <a:off x="457200" y="762000"/>
            <a:ext cx="8229600" cy="5211763"/>
          </a:xfrm>
        </p:spPr>
        <p:txBody>
          <a:bodyPr>
            <a:normAutofit/>
          </a:bodyPr>
          <a:lstStyle/>
          <a:p>
            <a:r>
              <a:rPr lang="en-US" sz="2800" dirty="0" smtClean="0">
                <a:solidFill>
                  <a:srgbClr val="0070C0"/>
                </a:solidFill>
                <a:latin typeface="Times New Roman" pitchFamily="18" charset="0"/>
                <a:cs typeface="Times New Roman" pitchFamily="18" charset="0"/>
              </a:rPr>
              <a:t>Kurtosis</a:t>
            </a:r>
          </a:p>
          <a:p>
            <a:pPr marL="0" indent="0" algn="just">
              <a:buNone/>
            </a:pPr>
            <a:r>
              <a:rPr lang="en-US" sz="2000" dirty="0">
                <a:latin typeface="Times New Roman" pitchFamily="18" charset="0"/>
                <a:cs typeface="Times New Roman" pitchFamily="18" charset="0"/>
              </a:rPr>
              <a:t>Distributions of data and probability distributions are not all the same shape. Kurtosis is the measure of the thickness or heaviness of the tails of a distribution</a:t>
            </a:r>
            <a:r>
              <a:rPr lang="en-US" sz="2000" dirty="0" smtClean="0">
                <a:latin typeface="Times New Roman" pitchFamily="18" charset="0"/>
                <a:cs typeface="Times New Roman" pitchFamily="18" charset="0"/>
              </a:rPr>
              <a:t>.</a:t>
            </a:r>
            <a:r>
              <a:rPr lang="en-US" sz="2000" b="1" dirty="0"/>
              <a:t> </a:t>
            </a:r>
            <a:r>
              <a:rPr lang="en-US" sz="2000" b="1" dirty="0" smtClean="0"/>
              <a:t>Kurtosis </a:t>
            </a:r>
            <a:r>
              <a:rPr lang="en-US" sz="2000" b="1" dirty="0"/>
              <a:t>tells you how tall and sharp the central peak </a:t>
            </a:r>
            <a:r>
              <a:rPr lang="en-US" sz="2000" b="1" dirty="0" smtClean="0"/>
              <a:t>is.</a:t>
            </a:r>
            <a:endParaRPr lang="en-US" sz="2000" dirty="0" smtClean="0">
              <a:solidFill>
                <a:srgbClr val="0070C0"/>
              </a:solidFill>
              <a:latin typeface="Times New Roman" pitchFamily="18" charset="0"/>
              <a:cs typeface="Times New Roman" pitchFamily="18" charset="0"/>
            </a:endParaRPr>
          </a:p>
          <a:p>
            <a:pPr marL="0" indent="0">
              <a:buNone/>
            </a:pPr>
            <a:r>
              <a:rPr lang="en-US" sz="2000" dirty="0"/>
              <a:t/>
            </a:r>
            <a:br>
              <a:rPr lang="en-US" sz="2000" dirty="0"/>
            </a:br>
            <a:r>
              <a:rPr lang="en-US" sz="2000" dirty="0"/>
              <a:t/>
            </a:r>
            <a:br>
              <a:rPr lang="en-US" sz="2000" dirty="0"/>
            </a:br>
            <a:endParaRPr lang="en-US" sz="2000" dirty="0"/>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24</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6" name="Picture 2" descr="D:\CSE_JKKNIU\CSE\Neural Signal Processing\Signal Basics_Chapter1\kurtosis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411186"/>
            <a:ext cx="44481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D:\CSE_JKKNIU\CSE\Neural Signal Processing\Signal Basics_Chapter1\kurtosi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657600"/>
            <a:ext cx="5257800"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8903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Signal Basics</a:t>
            </a:r>
            <a:endParaRPr lang="en-US" sz="2800" dirty="0"/>
          </a:p>
        </p:txBody>
      </p:sp>
      <p:sp>
        <p:nvSpPr>
          <p:cNvPr id="3" name="Content Placeholder 2"/>
          <p:cNvSpPr>
            <a:spLocks noGrp="1"/>
          </p:cNvSpPr>
          <p:nvPr>
            <p:ph idx="1"/>
          </p:nvPr>
        </p:nvSpPr>
        <p:spPr>
          <a:xfrm>
            <a:off x="457200" y="762000"/>
            <a:ext cx="8229600" cy="5211763"/>
          </a:xfrm>
        </p:spPr>
        <p:txBody>
          <a:bodyPr>
            <a:normAutofit/>
          </a:bodyPr>
          <a:lstStyle/>
          <a:p>
            <a:r>
              <a:rPr lang="en-US" sz="2800" dirty="0" smtClean="0">
                <a:solidFill>
                  <a:srgbClr val="0070C0"/>
                </a:solidFill>
                <a:latin typeface="Times New Roman" pitchFamily="18" charset="0"/>
                <a:cs typeface="Times New Roman" pitchFamily="18" charset="0"/>
              </a:rPr>
              <a:t>Eigenvectors </a:t>
            </a:r>
            <a:r>
              <a:rPr lang="en-US" sz="2800" smtClean="0">
                <a:solidFill>
                  <a:srgbClr val="0070C0"/>
                </a:solidFill>
                <a:latin typeface="Times New Roman" pitchFamily="18" charset="0"/>
                <a:cs typeface="Times New Roman" pitchFamily="18" charset="0"/>
              </a:rPr>
              <a:t>and Eigenvalues</a:t>
            </a:r>
            <a:endParaRPr lang="en-US" sz="2800" dirty="0" smtClean="0">
              <a:solidFill>
                <a:srgbClr val="0070C0"/>
              </a:solidFill>
              <a:latin typeface="Times New Roman" pitchFamily="18" charset="0"/>
              <a:cs typeface="Times New Roman" pitchFamily="18" charset="0"/>
            </a:endParaRPr>
          </a:p>
          <a:p>
            <a:pPr marL="0" indent="0" algn="just">
              <a:buNone/>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matrix may act on certain vectors by changing only their magnitude, and leaving their direction unchanged (or, possibly, reversing it). These vectors are the eigenvectors of the matrix. </a:t>
            </a:r>
            <a:endParaRPr lang="en-US" sz="2000" dirty="0" smtClean="0">
              <a:latin typeface="Times New Roman" pitchFamily="18" charset="0"/>
              <a:cs typeface="Times New Roman" pitchFamily="18" charset="0"/>
            </a:endParaRPr>
          </a:p>
          <a:p>
            <a:pPr marL="0" indent="0" algn="just">
              <a:buNone/>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matrix acts on an eigenvector by multiplying its magnitude by a factor, which is positive if its direction is unchanged and negative if its direction is reversed. This factor is the eigenvalue associated with that eigenvector. </a:t>
            </a:r>
            <a:r>
              <a:rPr lang="en-US" sz="2000" dirty="0"/>
              <a:t/>
            </a:r>
            <a:br>
              <a:rPr lang="en-US" sz="2000" dirty="0"/>
            </a:br>
            <a:endParaRPr lang="en-US" sz="2000" dirty="0"/>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25</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615822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077200" cy="457200"/>
          </a:xfrm>
        </p:spPr>
        <p:txBody>
          <a:bodyPr>
            <a:normAutofit fontScale="90000"/>
          </a:bodyPr>
          <a:lstStyle/>
          <a:p>
            <a:r>
              <a:rPr lang="en-US" sz="3600" b="1" dirty="0">
                <a:solidFill>
                  <a:schemeClr val="accent2"/>
                </a:solidFill>
                <a:latin typeface="Times New Roman" pitchFamily="18" charset="0"/>
                <a:cs typeface="Times New Roman" pitchFamily="18" charset="0"/>
              </a:rPr>
              <a:t>Applications</a:t>
            </a:r>
            <a:endParaRPr lang="en-US" dirty="0">
              <a:solidFill>
                <a:srgbClr val="0070C0"/>
              </a:solidFill>
            </a:endParaRPr>
          </a:p>
        </p:txBody>
      </p:sp>
      <p:sp>
        <p:nvSpPr>
          <p:cNvPr id="3" name="Content Placeholder 2"/>
          <p:cNvSpPr>
            <a:spLocks noGrp="1"/>
          </p:cNvSpPr>
          <p:nvPr>
            <p:ph idx="1"/>
          </p:nvPr>
        </p:nvSpPr>
        <p:spPr>
          <a:xfrm>
            <a:off x="457200" y="1066800"/>
            <a:ext cx="8229600" cy="2514599"/>
          </a:xfrm>
        </p:spPr>
        <p:txBody>
          <a:bodyPr/>
          <a:lstStyle/>
          <a:p>
            <a:pPr algn="just"/>
            <a:r>
              <a:rPr lang="en-AU" sz="2400" dirty="0">
                <a:latin typeface="Times New Roman" pitchFamily="18" charset="0"/>
                <a:cs typeface="Times New Roman" pitchFamily="18" charset="0"/>
              </a:rPr>
              <a:t>A Brain-Computer Interface (BCI) is an alternative  communicating system </a:t>
            </a:r>
            <a:r>
              <a:rPr lang="en-AU" sz="2400" dirty="0">
                <a:solidFill>
                  <a:srgbClr val="00B050"/>
                </a:solidFill>
                <a:latin typeface="Times New Roman" pitchFamily="18" charset="0"/>
                <a:cs typeface="Times New Roman" pitchFamily="18" charset="0"/>
              </a:rPr>
              <a:t>between a brain and an external </a:t>
            </a:r>
            <a:r>
              <a:rPr lang="en-AU" sz="2400" dirty="0" smtClean="0">
                <a:solidFill>
                  <a:srgbClr val="00B050"/>
                </a:solidFill>
                <a:latin typeface="Times New Roman" pitchFamily="18" charset="0"/>
                <a:cs typeface="Times New Roman" pitchFamily="18" charset="0"/>
              </a:rPr>
              <a:t>device</a:t>
            </a:r>
          </a:p>
          <a:p>
            <a:pPr algn="just"/>
            <a:r>
              <a:rPr lang="en-AU" sz="2400" dirty="0" smtClean="0">
                <a:latin typeface="Times New Roman" pitchFamily="18" charset="0"/>
                <a:cs typeface="Times New Roman" pitchFamily="18" charset="0"/>
              </a:rPr>
              <a:t> It </a:t>
            </a:r>
            <a:r>
              <a:rPr lang="en-AU" sz="2400" dirty="0">
                <a:latin typeface="Times New Roman" pitchFamily="18" charset="0"/>
                <a:cs typeface="Times New Roman" pitchFamily="18" charset="0"/>
              </a:rPr>
              <a:t>translates neuronal activities into user commands </a:t>
            </a:r>
            <a:endParaRPr lang="en-AU" sz="2400" dirty="0" smtClean="0">
              <a:latin typeface="Times New Roman" pitchFamily="18" charset="0"/>
              <a:cs typeface="Times New Roman" pitchFamily="18" charset="0"/>
            </a:endParaRPr>
          </a:p>
          <a:p>
            <a:pPr algn="just"/>
            <a:r>
              <a:rPr lang="en-AU" sz="2400" dirty="0" smtClean="0">
                <a:latin typeface="Times New Roman" pitchFamily="18" charset="0"/>
                <a:cs typeface="Times New Roman" pitchFamily="18" charset="0"/>
              </a:rPr>
              <a:t> It direct </a:t>
            </a:r>
            <a:r>
              <a:rPr lang="en-AU" sz="2400" dirty="0">
                <a:latin typeface="Times New Roman" pitchFamily="18" charset="0"/>
                <a:cs typeface="Times New Roman" pitchFamily="18" charset="0"/>
              </a:rPr>
              <a:t>some external devices, such </a:t>
            </a:r>
            <a:r>
              <a:rPr lang="en-AU" sz="2400" dirty="0" smtClean="0">
                <a:latin typeface="Times New Roman" pitchFamily="18" charset="0"/>
                <a:cs typeface="Times New Roman" pitchFamily="18" charset="0"/>
              </a:rPr>
              <a:t>as a computer</a:t>
            </a:r>
            <a:r>
              <a:rPr lang="en-AU" sz="2400" dirty="0">
                <a:latin typeface="Times New Roman" pitchFamily="18" charset="0"/>
                <a:cs typeface="Times New Roman" pitchFamily="18" charset="0"/>
              </a:rPr>
              <a:t>, </a:t>
            </a:r>
            <a:r>
              <a:rPr lang="en-AU" sz="2400" dirty="0" smtClean="0">
                <a:latin typeface="Times New Roman" pitchFamily="18" charset="0"/>
                <a:cs typeface="Times New Roman" pitchFamily="18" charset="0"/>
              </a:rPr>
              <a:t>wheelchairs, </a:t>
            </a:r>
            <a:r>
              <a:rPr lang="en-AU" sz="2400" dirty="0">
                <a:latin typeface="Times New Roman" pitchFamily="18" charset="0"/>
                <a:cs typeface="Times New Roman" pitchFamily="18" charset="0"/>
              </a:rPr>
              <a:t>robotic arms, prostheses </a:t>
            </a:r>
            <a:r>
              <a:rPr lang="en-AU" sz="2400" dirty="0" smtClean="0">
                <a:latin typeface="Times New Roman" pitchFamily="18" charset="0"/>
                <a:cs typeface="Times New Roman" pitchFamily="18" charset="0"/>
              </a:rPr>
              <a:t>etc.</a:t>
            </a:r>
            <a:endParaRPr lang="en-US" dirty="0">
              <a:latin typeface="Times New Roman" pitchFamily="18" charset="0"/>
              <a:cs typeface="Times New Roman" pitchFamily="18" charset="0"/>
            </a:endParaRPr>
          </a:p>
        </p:txBody>
      </p:sp>
      <p:sp>
        <p:nvSpPr>
          <p:cNvPr id="6" name="TextBox 5"/>
          <p:cNvSpPr txBox="1"/>
          <p:nvPr/>
        </p:nvSpPr>
        <p:spPr>
          <a:xfrm>
            <a:off x="802894" y="4534935"/>
            <a:ext cx="1013012" cy="923330"/>
          </a:xfrm>
          <a:prstGeom prst="rect">
            <a:avLst/>
          </a:prstGeom>
          <a:noFill/>
        </p:spPr>
        <p:txBody>
          <a:bodyPr wrap="square" rtlCol="0">
            <a:spAutoFit/>
          </a:bodyPr>
          <a:lstStyle/>
          <a:p>
            <a:r>
              <a:rPr lang="en-US" dirty="0" smtClean="0">
                <a:solidFill>
                  <a:schemeClr val="accent2">
                    <a:lumMod val="75000"/>
                  </a:schemeClr>
                </a:solidFill>
              </a:rPr>
              <a:t>BCI</a:t>
            </a:r>
          </a:p>
          <a:p>
            <a:r>
              <a:rPr lang="en-US" dirty="0" smtClean="0">
                <a:solidFill>
                  <a:schemeClr val="accent2">
                    <a:lumMod val="75000"/>
                  </a:schemeClr>
                </a:solidFill>
              </a:rPr>
              <a:t>System</a:t>
            </a:r>
          </a:p>
          <a:p>
            <a:endParaRPr lang="en-US" dirty="0"/>
          </a:p>
        </p:txBody>
      </p:sp>
      <p:sp>
        <p:nvSpPr>
          <p:cNvPr id="7" name="Date Placeholder 6"/>
          <p:cNvSpPr>
            <a:spLocks noGrp="1"/>
          </p:cNvSpPr>
          <p:nvPr>
            <p:ph type="dt" sz="half" idx="10"/>
          </p:nvPr>
        </p:nvSpPr>
        <p:spPr/>
        <p:txBody>
          <a:bodyPr/>
          <a:lstStyle/>
          <a:p>
            <a:fld id="{F74C26FC-DADA-45D5-9248-432BA56C7598}" type="datetime4">
              <a:rPr lang="en-US" smtClean="0"/>
              <a:t>April 10, 2021</a:t>
            </a:fld>
            <a:endParaRPr lang="en-US"/>
          </a:p>
        </p:txBody>
      </p:sp>
      <p:sp>
        <p:nvSpPr>
          <p:cNvPr id="8" name="Slide Number Placeholder 7"/>
          <p:cNvSpPr>
            <a:spLocks noGrp="1"/>
          </p:cNvSpPr>
          <p:nvPr>
            <p:ph type="sldNum" sz="quarter" idx="12"/>
          </p:nvPr>
        </p:nvSpPr>
        <p:spPr/>
        <p:txBody>
          <a:bodyPr/>
          <a:lstStyle/>
          <a:p>
            <a:fld id="{D254C499-68F3-4A36-AC55-137D8BD15353}" type="slidenum">
              <a:rPr lang="en-US" smtClean="0"/>
              <a:t>3</a:t>
            </a:fld>
            <a:endParaRPr lang="en-US" dirty="0"/>
          </a:p>
        </p:txBody>
      </p:sp>
      <p:pic>
        <p:nvPicPr>
          <p:cNvPr id="12290" name="Picture 2" descr="F:\Seminar\Second Seminar\bc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1" y="3733800"/>
            <a:ext cx="55626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25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chemeClr val="accent2"/>
                                      </p:to>
                                    </p:animClr>
                                    <p:animClr clrSpc="rgb" dir="cw">
                                      <p:cBhvr>
                                        <p:cTn id="7" dur="500" fill="hold"/>
                                        <p:tgtEl>
                                          <p:spTgt spid="3">
                                            <p:txEl>
                                              <p:pRg st="0" end="0"/>
                                            </p:txEl>
                                          </p:spTgt>
                                        </p:tgtEl>
                                        <p:attrNameLst>
                                          <p:attrName>fillcolor</p:attrName>
                                        </p:attrNameLst>
                                      </p:cBhvr>
                                      <p:to>
                                        <a:schemeClr val="accent2"/>
                                      </p:to>
                                    </p:animClr>
                                    <p:set>
                                      <p:cBhvr>
                                        <p:cTn id="8" dur="500" fill="hold"/>
                                        <p:tgtEl>
                                          <p:spTgt spid="3">
                                            <p:txEl>
                                              <p:pRg st="0" end="0"/>
                                            </p:txEl>
                                          </p:spTgt>
                                        </p:tgtEl>
                                        <p:attrNameLst>
                                          <p:attrName>fill.type</p:attrName>
                                        </p:attrNameLst>
                                      </p:cBhvr>
                                      <p:to>
                                        <p:strVal val="solid"/>
                                      </p:to>
                                    </p:set>
                                    <p:set>
                                      <p:cBhvr>
                                        <p:cTn id="9" dur="500" fill="hold"/>
                                        <p:tgtEl>
                                          <p:spTgt spid="3">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3">
                                            <p:txEl>
                                              <p:pRg st="1" end="1"/>
                                            </p:txEl>
                                          </p:spTgt>
                                        </p:tgtEl>
                                        <p:attrNameLst>
                                          <p:attrName>style.color</p:attrName>
                                        </p:attrNameLst>
                                      </p:cBhvr>
                                      <p:to>
                                        <a:schemeClr val="accent2"/>
                                      </p:to>
                                    </p:animClr>
                                    <p:animClr clrSpc="rgb" dir="cw">
                                      <p:cBhvr>
                                        <p:cTn id="14" dur="500" fill="hold"/>
                                        <p:tgtEl>
                                          <p:spTgt spid="3">
                                            <p:txEl>
                                              <p:pRg st="1" end="1"/>
                                            </p:txEl>
                                          </p:spTgt>
                                        </p:tgtEl>
                                        <p:attrNameLst>
                                          <p:attrName>fillcolor</p:attrName>
                                        </p:attrNameLst>
                                      </p:cBhvr>
                                      <p:to>
                                        <a:schemeClr val="accent2"/>
                                      </p:to>
                                    </p:animClr>
                                    <p:set>
                                      <p:cBhvr>
                                        <p:cTn id="15" dur="500" fill="hold"/>
                                        <p:tgtEl>
                                          <p:spTgt spid="3">
                                            <p:txEl>
                                              <p:pRg st="1" end="1"/>
                                            </p:txEl>
                                          </p:spTgt>
                                        </p:tgtEl>
                                        <p:attrNameLst>
                                          <p:attrName>fill.type</p:attrName>
                                        </p:attrNameLst>
                                      </p:cBhvr>
                                      <p:to>
                                        <p:strVal val="solid"/>
                                      </p:to>
                                    </p:set>
                                    <p:set>
                                      <p:cBhvr>
                                        <p:cTn id="16" dur="500" fill="hold"/>
                                        <p:tgtEl>
                                          <p:spTgt spid="3">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3">
                                            <p:txEl>
                                              <p:pRg st="2" end="2"/>
                                            </p:txEl>
                                          </p:spTgt>
                                        </p:tgtEl>
                                        <p:attrNameLst>
                                          <p:attrName>style.color</p:attrName>
                                        </p:attrNameLst>
                                      </p:cBhvr>
                                      <p:to>
                                        <a:schemeClr val="accent2"/>
                                      </p:to>
                                    </p:animClr>
                                    <p:animClr clrSpc="rgb" dir="cw">
                                      <p:cBhvr>
                                        <p:cTn id="21" dur="500" fill="hold"/>
                                        <p:tgtEl>
                                          <p:spTgt spid="3">
                                            <p:txEl>
                                              <p:pRg st="2" end="2"/>
                                            </p:txEl>
                                          </p:spTgt>
                                        </p:tgtEl>
                                        <p:attrNameLst>
                                          <p:attrName>fillcolor</p:attrName>
                                        </p:attrNameLst>
                                      </p:cBhvr>
                                      <p:to>
                                        <a:schemeClr val="accent2"/>
                                      </p:to>
                                    </p:animClr>
                                    <p:set>
                                      <p:cBhvr>
                                        <p:cTn id="22" dur="500" fill="hold"/>
                                        <p:tgtEl>
                                          <p:spTgt spid="3">
                                            <p:txEl>
                                              <p:pRg st="2" end="2"/>
                                            </p:txEl>
                                          </p:spTgt>
                                        </p:tgtEl>
                                        <p:attrNameLst>
                                          <p:attrName>fill.type</p:attrName>
                                        </p:attrNameLst>
                                      </p:cBhvr>
                                      <p:to>
                                        <p:strVal val="solid"/>
                                      </p:to>
                                    </p:set>
                                    <p:set>
                                      <p:cBhvr>
                                        <p:cTn id="23" dur="500" fill="hold"/>
                                        <p:tgtEl>
                                          <p:spTgt spid="3">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
          </a:xfrm>
        </p:spPr>
        <p:txBody>
          <a:bodyPr>
            <a:normAutofit/>
          </a:bodyPr>
          <a:lstStyle/>
          <a:p>
            <a:r>
              <a:rPr lang="en-US" sz="3200" b="1" dirty="0" smtClean="0">
                <a:solidFill>
                  <a:schemeClr val="accent2"/>
                </a:solidFill>
                <a:latin typeface="Times New Roman" pitchFamily="18" charset="0"/>
                <a:cs typeface="Times New Roman" pitchFamily="18" charset="0"/>
              </a:rPr>
              <a:t>Signal </a:t>
            </a:r>
            <a:r>
              <a:rPr lang="en-US" sz="3200" b="1" dirty="0">
                <a:solidFill>
                  <a:schemeClr val="accent2"/>
                </a:solidFill>
                <a:latin typeface="Times New Roman" pitchFamily="18" charset="0"/>
                <a:cs typeface="Times New Roman" pitchFamily="18" charset="0"/>
              </a:rPr>
              <a:t>Basics</a:t>
            </a:r>
            <a:endParaRPr lang="en-US" sz="3200" dirty="0"/>
          </a:p>
        </p:txBody>
      </p:sp>
      <p:sp>
        <p:nvSpPr>
          <p:cNvPr id="3" name="Content Placeholder 2"/>
          <p:cNvSpPr>
            <a:spLocks noGrp="1"/>
          </p:cNvSpPr>
          <p:nvPr>
            <p:ph idx="1"/>
          </p:nvPr>
        </p:nvSpPr>
        <p:spPr>
          <a:xfrm>
            <a:off x="381000" y="1157959"/>
            <a:ext cx="8229600" cy="5105400"/>
          </a:xfrm>
        </p:spPr>
        <p:txBody>
          <a:bodyPr/>
          <a:lstStyle/>
          <a:p>
            <a:r>
              <a:rPr lang="en-US" sz="2800" dirty="0" smtClean="0">
                <a:latin typeface="Times New Roman" pitchFamily="18" charset="0"/>
                <a:cs typeface="Times New Roman" pitchFamily="18" charset="0"/>
              </a:rPr>
              <a:t>Signals</a:t>
            </a:r>
          </a:p>
          <a:p>
            <a:pPr marL="0" indent="0" algn="just">
              <a:buNone/>
            </a:pPr>
            <a:r>
              <a:rPr lang="en-US" sz="2400" dirty="0">
                <a:latin typeface="Times New Roman" pitchFamily="18" charset="0"/>
                <a:cs typeface="Times New Roman" pitchFamily="18" charset="0"/>
              </a:rPr>
              <a:t>A signal is a </a:t>
            </a:r>
            <a:r>
              <a:rPr lang="en-US" sz="2400" dirty="0">
                <a:solidFill>
                  <a:srgbClr val="C00000"/>
                </a:solidFill>
                <a:latin typeface="Times New Roman" pitchFamily="18" charset="0"/>
                <a:cs typeface="Times New Roman" pitchFamily="18" charset="0"/>
              </a:rPr>
              <a:t>function</a:t>
            </a:r>
            <a:r>
              <a:rPr lang="en-US" sz="2400" dirty="0">
                <a:latin typeface="Times New Roman" pitchFamily="18" charset="0"/>
                <a:cs typeface="Times New Roman" pitchFamily="18" charset="0"/>
              </a:rPr>
              <a:t> that represents the variation of a physical quantity with respect to any parameter </a:t>
            </a:r>
            <a:r>
              <a:rPr lang="en-US" sz="2400" dirty="0">
                <a:solidFill>
                  <a:srgbClr val="00B050"/>
                </a:solidFill>
                <a:latin typeface="Times New Roman" pitchFamily="18" charset="0"/>
                <a:cs typeface="Times New Roman" pitchFamily="18" charset="0"/>
              </a:rPr>
              <a:t>(independent quantity e.g., time, distance, space, temperature etc.)</a:t>
            </a:r>
            <a:r>
              <a:rPr lang="en-US" sz="2400" dirty="0">
                <a:latin typeface="Times New Roman" pitchFamily="18" charset="0"/>
                <a:cs typeface="Times New Roman" pitchFamily="18" charset="0"/>
              </a:rPr>
              <a:t> which conveys information.</a:t>
            </a:r>
          </a:p>
          <a:p>
            <a:pPr marL="0" indent="0" algn="ctr">
              <a:buNone/>
            </a:pPr>
            <a:r>
              <a:rPr lang="en-US" sz="2800" dirty="0">
                <a:latin typeface="Times New Roman" pitchFamily="18" charset="0"/>
                <a:cs typeface="Times New Roman" pitchFamily="18" charset="0"/>
              </a:rPr>
              <a:t>Signal = </a:t>
            </a:r>
            <a:r>
              <a:rPr lang="en-US" sz="2800" i="1" dirty="0">
                <a:latin typeface="Times New Roman" pitchFamily="18" charset="0"/>
                <a:cs typeface="Times New Roman" pitchFamily="18" charset="0"/>
              </a:rPr>
              <a:t>f</a:t>
            </a:r>
            <a:r>
              <a:rPr lang="en-US" sz="2800" dirty="0">
                <a:latin typeface="Times New Roman" pitchFamily="18" charset="0"/>
                <a:cs typeface="Times New Roman" pitchFamily="18" charset="0"/>
              </a:rPr>
              <a:t>(t) = sin (</a:t>
            </a:r>
            <a:r>
              <a:rPr lang="en-US" sz="2800" i="1" dirty="0" err="1">
                <a:latin typeface="Times New Roman" pitchFamily="18" charset="0"/>
                <a:cs typeface="Times New Roman" pitchFamily="18" charset="0"/>
              </a:rPr>
              <a:t>ωt</a:t>
            </a:r>
            <a:r>
              <a:rPr lang="en-US" sz="2800" dirty="0">
                <a:latin typeface="Times New Roman" pitchFamily="18" charset="0"/>
                <a:cs typeface="Times New Roman" pitchFamily="18" charset="0"/>
              </a:rPr>
              <a:t>)</a:t>
            </a:r>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4</a:t>
            </a:fld>
            <a:endParaRPr lang="en-US"/>
          </a:p>
        </p:txBody>
      </p:sp>
      <p:pic>
        <p:nvPicPr>
          <p:cNvPr id="1026" name="Picture 2" descr="D:\CSE_JKKNIU\CSE\Neural Signal Processing\sinewa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4038599"/>
            <a:ext cx="5486400" cy="160019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438400" y="5638799"/>
            <a:ext cx="4572000" cy="646331"/>
          </a:xfrm>
          <a:prstGeom prst="rect">
            <a:avLst/>
          </a:prstGeom>
        </p:spPr>
        <p:txBody>
          <a:bodyPr>
            <a:spAutoFit/>
          </a:bodyPr>
          <a:lstStyle/>
          <a:p>
            <a:r>
              <a:rPr lang="en-US" dirty="0">
                <a:latin typeface="Times New Roman" pitchFamily="18" charset="0"/>
                <a:cs typeface="Times New Roman" pitchFamily="18" charset="0"/>
              </a:rPr>
              <a:t>X axis used for independent quantity</a:t>
            </a:r>
          </a:p>
          <a:p>
            <a:r>
              <a:rPr lang="en-US" dirty="0">
                <a:latin typeface="Times New Roman" pitchFamily="18" charset="0"/>
                <a:cs typeface="Times New Roman" pitchFamily="18" charset="0"/>
              </a:rPr>
              <a:t>Y axis used for dependent quantity</a:t>
            </a:r>
          </a:p>
        </p:txBody>
      </p:sp>
    </p:spTree>
    <p:extLst>
      <p:ext uri="{BB962C8B-B14F-4D97-AF65-F5344CB8AC3E}">
        <p14:creationId xmlns:p14="http://schemas.microsoft.com/office/powerpoint/2010/main" val="218436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barn(inVertical)">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257800"/>
          </a:xfrm>
        </p:spPr>
        <p:txBody>
          <a:bodyPr>
            <a:normAutofit fontScale="70000" lnSpcReduction="20000"/>
          </a:bodyPr>
          <a:lstStyle/>
          <a:p>
            <a:r>
              <a:rPr lang="en-US" sz="3300" dirty="0" smtClean="0">
                <a:latin typeface="Times New Roman" pitchFamily="18" charset="0"/>
                <a:cs typeface="Times New Roman" pitchFamily="18" charset="0"/>
              </a:rPr>
              <a:t>Function</a:t>
            </a:r>
          </a:p>
          <a:p>
            <a:pPr marL="0" indent="0" algn="just">
              <a:buNone/>
            </a:pPr>
            <a:r>
              <a:rPr lang="en-US" sz="3100" dirty="0">
                <a:latin typeface="Times New Roman" pitchFamily="18" charset="0"/>
                <a:cs typeface="Times New Roman" pitchFamily="18" charset="0"/>
              </a:rPr>
              <a:t>A function is a relation between a set of inputs and a set of </a:t>
            </a:r>
            <a:r>
              <a:rPr lang="en-US" sz="3100" dirty="0" smtClean="0">
                <a:latin typeface="Times New Roman" pitchFamily="18" charset="0"/>
                <a:cs typeface="Times New Roman" pitchFamily="18" charset="0"/>
              </a:rPr>
              <a:t>outputs.</a:t>
            </a:r>
          </a:p>
          <a:p>
            <a:pPr marL="0" indent="0" algn="just">
              <a:buNone/>
            </a:pPr>
            <a:endParaRPr lang="en-US" sz="2600" dirty="0">
              <a:latin typeface="Times New Roman" pitchFamily="18" charset="0"/>
              <a:cs typeface="Times New Roman" pitchFamily="18" charset="0"/>
            </a:endParaRPr>
          </a:p>
          <a:p>
            <a:pPr marL="0" indent="0" algn="just">
              <a:buNone/>
            </a:pPr>
            <a:r>
              <a:rPr lang="en-US" sz="3100" dirty="0">
                <a:latin typeface="Times New Roman" pitchFamily="18" charset="0"/>
                <a:cs typeface="Times New Roman" pitchFamily="18" charset="0"/>
              </a:rPr>
              <a:t>A function relates an input to an output. </a:t>
            </a:r>
            <a:endParaRPr lang="en-US" sz="3100" dirty="0" smtClean="0">
              <a:latin typeface="Times New Roman" pitchFamily="18" charset="0"/>
              <a:cs typeface="Times New Roman" pitchFamily="18" charset="0"/>
            </a:endParaRPr>
          </a:p>
          <a:p>
            <a:pPr marL="0" indent="0" algn="just">
              <a:buNone/>
            </a:pPr>
            <a:endParaRPr lang="en-US" sz="3100" dirty="0">
              <a:latin typeface="Times New Roman" pitchFamily="18" charset="0"/>
              <a:cs typeface="Times New Roman" pitchFamily="18" charset="0"/>
            </a:endParaRPr>
          </a:p>
          <a:p>
            <a:pPr marL="0" indent="0" algn="just">
              <a:buNone/>
            </a:pPr>
            <a:r>
              <a:rPr lang="en-US" sz="3100" dirty="0" smtClean="0">
                <a:latin typeface="Times New Roman" pitchFamily="18" charset="0"/>
                <a:cs typeface="Times New Roman" pitchFamily="18" charset="0"/>
              </a:rPr>
              <a:t>It </a:t>
            </a:r>
            <a:r>
              <a:rPr lang="en-US" sz="3100" dirty="0">
                <a:latin typeface="Times New Roman" pitchFamily="18" charset="0"/>
                <a:cs typeface="Times New Roman" pitchFamily="18" charset="0"/>
              </a:rPr>
              <a:t>is like a machine that has an input and an output. </a:t>
            </a:r>
            <a:endParaRPr lang="en-US" sz="3100" dirty="0" smtClean="0">
              <a:latin typeface="Times New Roman" pitchFamily="18" charset="0"/>
              <a:cs typeface="Times New Roman" pitchFamily="18" charset="0"/>
            </a:endParaRPr>
          </a:p>
          <a:p>
            <a:pPr marL="0" indent="0" algn="just">
              <a:buNone/>
            </a:pPr>
            <a:endParaRPr lang="en-US" sz="2600" dirty="0">
              <a:latin typeface="Times New Roman" pitchFamily="18" charset="0"/>
              <a:cs typeface="Times New Roman" pitchFamily="18" charset="0"/>
            </a:endParaRPr>
          </a:p>
          <a:p>
            <a:pPr marL="0" indent="0" algn="just">
              <a:buNone/>
            </a:pPr>
            <a:r>
              <a:rPr lang="en-US" sz="3100" dirty="0">
                <a:latin typeface="Times New Roman" pitchFamily="18" charset="0"/>
                <a:cs typeface="Times New Roman" pitchFamily="18" charset="0"/>
              </a:rPr>
              <a:t>And the output is related somehow to the input</a:t>
            </a:r>
            <a:r>
              <a:rPr lang="en-US" sz="3100" dirty="0" smtClean="0">
                <a:latin typeface="Times New Roman" pitchFamily="18" charset="0"/>
                <a:cs typeface="Times New Roman" pitchFamily="18" charset="0"/>
              </a:rPr>
              <a:t>.</a:t>
            </a:r>
          </a:p>
          <a:p>
            <a:pPr marL="0" indent="0" algn="just">
              <a:buNone/>
            </a:pPr>
            <a:endParaRPr lang="en-US" sz="1500" dirty="0">
              <a:latin typeface="Times New Roman" pitchFamily="18" charset="0"/>
              <a:cs typeface="Times New Roman" pitchFamily="18" charset="0"/>
            </a:endParaRPr>
          </a:p>
          <a:p>
            <a:pPr marL="0" indent="0" algn="ctr">
              <a:buNone/>
            </a:pPr>
            <a:r>
              <a:rPr lang="en-US" sz="3400" i="1" dirty="0" smtClean="0">
                <a:latin typeface="Times New Roman" pitchFamily="18" charset="0"/>
                <a:cs typeface="Times New Roman" pitchFamily="18" charset="0"/>
              </a:rPr>
              <a:t>       f</a:t>
            </a:r>
            <a:r>
              <a:rPr lang="en-US" sz="3400" dirty="0" smtClean="0">
                <a:latin typeface="Times New Roman" pitchFamily="18" charset="0"/>
                <a:cs typeface="Times New Roman" pitchFamily="18" charset="0"/>
              </a:rPr>
              <a:t>(x)=x</a:t>
            </a:r>
            <a:r>
              <a:rPr lang="en-US" sz="3400" baseline="30000" dirty="0" smtClean="0">
                <a:latin typeface="Times New Roman" pitchFamily="18" charset="0"/>
                <a:cs typeface="Times New Roman" pitchFamily="18" charset="0"/>
              </a:rPr>
              <a:t>2 </a:t>
            </a:r>
            <a:r>
              <a:rPr lang="en-US" sz="2300" dirty="0">
                <a:latin typeface="Times New Roman" pitchFamily="18" charset="0"/>
                <a:cs typeface="Times New Roman" pitchFamily="18" charset="0"/>
              </a:rPr>
              <a:t>(we say </a:t>
            </a:r>
            <a:r>
              <a:rPr lang="en-US" sz="2300" i="1" dirty="0">
                <a:latin typeface="Times New Roman" pitchFamily="18" charset="0"/>
                <a:cs typeface="Times New Roman" pitchFamily="18" charset="0"/>
              </a:rPr>
              <a:t>f of x equals x squared</a:t>
            </a:r>
            <a:r>
              <a:rPr lang="en-US" sz="2300" dirty="0">
                <a:latin typeface="Times New Roman" pitchFamily="18" charset="0"/>
                <a:cs typeface="Times New Roman" pitchFamily="18" charset="0"/>
              </a:rPr>
              <a:t>)</a:t>
            </a:r>
            <a:endParaRPr lang="en-US" sz="2300" dirty="0" smtClean="0">
              <a:latin typeface="Times New Roman" pitchFamily="18" charset="0"/>
              <a:cs typeface="Times New Roman" pitchFamily="18" charset="0"/>
            </a:endParaRPr>
          </a:p>
          <a:p>
            <a:pPr marL="0" indent="0">
              <a:buNone/>
            </a:pPr>
            <a:r>
              <a:rPr lang="en-US" sz="2000" dirty="0" smtClean="0">
                <a:latin typeface="Times New Roman" pitchFamily="18" charset="0"/>
                <a:cs typeface="Times New Roman" pitchFamily="18" charset="0"/>
              </a:rPr>
              <a:t>          </a:t>
            </a:r>
          </a:p>
          <a:p>
            <a:pPr marL="0" indent="0">
              <a:buNone/>
            </a:pPr>
            <a:endParaRPr lang="en-US" sz="1200" dirty="0" smtClean="0">
              <a:latin typeface="Times New Roman" pitchFamily="18" charset="0"/>
              <a:cs typeface="Times New Roman" pitchFamily="18" charset="0"/>
            </a:endParaRPr>
          </a:p>
          <a:p>
            <a:pPr marL="0" indent="0">
              <a:buNone/>
            </a:pPr>
            <a:r>
              <a:rPr lang="en-US" sz="2900" dirty="0" smtClean="0">
                <a:latin typeface="Times New Roman" pitchFamily="18" charset="0"/>
                <a:cs typeface="Times New Roman" pitchFamily="18" charset="0"/>
              </a:rPr>
              <a:t>Function </a:t>
            </a:r>
            <a:r>
              <a:rPr lang="en-US" sz="2900" dirty="0">
                <a:latin typeface="Times New Roman" pitchFamily="18" charset="0"/>
                <a:cs typeface="Times New Roman" pitchFamily="18" charset="0"/>
              </a:rPr>
              <a:t>without name:</a:t>
            </a:r>
          </a:p>
          <a:p>
            <a:pPr marL="0" indent="0" algn="ctr">
              <a:buNone/>
            </a:pPr>
            <a:r>
              <a:rPr lang="en-US" sz="3400" dirty="0">
                <a:latin typeface="Times New Roman" pitchFamily="18" charset="0"/>
                <a:cs typeface="Times New Roman" pitchFamily="18" charset="0"/>
              </a:rPr>
              <a:t>y</a:t>
            </a:r>
            <a:r>
              <a:rPr lang="en-US" sz="3400" dirty="0" smtClean="0">
                <a:latin typeface="Times New Roman" pitchFamily="18" charset="0"/>
                <a:cs typeface="Times New Roman" pitchFamily="18" charset="0"/>
              </a:rPr>
              <a:t> = x</a:t>
            </a:r>
            <a:r>
              <a:rPr lang="en-US" sz="3400" baseline="30000" dirty="0" smtClean="0">
                <a:latin typeface="Times New Roman" pitchFamily="18" charset="0"/>
                <a:cs typeface="Times New Roman" pitchFamily="18" charset="0"/>
              </a:rPr>
              <a:t>2</a:t>
            </a:r>
          </a:p>
          <a:p>
            <a:pPr marL="0" indent="0" algn="ctr">
              <a:buNone/>
            </a:pPr>
            <a:endParaRPr lang="en-US" sz="3400" dirty="0">
              <a:latin typeface="Times New Roman" pitchFamily="18" charset="0"/>
              <a:cs typeface="Times New Roman" pitchFamily="18" charset="0"/>
            </a:endParaRPr>
          </a:p>
          <a:p>
            <a:pPr marL="0" indent="0">
              <a:buNone/>
            </a:pPr>
            <a:r>
              <a:rPr lang="en-US" sz="2000" dirty="0" smtClean="0">
                <a:latin typeface="Times New Roman" pitchFamily="18" charset="0"/>
                <a:cs typeface="Times New Roman" pitchFamily="18" charset="0"/>
              </a:rPr>
              <a:t>                                                </a:t>
            </a:r>
            <a:r>
              <a:rPr lang="en-US" sz="2300" dirty="0" smtClean="0">
                <a:latin typeface="Times New Roman" pitchFamily="18" charset="0"/>
                <a:cs typeface="Times New Roman" pitchFamily="18" charset="0"/>
              </a:rPr>
              <a:t>x</a:t>
            </a:r>
            <a:r>
              <a:rPr lang="en-US" sz="2300" dirty="0">
                <a:latin typeface="Times New Roman" pitchFamily="18" charset="0"/>
                <a:cs typeface="Times New Roman" pitchFamily="18" charset="0"/>
              </a:rPr>
              <a:t>= input, </a:t>
            </a:r>
            <a:r>
              <a:rPr lang="en-US" sz="2300" dirty="0" smtClean="0">
                <a:latin typeface="Times New Roman" pitchFamily="18" charset="0"/>
                <a:cs typeface="Times New Roman" pitchFamily="18" charset="0"/>
              </a:rPr>
              <a:t>            y=output</a:t>
            </a:r>
            <a:r>
              <a:rPr lang="en-US" sz="2300" dirty="0">
                <a:latin typeface="Times New Roman" pitchFamily="18" charset="0"/>
                <a:cs typeface="Times New Roman" pitchFamily="18" charset="0"/>
              </a:rPr>
              <a:t>, </a:t>
            </a:r>
            <a:r>
              <a:rPr lang="en-US" sz="2300" dirty="0" smtClean="0">
                <a:latin typeface="Times New Roman" pitchFamily="18" charset="0"/>
                <a:cs typeface="Times New Roman" pitchFamily="18" charset="0"/>
              </a:rPr>
              <a:t>           squaring </a:t>
            </a:r>
            <a:r>
              <a:rPr lang="en-US" sz="2300" dirty="0">
                <a:latin typeface="Times New Roman" pitchFamily="18" charset="0"/>
                <a:cs typeface="Times New Roman" pitchFamily="18" charset="0"/>
              </a:rPr>
              <a:t>is the relation</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5</a:t>
            </a:fld>
            <a:endParaRPr lang="en-US"/>
          </a:p>
        </p:txBody>
      </p:sp>
      <p:sp>
        <p:nvSpPr>
          <p:cNvPr id="7" name="Title 1"/>
          <p:cNvSpPr>
            <a:spLocks noGrp="1"/>
          </p:cNvSpPr>
          <p:nvPr>
            <p:ph type="title"/>
          </p:nvPr>
        </p:nvSpPr>
        <p:spPr>
          <a:xfrm>
            <a:off x="457200" y="274638"/>
            <a:ext cx="8229600" cy="715962"/>
          </a:xfrm>
        </p:spPr>
        <p:txBody>
          <a:bodyPr>
            <a:normAutofit/>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Tree>
    <p:extLst>
      <p:ext uri="{BB962C8B-B14F-4D97-AF65-F5344CB8AC3E}">
        <p14:creationId xmlns:p14="http://schemas.microsoft.com/office/powerpoint/2010/main" val="240391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 calcmode="lin" valueType="num">
                                      <p:cBhvr additive="base">
                                        <p:cTn id="3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anim calcmode="lin" valueType="num">
                                      <p:cBhvr additive="base">
                                        <p:cTn id="4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5" end="15"/>
                                            </p:txEl>
                                          </p:spTgt>
                                        </p:tgtEl>
                                        <p:attrNameLst>
                                          <p:attrName>style.visibility</p:attrName>
                                        </p:attrNameLst>
                                      </p:cBhvr>
                                      <p:to>
                                        <p:strVal val="visible"/>
                                      </p:to>
                                    </p:set>
                                    <p:anim calcmode="lin" valueType="num">
                                      <p:cBhvr additive="base">
                                        <p:cTn id="45"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3" name="Content Placeholder 2"/>
          <p:cNvSpPr>
            <a:spLocks noGrp="1"/>
          </p:cNvSpPr>
          <p:nvPr>
            <p:ph idx="1"/>
          </p:nvPr>
        </p:nvSpPr>
        <p:spPr>
          <a:xfrm>
            <a:off x="457200" y="990600"/>
            <a:ext cx="8229600" cy="5410200"/>
          </a:xfrm>
        </p:spPr>
        <p:txBody>
          <a:bodyPr>
            <a:normAutofit/>
          </a:bodyPr>
          <a:lstStyle/>
          <a:p>
            <a:r>
              <a:rPr lang="en-US" sz="2800" dirty="0" smtClean="0">
                <a:latin typeface="Times New Roman" pitchFamily="18" charset="0"/>
                <a:cs typeface="Times New Roman" pitchFamily="18" charset="0"/>
              </a:rPr>
              <a:t>Continuous-time signals</a:t>
            </a:r>
          </a:p>
          <a:p>
            <a:pPr marL="0" indent="0" algn="just">
              <a:buNone/>
            </a:pPr>
            <a:r>
              <a:rPr lang="en-US" sz="2400" dirty="0">
                <a:latin typeface="Times New Roman" pitchFamily="18" charset="0"/>
                <a:cs typeface="Times New Roman" pitchFamily="18" charset="0"/>
              </a:rPr>
              <a:t>A signal </a:t>
            </a:r>
            <a:r>
              <a:rPr lang="en-US" sz="2400" i="1" dirty="0">
                <a:latin typeface="Times New Roman" pitchFamily="18" charset="0"/>
                <a:cs typeface="Times New Roman" pitchFamily="18" charset="0"/>
              </a:rPr>
              <a:t>x(t) </a:t>
            </a:r>
            <a:r>
              <a:rPr lang="en-US" sz="2400" dirty="0">
                <a:latin typeface="Times New Roman" pitchFamily="18" charset="0"/>
                <a:cs typeface="Times New Roman" pitchFamily="18" charset="0"/>
              </a:rPr>
              <a:t>is said to be a continuous-time signal if it is defined for all </a:t>
            </a:r>
            <a:r>
              <a:rPr lang="en-US" sz="2400" dirty="0" smtClean="0">
                <a:latin typeface="Times New Roman" pitchFamily="18" charset="0"/>
                <a:cs typeface="Times New Roman" pitchFamily="18" charset="0"/>
              </a:rPr>
              <a:t>time </a:t>
            </a:r>
            <a:r>
              <a:rPr lang="en-US" sz="2400" i="1" dirty="0">
                <a:latin typeface="Times New Roman" pitchFamily="18" charset="0"/>
                <a:cs typeface="Times New Roman" pitchFamily="18" charset="0"/>
              </a:rPr>
              <a:t>t</a:t>
            </a:r>
            <a:r>
              <a:rPr lang="en-US" sz="2400"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r>
              <a:rPr lang="en-US" sz="2800" dirty="0">
                <a:latin typeface="Times New Roman" pitchFamily="18" charset="0"/>
                <a:cs typeface="Times New Roman" pitchFamily="18" charset="0"/>
              </a:rPr>
              <a:t>Discrete-time </a:t>
            </a:r>
            <a:r>
              <a:rPr lang="en-US" sz="2800" dirty="0" smtClean="0">
                <a:latin typeface="Times New Roman" pitchFamily="18" charset="0"/>
                <a:cs typeface="Times New Roman" pitchFamily="18" charset="0"/>
              </a:rPr>
              <a:t>signals</a:t>
            </a:r>
          </a:p>
          <a:p>
            <a:pPr marL="0" indent="0" algn="just">
              <a:buNone/>
            </a:pPr>
            <a:r>
              <a:rPr lang="en-US" sz="2400" dirty="0">
                <a:latin typeface="Times New Roman" pitchFamily="18" charset="0"/>
                <a:cs typeface="Times New Roman" pitchFamily="18" charset="0"/>
              </a:rPr>
              <a:t>Discrete-time signal is defined only at discrete instant of time. Thus, in this case, the independent variable has discrete values only.</a:t>
            </a:r>
          </a:p>
          <a:p>
            <a:endParaRPr lang="en-US" dirty="0"/>
          </a:p>
          <a:p>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6</a:t>
            </a:fld>
            <a:endParaRPr lang="en-US"/>
          </a:p>
        </p:txBody>
      </p:sp>
      <p:pic>
        <p:nvPicPr>
          <p:cNvPr id="2050" name="Picture 2" descr="D:\CSE_JKKNIU\CSE\Neural Signal Processing\AnalogDiscreteTimeSigna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9429" y="3657600"/>
            <a:ext cx="51816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298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050"/>
                                        </p:tgtEl>
                                        <p:attrNameLst>
                                          <p:attrName>style.visibility</p:attrName>
                                        </p:attrNameLst>
                                      </p:cBhvr>
                                      <p:to>
                                        <p:strVal val="visible"/>
                                      </p:to>
                                    </p:set>
                                    <p:animEffect transition="in" filter="barn(inVertical)">
                                      <p:cBhvr>
                                        <p:cTn id="28"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3" name="Content Placeholder 2"/>
          <p:cNvSpPr>
            <a:spLocks noGrp="1"/>
          </p:cNvSpPr>
          <p:nvPr>
            <p:ph idx="1"/>
          </p:nvPr>
        </p:nvSpPr>
        <p:spPr>
          <a:xfrm>
            <a:off x="457200" y="1143000"/>
            <a:ext cx="8229600" cy="4983163"/>
          </a:xfrm>
        </p:spPr>
        <p:txBody>
          <a:bodyPr/>
          <a:lstStyle/>
          <a:p>
            <a:r>
              <a:rPr lang="en-US" dirty="0" smtClean="0"/>
              <a:t>What?!</a:t>
            </a: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7</a:t>
            </a:fld>
            <a:endParaRPr lang="en-US"/>
          </a:p>
        </p:txBody>
      </p:sp>
      <p:pic>
        <p:nvPicPr>
          <p:cNvPr id="3074" name="Picture 2" descr="D:\CSE_JKKNIU\CSE\Neural Signal Processing\analogClo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133600"/>
            <a:ext cx="3657600" cy="28956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CSE_JKKNIU\CSE\Neural Signal Processing\digitalCloc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286000"/>
            <a:ext cx="36576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640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3" name="Content Placeholder 2"/>
          <p:cNvSpPr>
            <a:spLocks noGrp="1"/>
          </p:cNvSpPr>
          <p:nvPr>
            <p:ph idx="1"/>
          </p:nvPr>
        </p:nvSpPr>
        <p:spPr>
          <a:xfrm>
            <a:off x="457200" y="914400"/>
            <a:ext cx="8229600" cy="5211763"/>
          </a:xfrm>
        </p:spPr>
        <p:txBody>
          <a:bodyPr/>
          <a:lstStyle/>
          <a:p>
            <a:r>
              <a:rPr lang="en-US" dirty="0" smtClean="0"/>
              <a:t>Data Acquisition</a:t>
            </a:r>
          </a:p>
          <a:p>
            <a:pPr marL="0" indent="0" algn="just">
              <a:buNone/>
            </a:pPr>
            <a:r>
              <a:rPr lang="en-US" sz="2400" dirty="0">
                <a:latin typeface="Times New Roman" pitchFamily="18" charset="0"/>
                <a:cs typeface="Times New Roman" pitchFamily="18" charset="0"/>
              </a:rPr>
              <a:t>Data acquisition (DAQ) is the process of measuring an electrical or physical phenomenon such as voltage, current, temperature, pressure, or sound with a computer. </a:t>
            </a:r>
            <a:endParaRPr lang="en-US" sz="2400" dirty="0" smtClean="0">
              <a:latin typeface="Times New Roman" pitchFamily="18" charset="0"/>
              <a:cs typeface="Times New Roman" pitchFamily="18" charset="0"/>
            </a:endParaRPr>
          </a:p>
          <a:p>
            <a:pPr marL="0" indent="0" algn="just">
              <a:buNone/>
            </a:pPr>
            <a:endParaRPr lang="en-US" sz="700" dirty="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A </a:t>
            </a:r>
            <a:r>
              <a:rPr lang="en-US" sz="2400" dirty="0">
                <a:latin typeface="Times New Roman" pitchFamily="18" charset="0"/>
                <a:cs typeface="Times New Roman" pitchFamily="18" charset="0"/>
              </a:rPr>
              <a:t>DAQ system consists of sensors, DAQ measurement hardware, and a computer with programmable software. </a:t>
            </a:r>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8</a:t>
            </a:fld>
            <a:endParaRPr lang="en-US"/>
          </a:p>
        </p:txBody>
      </p:sp>
      <p:pic>
        <p:nvPicPr>
          <p:cNvPr id="1026" name="Picture 2" descr="D:\CSE_JKKNIU\CSE\Neural Signal Processing\Signal Basics_Chapter1\DAQsyst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581400"/>
            <a:ext cx="6095999"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19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additive="base">
                                        <p:cTn id="21" dur="500" fill="hold"/>
                                        <p:tgtEl>
                                          <p:spTgt spid="1026"/>
                                        </p:tgtEl>
                                        <p:attrNameLst>
                                          <p:attrName>ppt_x</p:attrName>
                                        </p:attrNameLst>
                                      </p:cBhvr>
                                      <p:tavLst>
                                        <p:tav tm="0">
                                          <p:val>
                                            <p:strVal val="#ppt_x"/>
                                          </p:val>
                                        </p:tav>
                                        <p:tav tm="100000">
                                          <p:val>
                                            <p:strVal val="#ppt_x"/>
                                          </p:val>
                                        </p:tav>
                                      </p:tavLst>
                                    </p:anim>
                                    <p:anim calcmode="lin" valueType="num">
                                      <p:cBhvr additive="base">
                                        <p:cTn id="2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200" b="1" dirty="0">
                <a:solidFill>
                  <a:schemeClr val="accent2"/>
                </a:solidFill>
                <a:latin typeface="Times New Roman" pitchFamily="18" charset="0"/>
                <a:cs typeface="Times New Roman" pitchFamily="18" charset="0"/>
              </a:rPr>
              <a:t>Signal Basics</a:t>
            </a:r>
            <a:endParaRPr lang="en-US" sz="3200" dirty="0"/>
          </a:p>
        </p:txBody>
      </p:sp>
      <p:sp>
        <p:nvSpPr>
          <p:cNvPr id="4" name="Date Placeholder 3"/>
          <p:cNvSpPr>
            <a:spLocks noGrp="1"/>
          </p:cNvSpPr>
          <p:nvPr>
            <p:ph type="dt" sz="half" idx="10"/>
          </p:nvPr>
        </p:nvSpPr>
        <p:spPr/>
        <p:txBody>
          <a:bodyPr/>
          <a:lstStyle/>
          <a:p>
            <a:fld id="{65FF289B-DB60-4B51-9A9E-C9F5ECF2B8B9}" type="datetime4">
              <a:rPr lang="en-US" smtClean="0"/>
              <a:t>April 10, 2021</a:t>
            </a:fld>
            <a:endParaRPr lang="en-US"/>
          </a:p>
        </p:txBody>
      </p:sp>
      <p:sp>
        <p:nvSpPr>
          <p:cNvPr id="3" name="Content Placeholder 2"/>
          <p:cNvSpPr>
            <a:spLocks noGrp="1"/>
          </p:cNvSpPr>
          <p:nvPr>
            <p:ph idx="1"/>
          </p:nvPr>
        </p:nvSpPr>
        <p:spPr>
          <a:xfrm>
            <a:off x="457200" y="1219200"/>
            <a:ext cx="8229600" cy="4906963"/>
          </a:xfrm>
        </p:spPr>
        <p:txBody>
          <a:bodyPr/>
          <a:lstStyle/>
          <a:p>
            <a:r>
              <a:rPr lang="en-US" sz="2800" dirty="0" smtClean="0">
                <a:solidFill>
                  <a:srgbClr val="0070C0"/>
                </a:solidFill>
                <a:latin typeface="Times New Roman" pitchFamily="18" charset="0"/>
                <a:cs typeface="Times New Roman" pitchFamily="18" charset="0"/>
              </a:rPr>
              <a:t>Sampling</a:t>
            </a:r>
          </a:p>
          <a:p>
            <a:pPr marL="0" indent="0" algn="just">
              <a:buNone/>
            </a:pPr>
            <a:r>
              <a:rPr lang="en-US" sz="2400" dirty="0">
                <a:latin typeface="Times New Roman" pitchFamily="18" charset="0"/>
                <a:cs typeface="Times New Roman" pitchFamily="18" charset="0"/>
              </a:rPr>
              <a:t>In </a:t>
            </a:r>
            <a:r>
              <a:rPr lang="en-US" sz="2400" b="1" dirty="0">
                <a:latin typeface="Times New Roman" pitchFamily="18" charset="0"/>
                <a:cs typeface="Times New Roman" pitchFamily="18" charset="0"/>
              </a:rPr>
              <a:t>signal</a:t>
            </a:r>
            <a:r>
              <a:rPr lang="en-US" sz="2400" dirty="0">
                <a:latin typeface="Times New Roman" pitchFamily="18" charset="0"/>
                <a:cs typeface="Times New Roman" pitchFamily="18" charset="0"/>
              </a:rPr>
              <a:t> processing, </a:t>
            </a:r>
            <a:r>
              <a:rPr lang="en-US" sz="2400" b="1" dirty="0">
                <a:solidFill>
                  <a:srgbClr val="C00000"/>
                </a:solidFill>
                <a:latin typeface="Times New Roman" pitchFamily="18" charset="0"/>
                <a:cs typeface="Times New Roman" pitchFamily="18" charset="0"/>
              </a:rPr>
              <a:t>sampling</a:t>
            </a:r>
            <a:r>
              <a:rPr lang="en-US" sz="2400" dirty="0">
                <a:latin typeface="Times New Roman" pitchFamily="18" charset="0"/>
                <a:cs typeface="Times New Roman" pitchFamily="18" charset="0"/>
              </a:rPr>
              <a:t> is the reduction of a continuous-time </a:t>
            </a:r>
            <a:r>
              <a:rPr lang="en-US" sz="2400" b="1" dirty="0">
                <a:latin typeface="Times New Roman" pitchFamily="18" charset="0"/>
                <a:cs typeface="Times New Roman" pitchFamily="18" charset="0"/>
              </a:rPr>
              <a:t>signal</a:t>
            </a:r>
            <a:r>
              <a:rPr lang="en-US" sz="2400" dirty="0">
                <a:latin typeface="Times New Roman" pitchFamily="18" charset="0"/>
                <a:cs typeface="Times New Roman" pitchFamily="18" charset="0"/>
              </a:rPr>
              <a:t> to a discrete-time </a:t>
            </a:r>
            <a:r>
              <a:rPr lang="en-US" sz="2400" b="1" dirty="0">
                <a:latin typeface="Times New Roman" pitchFamily="18" charset="0"/>
                <a:cs typeface="Times New Roman" pitchFamily="18" charset="0"/>
              </a:rPr>
              <a:t>signal</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marL="0" indent="0" algn="just">
              <a:buNone/>
            </a:pPr>
            <a:r>
              <a:rPr lang="en-US" sz="2400" dirty="0" smtClean="0">
                <a:latin typeface="Times New Roman" pitchFamily="18" charset="0"/>
                <a:cs typeface="Times New Roman" pitchFamily="18" charset="0"/>
              </a:rPr>
              <a:t>A </a:t>
            </a:r>
            <a:r>
              <a:rPr lang="en-US" sz="2400" b="1" dirty="0">
                <a:solidFill>
                  <a:srgbClr val="C00000"/>
                </a:solidFill>
                <a:latin typeface="Times New Roman" pitchFamily="18" charset="0"/>
                <a:cs typeface="Times New Roman" pitchFamily="18" charset="0"/>
              </a:rPr>
              <a:t>sample</a:t>
            </a:r>
            <a:r>
              <a:rPr lang="en-US" sz="2400" dirty="0">
                <a:latin typeface="Times New Roman" pitchFamily="18" charset="0"/>
                <a:cs typeface="Times New Roman" pitchFamily="18" charset="0"/>
              </a:rPr>
              <a:t> is a value or set of values at a point in time and/or space</a:t>
            </a:r>
            <a:r>
              <a:rPr lang="en-US" sz="2400" dirty="0" smtClean="0">
                <a:latin typeface="Times New Roman" pitchFamily="18" charset="0"/>
                <a:cs typeface="Times New Roman" pitchFamily="18" charset="0"/>
              </a:rPr>
              <a:t>.</a:t>
            </a:r>
          </a:p>
          <a:p>
            <a:pPr marL="0" indent="0">
              <a:buNone/>
            </a:pPr>
            <a:endParaRPr lang="en-US" dirty="0"/>
          </a:p>
        </p:txBody>
      </p:sp>
      <p:sp>
        <p:nvSpPr>
          <p:cNvPr id="5" name="Slide Number Placeholder 4"/>
          <p:cNvSpPr>
            <a:spLocks noGrp="1"/>
          </p:cNvSpPr>
          <p:nvPr>
            <p:ph type="sldNum" sz="quarter" idx="12"/>
          </p:nvPr>
        </p:nvSpPr>
        <p:spPr/>
        <p:txBody>
          <a:bodyPr/>
          <a:lstStyle/>
          <a:p>
            <a:fld id="{D254C499-68F3-4A36-AC55-137D8BD15353}" type="slidenum">
              <a:rPr lang="en-US" smtClean="0"/>
              <a:t>9</a:t>
            </a:fld>
            <a:endParaRPr lang="en-US"/>
          </a:p>
        </p:txBody>
      </p:sp>
      <p:pic>
        <p:nvPicPr>
          <p:cNvPr id="1026" name="Picture 2" descr="D:\CSE_JKKNIU\CSE\Neural Signal Processing\sampling.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705225"/>
            <a:ext cx="5372100" cy="203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168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barn(inVertical)">
                                      <p:cBhvr>
                                        <p:cTn id="2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6873</TotalTime>
  <Words>1355</Words>
  <Application>Microsoft Office PowerPoint</Application>
  <PresentationFormat>On-screen Show (4:3)</PresentationFormat>
  <Paragraphs>216</Paragraphs>
  <Slides>25</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Office Theme</vt:lpstr>
      <vt:lpstr>Equation</vt:lpstr>
      <vt:lpstr>CSE 5406 : Neural Signal Processing</vt:lpstr>
      <vt:lpstr>Applications </vt:lpstr>
      <vt:lpstr>Applications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lpstr>Signal Basics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Time-Frequency Coherence Analysis of Multichannel Brain Signals Using Synchrosqueezing Transform</dc:title>
  <dc:creator>User</dc:creator>
  <cp:lastModifiedBy>User</cp:lastModifiedBy>
  <cp:revision>516</cp:revision>
  <cp:lastPrinted>2017-01-03T10:31:20Z</cp:lastPrinted>
  <dcterms:created xsi:type="dcterms:W3CDTF">2016-03-21T07:13:49Z</dcterms:created>
  <dcterms:modified xsi:type="dcterms:W3CDTF">2021-04-10T08:26:29Z</dcterms:modified>
</cp:coreProperties>
</file>