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9" r:id="rId3"/>
    <p:sldId id="320" r:id="rId4"/>
    <p:sldId id="322" r:id="rId5"/>
    <p:sldId id="323" r:id="rId6"/>
    <p:sldId id="335" r:id="rId7"/>
    <p:sldId id="336" r:id="rId8"/>
    <p:sldId id="329" r:id="rId9"/>
    <p:sldId id="330" r:id="rId10"/>
    <p:sldId id="321" r:id="rId11"/>
    <p:sldId id="324" r:id="rId12"/>
    <p:sldId id="325" r:id="rId13"/>
    <p:sldId id="326" r:id="rId14"/>
    <p:sldId id="327" r:id="rId15"/>
    <p:sldId id="331" r:id="rId16"/>
    <p:sldId id="332" r:id="rId17"/>
    <p:sldId id="333" r:id="rId18"/>
    <p:sldId id="334" r:id="rId19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>
      <p:cViewPr>
        <p:scale>
          <a:sx n="70" d="100"/>
          <a:sy n="70" d="100"/>
        </p:scale>
        <p:origin x="-878" y="6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66CDC-59C4-4B1D-B911-34F4DF1FC46D}" type="datetime4">
              <a:rPr lang="en-US" smtClean="0"/>
              <a:t>April 10,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4D1BD-9637-439A-A673-2B402B51A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408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888BE-E8D4-48EC-A078-C9F14AB9B7B1}" type="datetime4">
              <a:rPr lang="en-US" smtClean="0"/>
              <a:t>April 10,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BC5F3-62F7-46EE-8F78-133E0C24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7265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6296-F3CE-4457-9382-E2FA2714F167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7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CA6C-2B9C-46DC-AE88-0FD816FB6F0F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5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21C3-A8D8-4C4D-9B23-21C79A698870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5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F085-FF72-4990-B907-D4A2289F045C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BFA-8761-4284-B288-CE0112F2DC60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7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1B4E-ACE6-4F0C-8746-0EA26663AC2A}" type="datetime4">
              <a:rPr lang="en-US" smtClean="0"/>
              <a:t>April 10,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0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FDEC-8057-4827-A79A-1F322F7A44D5}" type="datetime4">
              <a:rPr lang="en-US" smtClean="0"/>
              <a:t>April 10,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7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015-30C4-4550-9A34-EDAA6C6D2888}" type="datetime4">
              <a:rPr lang="en-US" smtClean="0"/>
              <a:t>April 10,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9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A2D4-51AB-4AAB-8E6A-A24252242D09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4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152B-3456-4AAC-8B2A-3EBB65307122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3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FCB07-57C7-4825-9E63-9D89F8C73543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6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n.wikipedia.org/wiki/File:Eeg_delta.sv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en.wikipedia.org/wiki/File:Eeg_theta.sv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n.wikipedia.org/wiki/File:Eeg_alpha.sv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n.wikipedia.org/wiki/File:Eeg_beta.sv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en.wikipedia.org/wiki/File:Eeg_gamma.sv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"/>
            <a:ext cx="8763000" cy="1484144"/>
          </a:xfrm>
        </p:spPr>
        <p:txBody>
          <a:bodyPr>
            <a:noAutofit/>
          </a:bodyPr>
          <a:lstStyle/>
          <a:p>
            <a:r>
              <a:rPr lang="en-A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CSE 5406 : Neural Signal Processing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429000"/>
            <a:ext cx="7239000" cy="3200400"/>
          </a:xfrm>
        </p:spPr>
        <p:txBody>
          <a:bodyPr>
            <a:normAutofit/>
          </a:bodyPr>
          <a:lstStyle/>
          <a:p>
            <a:endParaRPr lang="en-A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Professor </a:t>
            </a:r>
            <a:r>
              <a:rPr lang="en-A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Md</a:t>
            </a:r>
            <a:r>
              <a:rPr lang="en-A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A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Sujan</a:t>
            </a:r>
            <a:r>
              <a:rPr lang="en-A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Ali</a:t>
            </a:r>
          </a:p>
          <a:p>
            <a:r>
              <a:rPr lang="en-A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Dept</a:t>
            </a:r>
            <a:r>
              <a:rPr lang="en-A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of Computer Science and Engineering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Jatiya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Islam University</a:t>
            </a:r>
            <a:endParaRPr lang="en-US" sz="240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CSE_JKKNIU\CSE\Neural Signal Processing\monogramJKKNI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76376"/>
            <a:ext cx="2514600" cy="195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9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Brain Rhythms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Delta waves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Delta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the frequency range up to 4 Hz. </a:t>
            </a: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These waves are primarily associated with deep sleep.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tends to be the highest in amplitude and the slowest waves.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 descr="https://upload.wikimedia.org/wikipedia/commons/thumb/5/54/Eeg_delta.svg/400px-Eeg_delta.svg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66294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66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Brain Rhythms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Theta waves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Theta is the frequency range from 4 Hz to 8 Hz. 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Theta is seen normally in young children.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It may be seen in drowsiness or arousal in older children and adults;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 descr="https://upload.wikimedia.org/wikipedia/commons/thumb/3/33/Eeg_theta.svg/400px-Eeg_theta.svg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70866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4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Brain Rhythms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Alpha waves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Alpha is the frequency range from 8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Hz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12 Hz. 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Alpha waves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usually found over the occipital region of the brain.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Alpha waves have been thought to indicate both a relaxed awareness without any attention or concentration.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 descr="https://upload.wikimedia.org/wikipedia/commons/thumb/e/ee/Eeg_alpha.svg/400px-Eeg_alpha.svg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94980"/>
            <a:ext cx="7162800" cy="1591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4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Brain Rhythms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Beta waves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Beta is the frequency range from 12 Hz to about 30 Hz. 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Beta activity is closely linked to motor behavior.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Beta wave is associated with active thinking, active attention.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 descr="https://upload.wikimedia.org/wikipedia/commons/thumb/2/28/Eeg_beta.svg/400px-Eeg_beta.svg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33600"/>
            <a:ext cx="67818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4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Brain Rhythms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Gamma waves</a:t>
            </a: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Gamma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the frequency range approximately 30–100 Hz. </a:t>
            </a: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amplitudes of these rhythms are very low and their occurrence is rare.</a:t>
            </a:r>
          </a:p>
          <a:p>
            <a:pPr lvl="0"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These rhythms can be used for confirmation of certain brain diseases.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 descr="https://upload.wikimedia.org/wikipedia/commons/thumb/2/21/Eeg_gamma.svg/400px-Eeg_gamma.svg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29" y="2133600"/>
            <a:ext cx="7315200" cy="1602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92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Event Related Potential (ERP)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ERP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measured brain response that is the direct result of a specific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sensory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cognitive, or motor event.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sense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physiological capacity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organisms that provides data for perception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motor system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the part of the central nervous system that is involved with movement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Cognition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"the mental action or process of acquiring knowledge and understanding through thought, experience, and the senses.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1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Event Related Potential (ERP)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 descr="Image result for Event related potentia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7150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875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1999"/>
            <a:ext cx="8229600" cy="5855335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Auditory Evoked Potential (AEP)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Auditory evoked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potential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AEP) is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subclass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ERP.</a:t>
            </a:r>
            <a:r>
              <a:rPr lang="bn-BD" sz="2000" dirty="0" smtClean="0">
                <a:latin typeface="Times New Roman" pitchFamily="18" charset="0"/>
              </a:rPr>
              <a:t> </a:t>
            </a:r>
            <a:endParaRPr lang="en-US" sz="1800" dirty="0" smtClean="0">
              <a:latin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AEP is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very small electrical voltage potentials originating from the brain recorded from the scalp in response to an auditory stimulus, such as different tones, speech sounds, etc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sz="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Visual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Evoked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Potential (VEP)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visual evoked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potential (VEP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), or visual evoked response (VER), is a measurement of the electrical signal recorded at the scalp over the occipital cortex in response to light stimulus.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 descr="Image result for audio and visual evoked potential patter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038600"/>
            <a:ext cx="4724400" cy="2578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3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Steady State Visual Evoked Potential (SSVEP)</a:t>
            </a: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neurology,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SSVEP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signals that are natural responses to visual stimulation at specific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frequencies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retina is excited by a visual stimulus ranging from 3.5 Hz to 75 Hz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brain generates electrical activity at the same (or multiples of) frequency of the visual stimulus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typical SSVEP-based BCI system uses a light-emitting diode (LED) for flickering.</a:t>
            </a:r>
          </a:p>
          <a:p>
            <a:pPr algn="just"/>
            <a:endParaRPr lang="en-US" sz="17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Applications of SSVEP</a:t>
            </a:r>
          </a:p>
          <a:p>
            <a:pPr marL="0" indent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SSVEP BCIs are useful in different applications, especially the ones that need</a:t>
            </a:r>
          </a:p>
          <a:p>
            <a:pPr marL="0" indent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some major requirements as follows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Large number of BCI commands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necessary.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High reliability of recognition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0" indent="0" algn="just"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 training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allowed.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6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7958"/>
            <a:ext cx="8229600" cy="52428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Human Brain Structure and Functions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Three main parts:</a:t>
            </a:r>
          </a:p>
          <a:p>
            <a:pPr marL="514350" indent="-514350"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Cerebrum</a:t>
            </a:r>
          </a:p>
          <a:p>
            <a:pPr marL="514350" indent="-514350"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Cerebellum</a:t>
            </a:r>
          </a:p>
          <a:p>
            <a:pPr marL="514350" indent="-514350"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Brain stem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 descr="Human brain, lateral vie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861457"/>
            <a:ext cx="4724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43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867400"/>
          </a:xfrm>
        </p:spPr>
        <p:txBody>
          <a:bodyPr>
            <a:normAutofit fontScale="55000" lnSpcReduction="20000"/>
          </a:bodyPr>
          <a:lstStyle/>
          <a:p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The Cerebrum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The Cerebellum</a:t>
            </a:r>
          </a:p>
          <a:p>
            <a:pPr marL="0" indent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part of the brain at the back of the skull, which coordinates and regulates muscular activity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Brain Stem</a:t>
            </a:r>
          </a:p>
          <a:p>
            <a:pPr marL="0" indent="0">
              <a:buNone/>
            </a:pP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Motor and sensory pathway to body and face.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892116"/>
              </p:ext>
            </p:extLst>
          </p:nvPr>
        </p:nvGraphicFramePr>
        <p:xfrm>
          <a:off x="152400" y="1219200"/>
          <a:ext cx="8762999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1143000"/>
                <a:gridCol w="2971800"/>
                <a:gridCol w="2514599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Frontal Lobe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Occipital Lobe 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Parietal Lobe 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Temporal Lobe 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2122714">
                <a:tc>
                  <a:txBody>
                    <a:bodyPr/>
                    <a:lstStyle/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Behavior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Problem solving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Attention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Creative thought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Sense of smell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Muscle movements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Skilled movements </a:t>
                      </a:r>
                    </a:p>
                    <a:p>
                      <a:pPr algn="l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Vision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Reading </a:t>
                      </a:r>
                    </a:p>
                    <a:p>
                      <a:pPr algn="l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Sense of touch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Response to internal stimuli Sensory combination and comprehension </a:t>
                      </a:r>
                    </a:p>
                    <a:p>
                      <a:pPr algn="l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Auditory memories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hearing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Visual memories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Music </a:t>
                      </a:r>
                    </a:p>
                    <a:p>
                      <a:pPr lvl="0"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Fear </a:t>
                      </a:r>
                    </a:p>
                    <a:p>
                      <a:pPr algn="l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Sense of identity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75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1"/>
            <a:ext cx="8382000" cy="2133599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/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EEG is an electrophysiological monitoring method to record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electrical activity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brain.</a:t>
            </a:r>
          </a:p>
          <a:p>
            <a:pPr marL="0" indent="0" algn="just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Electrodes measure voltage-differences at the scalp in the microvolt (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V) range.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</p:txBody>
      </p:sp>
      <p:pic>
        <p:nvPicPr>
          <p:cNvPr id="10243" name="Picture 3" descr="F:\Seminar\First Seminar\EE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33800"/>
            <a:ext cx="6781799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E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4" y="3352800"/>
            <a:ext cx="225107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31296-C176-4B0F-9091-B82F9B7B7997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4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921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387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9_002_cropp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162800" cy="47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" y="593467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>
                <a:latin typeface="Verdana" pitchFamily="-48" charset="0"/>
              </a:rPr>
              <a:t>Standard placements of electrodes on the human scalp: </a:t>
            </a:r>
            <a:r>
              <a:rPr lang="en-US" i="1" dirty="0" smtClean="0">
                <a:latin typeface="Verdana" pitchFamily="-48" charset="0"/>
              </a:rPr>
              <a:t> </a:t>
            </a:r>
            <a:r>
              <a:rPr lang="en-US" i="1" dirty="0">
                <a:latin typeface="Verdana" pitchFamily="-48" charset="0"/>
              </a:rPr>
              <a:t>C, central; F, frontal; </a:t>
            </a:r>
            <a:r>
              <a:rPr lang="en-US" i="1" dirty="0" err="1">
                <a:latin typeface="Verdana" pitchFamily="-48" charset="0"/>
              </a:rPr>
              <a:t>Fp</a:t>
            </a:r>
            <a:r>
              <a:rPr lang="en-US" i="1" dirty="0">
                <a:latin typeface="Verdana" pitchFamily="-48" charset="0"/>
              </a:rPr>
              <a:t>, frontal pole; O, occipital; P, parietal; T, temporal.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7304-CFFF-4752-901A-ED71E318751B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5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02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7304-CFFF-4752-901A-ED71E318751B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6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56961" y="15240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469106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Standard “10-20 System”</a:t>
            </a:r>
          </a:p>
          <a:p>
            <a:r>
              <a:rPr lang="en-US" sz="2400" dirty="0" smtClean="0"/>
              <a:t>Spaced apart 10-20%</a:t>
            </a:r>
          </a:p>
          <a:p>
            <a:r>
              <a:rPr lang="en-US" sz="2400" dirty="0" smtClean="0"/>
              <a:t>Letter for region</a:t>
            </a:r>
          </a:p>
          <a:p>
            <a:pPr lvl="1"/>
            <a:r>
              <a:rPr lang="en-US" sz="2000" dirty="0" smtClean="0"/>
              <a:t>F - Frontal Lobe</a:t>
            </a:r>
          </a:p>
          <a:p>
            <a:pPr lvl="1"/>
            <a:r>
              <a:rPr lang="en-US" sz="2000" dirty="0" smtClean="0"/>
              <a:t>T - Temporal Lobe</a:t>
            </a:r>
          </a:p>
          <a:p>
            <a:pPr lvl="1"/>
            <a:r>
              <a:rPr lang="en-US" sz="2000" dirty="0" smtClean="0"/>
              <a:t>C - Center</a:t>
            </a:r>
          </a:p>
          <a:p>
            <a:pPr lvl="1"/>
            <a:r>
              <a:rPr lang="en-US" sz="2000" dirty="0" smtClean="0"/>
              <a:t>O - Occipital Lobe</a:t>
            </a:r>
          </a:p>
          <a:p>
            <a:r>
              <a:rPr lang="en-US" sz="2400" dirty="0" smtClean="0"/>
              <a:t>Number for exact position</a:t>
            </a:r>
          </a:p>
          <a:p>
            <a:pPr lvl="1"/>
            <a:r>
              <a:rPr lang="en-US" sz="2000" dirty="0" smtClean="0"/>
              <a:t>Odd numbers - left</a:t>
            </a:r>
          </a:p>
          <a:p>
            <a:pPr lvl="1"/>
            <a:r>
              <a:rPr lang="en-US" sz="2000" dirty="0" smtClean="0"/>
              <a:t>Even numbers - right</a:t>
            </a:r>
          </a:p>
        </p:txBody>
      </p:sp>
      <p:pic>
        <p:nvPicPr>
          <p:cNvPr id="9" name="Picture 7" descr="1020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0825"/>
            <a:ext cx="4343400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74675" y="914400"/>
            <a:ext cx="8001000" cy="606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Electrode Placement</a:t>
            </a:r>
          </a:p>
        </p:txBody>
      </p:sp>
    </p:spTree>
    <p:extLst>
      <p:ext uri="{BB962C8B-B14F-4D97-AF65-F5344CB8AC3E}">
        <p14:creationId xmlns:p14="http://schemas.microsoft.com/office/powerpoint/2010/main" val="27317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7304-CFFF-4752-901A-ED71E318751B}" type="datetime4">
              <a:rPr lang="en-US" smtClean="0"/>
              <a:t>April 10,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7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56961" y="15240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74675" y="914400"/>
            <a:ext cx="8001000" cy="606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Electrode Placement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66738" y="1520825"/>
            <a:ext cx="8001000" cy="449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A more detailed view:</a:t>
            </a:r>
            <a:endParaRPr lang="en-US" dirty="0" smtClean="0"/>
          </a:p>
        </p:txBody>
      </p:sp>
      <p:pic>
        <p:nvPicPr>
          <p:cNvPr id="12" name="Picture 5" descr="1020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4267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1020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57" y="2133600"/>
            <a:ext cx="408214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1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EEG Recordings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Invasive                                     Non-invasive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pic>
        <p:nvPicPr>
          <p:cNvPr id="1026" name="Picture 2" descr="D:\CSE_JKKNIU\CSE\Neural Signal Processing\EEG_Chapter3\invas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3810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CSE_JKKNIU\CSE\Neural Signal Processing\EEG_Chapter3\noninvasiv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114800" cy="32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6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EEG Recordings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Emotive Headset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April 10,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Electroencephalography (EEG)</a:t>
            </a:r>
            <a:endParaRPr lang="en-US" sz="3200" dirty="0"/>
          </a:p>
        </p:txBody>
      </p:sp>
      <p:pic>
        <p:nvPicPr>
          <p:cNvPr id="2050" name="Picture 2" descr="D:\CSE_JKKNIU\CSE\Neural Signal Processing\EEG_Chapter3\emotve headse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98912"/>
            <a:ext cx="3810000" cy="351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SE_JKKNIU\CSE\Neural Signal Processing\EEG_Chapter3\emotve headse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743" y="2220684"/>
            <a:ext cx="3886200" cy="33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09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7022</TotalTime>
  <Words>617</Words>
  <Application>Microsoft Office PowerPoint</Application>
  <PresentationFormat>On-screen Show (4:3)</PresentationFormat>
  <Paragraphs>217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CSE 5406 : Neural Signal Processing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  <vt:lpstr>Electroencephalography (EEG)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Time-Frequency Coherence Analysis of Multichannel Brain Signals Using Synchrosqueezing Transform</dc:title>
  <dc:creator>User</dc:creator>
  <cp:lastModifiedBy>User</cp:lastModifiedBy>
  <cp:revision>537</cp:revision>
  <cp:lastPrinted>2017-01-03T10:31:20Z</cp:lastPrinted>
  <dcterms:created xsi:type="dcterms:W3CDTF">2016-03-21T07:13:49Z</dcterms:created>
  <dcterms:modified xsi:type="dcterms:W3CDTF">2021-04-10T08:29:37Z</dcterms:modified>
</cp:coreProperties>
</file>