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av" ContentType="audio/wav"/>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6"/>
  </p:notesMasterIdLst>
  <p:handoutMasterIdLst>
    <p:handoutMasterId r:id="rId47"/>
  </p:handoutMasterIdLst>
  <p:sldIdLst>
    <p:sldId id="256" r:id="rId2"/>
    <p:sldId id="340" r:id="rId3"/>
    <p:sldId id="341" r:id="rId4"/>
    <p:sldId id="342" r:id="rId5"/>
    <p:sldId id="339" r:id="rId6"/>
    <p:sldId id="337" r:id="rId7"/>
    <p:sldId id="384" r:id="rId8"/>
    <p:sldId id="385" r:id="rId9"/>
    <p:sldId id="338" r:id="rId10"/>
    <p:sldId id="343" r:id="rId11"/>
    <p:sldId id="349" r:id="rId12"/>
    <p:sldId id="344" r:id="rId13"/>
    <p:sldId id="345" r:id="rId14"/>
    <p:sldId id="346" r:id="rId15"/>
    <p:sldId id="347" r:id="rId16"/>
    <p:sldId id="348" r:id="rId17"/>
    <p:sldId id="350" r:id="rId18"/>
    <p:sldId id="351" r:id="rId19"/>
    <p:sldId id="367" r:id="rId20"/>
    <p:sldId id="352" r:id="rId21"/>
    <p:sldId id="353" r:id="rId22"/>
    <p:sldId id="354" r:id="rId23"/>
    <p:sldId id="355" r:id="rId24"/>
    <p:sldId id="356" r:id="rId25"/>
    <p:sldId id="357" r:id="rId26"/>
    <p:sldId id="358" r:id="rId27"/>
    <p:sldId id="359" r:id="rId28"/>
    <p:sldId id="361" r:id="rId29"/>
    <p:sldId id="362" r:id="rId30"/>
    <p:sldId id="363" r:id="rId31"/>
    <p:sldId id="364" r:id="rId32"/>
    <p:sldId id="365" r:id="rId33"/>
    <p:sldId id="366" r:id="rId34"/>
    <p:sldId id="369" r:id="rId35"/>
    <p:sldId id="370" r:id="rId36"/>
    <p:sldId id="371" r:id="rId37"/>
    <p:sldId id="372" r:id="rId38"/>
    <p:sldId id="379" r:id="rId39"/>
    <p:sldId id="375" r:id="rId40"/>
    <p:sldId id="376" r:id="rId41"/>
    <p:sldId id="377" r:id="rId42"/>
    <p:sldId id="380" r:id="rId43"/>
    <p:sldId id="381" r:id="rId44"/>
    <p:sldId id="382" r:id="rId45"/>
  </p:sldIdLst>
  <p:sldSz cx="9144000" cy="6858000" type="screen4x3"/>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779" autoAdjust="0"/>
    <p:restoredTop sz="94660"/>
  </p:normalViewPr>
  <p:slideViewPr>
    <p:cSldViewPr>
      <p:cViewPr>
        <p:scale>
          <a:sx n="70" d="100"/>
          <a:sy n="70" d="100"/>
        </p:scale>
        <p:origin x="-878" y="76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9.wmf"/><Relationship Id="rId1" Type="http://schemas.openxmlformats.org/officeDocument/2006/relationships/image" Target="../media/image3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14763" y="0"/>
            <a:ext cx="2919412" cy="493713"/>
          </a:xfrm>
          <a:prstGeom prst="rect">
            <a:avLst/>
          </a:prstGeom>
        </p:spPr>
        <p:txBody>
          <a:bodyPr vert="horz" lIns="91440" tIns="45720" rIns="91440" bIns="45720" rtlCol="0"/>
          <a:lstStyle>
            <a:lvl1pPr algn="r">
              <a:defRPr sz="1200"/>
            </a:lvl1pPr>
          </a:lstStyle>
          <a:p>
            <a:fld id="{86666CDC-59C4-4B1D-B911-34F4DF1FC46D}" type="datetime4">
              <a:rPr lang="en-US" smtClean="0"/>
              <a:t>August 24, 2021</a:t>
            </a:fld>
            <a:endParaRPr lang="en-US"/>
          </a:p>
        </p:txBody>
      </p:sp>
      <p:sp>
        <p:nvSpPr>
          <p:cNvPr id="4" name="Footer Placeholder 3"/>
          <p:cNvSpPr>
            <a:spLocks noGrp="1"/>
          </p:cNvSpPr>
          <p:nvPr>
            <p:ph type="ftr" sz="quarter" idx="2"/>
          </p:nvPr>
        </p:nvSpPr>
        <p:spPr>
          <a:xfrm>
            <a:off x="0" y="9371013"/>
            <a:ext cx="2919413" cy="49371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14763" y="9371013"/>
            <a:ext cx="2919412" cy="493712"/>
          </a:xfrm>
          <a:prstGeom prst="rect">
            <a:avLst/>
          </a:prstGeom>
        </p:spPr>
        <p:txBody>
          <a:bodyPr vert="horz" lIns="91440" tIns="45720" rIns="91440" bIns="45720" rtlCol="0" anchor="b"/>
          <a:lstStyle>
            <a:lvl1pPr algn="r">
              <a:defRPr sz="1200"/>
            </a:lvl1pPr>
          </a:lstStyle>
          <a:p>
            <a:fld id="{47C4D1BD-9637-439A-A673-2B402B51A7E4}" type="slidenum">
              <a:rPr lang="en-US" smtClean="0"/>
              <a:t>‹#›</a:t>
            </a:fld>
            <a:endParaRPr lang="en-US"/>
          </a:p>
        </p:txBody>
      </p:sp>
    </p:spTree>
    <p:extLst>
      <p:ext uri="{BB962C8B-B14F-4D97-AF65-F5344CB8AC3E}">
        <p14:creationId xmlns:p14="http://schemas.microsoft.com/office/powerpoint/2010/main" val="2607940843"/>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14763" y="0"/>
            <a:ext cx="2919412" cy="493713"/>
          </a:xfrm>
          <a:prstGeom prst="rect">
            <a:avLst/>
          </a:prstGeom>
        </p:spPr>
        <p:txBody>
          <a:bodyPr vert="horz" lIns="91440" tIns="45720" rIns="91440" bIns="45720" rtlCol="0"/>
          <a:lstStyle>
            <a:lvl1pPr algn="r">
              <a:defRPr sz="1200"/>
            </a:lvl1pPr>
          </a:lstStyle>
          <a:p>
            <a:fld id="{B07888BE-E8D4-48EC-A078-C9F14AB9B7B1}" type="datetime4">
              <a:rPr lang="en-US" smtClean="0"/>
              <a:t>August 24, 2021</a:t>
            </a:fld>
            <a:endParaRPr lang="en-US"/>
          </a:p>
        </p:txBody>
      </p:sp>
      <p:sp>
        <p:nvSpPr>
          <p:cNvPr id="4" name="Slide Image Placeholder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3100" y="4686300"/>
            <a:ext cx="5389563" cy="44402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371013"/>
            <a:ext cx="2919413" cy="49371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14763" y="9371013"/>
            <a:ext cx="2919412" cy="493712"/>
          </a:xfrm>
          <a:prstGeom prst="rect">
            <a:avLst/>
          </a:prstGeom>
        </p:spPr>
        <p:txBody>
          <a:bodyPr vert="horz" lIns="91440" tIns="45720" rIns="91440" bIns="45720" rtlCol="0" anchor="b"/>
          <a:lstStyle>
            <a:lvl1pPr algn="r">
              <a:defRPr sz="1200"/>
            </a:lvl1pPr>
          </a:lstStyle>
          <a:p>
            <a:fld id="{6B1BC5F3-62F7-46EE-8F78-133E0C24DBD7}" type="slidenum">
              <a:rPr lang="en-US" smtClean="0"/>
              <a:t>‹#›</a:t>
            </a:fld>
            <a:endParaRPr lang="en-US"/>
          </a:p>
        </p:txBody>
      </p:sp>
    </p:spTree>
    <p:extLst>
      <p:ext uri="{BB962C8B-B14F-4D97-AF65-F5344CB8AC3E}">
        <p14:creationId xmlns:p14="http://schemas.microsoft.com/office/powerpoint/2010/main" val="2751772655"/>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C6BBE79-CE6D-49CF-A736-6E8A0FA53FD8}" type="slidenum">
              <a:rPr lang="en-US"/>
              <a:pPr/>
              <a:t>34</a:t>
            </a:fld>
            <a:endParaRPr lang="en-US"/>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6AEC3AD-FC83-4F0D-A019-07F2F9C15E3C}" type="slidenum">
              <a:rPr lang="en-US"/>
              <a:pPr/>
              <a:t>41</a:t>
            </a:fld>
            <a:endParaRPr lang="en-US"/>
          </a:p>
        </p:txBody>
      </p:sp>
      <p:sp>
        <p:nvSpPr>
          <p:cNvPr id="208898" name="Rectangle 2"/>
          <p:cNvSpPr>
            <a:spLocks noGrp="1" noRot="1" noChangeAspect="1" noChangeArrowheads="1" noTextEdit="1"/>
          </p:cNvSpPr>
          <p:nvPr>
            <p:ph type="sldImg"/>
          </p:nvPr>
        </p:nvSpPr>
        <p:spPr>
          <a:ln/>
        </p:spPr>
      </p:sp>
      <p:sp>
        <p:nvSpPr>
          <p:cNvPr id="208899"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0B46296-F3CE-4457-9382-E2FA2714F167}" type="datetime4">
              <a:rPr lang="en-US" smtClean="0"/>
              <a:t>August 24, 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54C499-68F3-4A36-AC55-137D8BD15353}" type="slidenum">
              <a:rPr lang="en-US" smtClean="0"/>
              <a:t>‹#›</a:t>
            </a:fld>
            <a:endParaRPr lang="en-US"/>
          </a:p>
        </p:txBody>
      </p:sp>
    </p:spTree>
    <p:extLst>
      <p:ext uri="{BB962C8B-B14F-4D97-AF65-F5344CB8AC3E}">
        <p14:creationId xmlns:p14="http://schemas.microsoft.com/office/powerpoint/2010/main" val="12250724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CABCA6C-2B9C-46DC-AE88-0FD816FB6F0F}" type="datetime4">
              <a:rPr lang="en-US" smtClean="0"/>
              <a:t>August 24, 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54C499-68F3-4A36-AC55-137D8BD15353}" type="slidenum">
              <a:rPr lang="en-US" smtClean="0"/>
              <a:t>‹#›</a:t>
            </a:fld>
            <a:endParaRPr lang="en-US"/>
          </a:p>
        </p:txBody>
      </p:sp>
    </p:spTree>
    <p:extLst>
      <p:ext uri="{BB962C8B-B14F-4D97-AF65-F5344CB8AC3E}">
        <p14:creationId xmlns:p14="http://schemas.microsoft.com/office/powerpoint/2010/main" val="34533578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9FC21C3-A8D8-4C4D-9B23-21C79A698870}" type="datetime4">
              <a:rPr lang="en-US" smtClean="0"/>
              <a:t>August 24, 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54C499-68F3-4A36-AC55-137D8BD15353}" type="slidenum">
              <a:rPr lang="en-US" smtClean="0"/>
              <a:t>‹#›</a:t>
            </a:fld>
            <a:endParaRPr lang="en-US"/>
          </a:p>
        </p:txBody>
      </p:sp>
    </p:spTree>
    <p:extLst>
      <p:ext uri="{BB962C8B-B14F-4D97-AF65-F5344CB8AC3E}">
        <p14:creationId xmlns:p14="http://schemas.microsoft.com/office/powerpoint/2010/main" val="232208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5FF289B-DB60-4B51-9A9E-C9F5ECF2B8B9}" type="datetime4">
              <a:rPr lang="en-US" smtClean="0"/>
              <a:t>August 24, 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54C499-68F3-4A36-AC55-137D8BD15353}" type="slidenum">
              <a:rPr lang="en-US" smtClean="0"/>
              <a:t>‹#›</a:t>
            </a:fld>
            <a:endParaRPr lang="en-US"/>
          </a:p>
        </p:txBody>
      </p:sp>
    </p:spTree>
    <p:extLst>
      <p:ext uri="{BB962C8B-B14F-4D97-AF65-F5344CB8AC3E}">
        <p14:creationId xmlns:p14="http://schemas.microsoft.com/office/powerpoint/2010/main" val="2511455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6ADF085-FF72-4990-B907-D4A2289F045C}" type="datetime4">
              <a:rPr lang="en-US" smtClean="0"/>
              <a:t>August 24, 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54C499-68F3-4A36-AC55-137D8BD15353}" type="slidenum">
              <a:rPr lang="en-US" smtClean="0"/>
              <a:t>‹#›</a:t>
            </a:fld>
            <a:endParaRPr lang="en-US"/>
          </a:p>
        </p:txBody>
      </p:sp>
    </p:spTree>
    <p:extLst>
      <p:ext uri="{BB962C8B-B14F-4D97-AF65-F5344CB8AC3E}">
        <p14:creationId xmlns:p14="http://schemas.microsoft.com/office/powerpoint/2010/main" val="351444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46DEBFA-8761-4284-B288-CE0112F2DC60}" type="datetime4">
              <a:rPr lang="en-US" smtClean="0"/>
              <a:t>August 24, 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54C499-68F3-4A36-AC55-137D8BD15353}" type="slidenum">
              <a:rPr lang="en-US" smtClean="0"/>
              <a:t>‹#›</a:t>
            </a:fld>
            <a:endParaRPr lang="en-US"/>
          </a:p>
        </p:txBody>
      </p:sp>
    </p:spTree>
    <p:extLst>
      <p:ext uri="{BB962C8B-B14F-4D97-AF65-F5344CB8AC3E}">
        <p14:creationId xmlns:p14="http://schemas.microsoft.com/office/powerpoint/2010/main" val="1159373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A2A1B4E-ACE6-4F0C-8746-0EA26663AC2A}" type="datetime4">
              <a:rPr lang="en-US" smtClean="0"/>
              <a:t>August 24, 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254C499-68F3-4A36-AC55-137D8BD15353}" type="slidenum">
              <a:rPr lang="en-US" smtClean="0"/>
              <a:t>‹#›</a:t>
            </a:fld>
            <a:endParaRPr lang="en-US"/>
          </a:p>
        </p:txBody>
      </p:sp>
    </p:spTree>
    <p:extLst>
      <p:ext uri="{BB962C8B-B14F-4D97-AF65-F5344CB8AC3E}">
        <p14:creationId xmlns:p14="http://schemas.microsoft.com/office/powerpoint/2010/main" val="30823097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6C7FDEC-8057-4827-A79A-1F322F7A44D5}" type="datetime4">
              <a:rPr lang="en-US" smtClean="0"/>
              <a:t>August 24, 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a:t>
            </a:fld>
            <a:endParaRPr lang="en-US"/>
          </a:p>
        </p:txBody>
      </p:sp>
    </p:spTree>
    <p:extLst>
      <p:ext uri="{BB962C8B-B14F-4D97-AF65-F5344CB8AC3E}">
        <p14:creationId xmlns:p14="http://schemas.microsoft.com/office/powerpoint/2010/main" val="20273760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033015-30C4-4550-9A34-EDAA6C6D2888}" type="datetime4">
              <a:rPr lang="en-US" smtClean="0"/>
              <a:t>August 24, 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254C499-68F3-4A36-AC55-137D8BD15353}" type="slidenum">
              <a:rPr lang="en-US" smtClean="0"/>
              <a:t>‹#›</a:t>
            </a:fld>
            <a:endParaRPr lang="en-US"/>
          </a:p>
        </p:txBody>
      </p:sp>
    </p:spTree>
    <p:extLst>
      <p:ext uri="{BB962C8B-B14F-4D97-AF65-F5344CB8AC3E}">
        <p14:creationId xmlns:p14="http://schemas.microsoft.com/office/powerpoint/2010/main" val="3828692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24A2D4-51AB-4AAB-8E6A-A24252242D09}" type="datetime4">
              <a:rPr lang="en-US" smtClean="0"/>
              <a:t>August 24, 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54C499-68F3-4A36-AC55-137D8BD15353}" type="slidenum">
              <a:rPr lang="en-US" smtClean="0"/>
              <a:t>‹#›</a:t>
            </a:fld>
            <a:endParaRPr lang="en-US"/>
          </a:p>
        </p:txBody>
      </p:sp>
    </p:spTree>
    <p:extLst>
      <p:ext uri="{BB962C8B-B14F-4D97-AF65-F5344CB8AC3E}">
        <p14:creationId xmlns:p14="http://schemas.microsoft.com/office/powerpoint/2010/main" val="4494414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B2152B-3456-4AAC-8B2A-3EBB65307122}" type="datetime4">
              <a:rPr lang="en-US" smtClean="0"/>
              <a:t>August 24, 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54C499-68F3-4A36-AC55-137D8BD15353}" type="slidenum">
              <a:rPr lang="en-US" smtClean="0"/>
              <a:t>‹#›</a:t>
            </a:fld>
            <a:endParaRPr lang="en-US"/>
          </a:p>
        </p:txBody>
      </p:sp>
    </p:spTree>
    <p:extLst>
      <p:ext uri="{BB962C8B-B14F-4D97-AF65-F5344CB8AC3E}">
        <p14:creationId xmlns:p14="http://schemas.microsoft.com/office/powerpoint/2010/main" val="3928830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0FCB07-57C7-4825-9E63-9D89F8C73543}" type="datetime4">
              <a:rPr lang="en-US" smtClean="0"/>
              <a:t>August 24, 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54C499-68F3-4A36-AC55-137D8BD15353}" type="slidenum">
              <a:rPr lang="en-US" smtClean="0"/>
              <a:t>‹#›</a:t>
            </a:fld>
            <a:endParaRPr lang="en-US"/>
          </a:p>
        </p:txBody>
      </p:sp>
    </p:spTree>
    <p:extLst>
      <p:ext uri="{BB962C8B-B14F-4D97-AF65-F5344CB8AC3E}">
        <p14:creationId xmlns:p14="http://schemas.microsoft.com/office/powerpoint/2010/main" val="5867614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39.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38.wmf"/><Relationship Id="rId4" Type="http://schemas.openxmlformats.org/officeDocument/2006/relationships/oleObject" Target="../embeddings/oleObject1.bin"/></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76200"/>
            <a:ext cx="8763000" cy="1484144"/>
          </a:xfrm>
        </p:spPr>
        <p:txBody>
          <a:bodyPr>
            <a:noAutofit/>
          </a:bodyPr>
          <a:lstStyle/>
          <a:p>
            <a:r>
              <a:rPr lang="en-AU" sz="3200" b="1" dirty="0" smtClean="0">
                <a:solidFill>
                  <a:srgbClr val="00B050"/>
                </a:solidFill>
                <a:latin typeface="Times New Roman" pitchFamily="18" charset="0"/>
                <a:cs typeface="Times New Roman" pitchFamily="18" charset="0"/>
              </a:rPr>
              <a:t>CSE 5406 : Neural Signal Processing</a:t>
            </a:r>
            <a:endParaRPr lang="en-US" sz="3200" b="1" dirty="0">
              <a:solidFill>
                <a:srgbClr val="00B050"/>
              </a:solidFill>
              <a:latin typeface="Times New Roman" pitchFamily="18" charset="0"/>
              <a:cs typeface="Times New Roman" pitchFamily="18" charset="0"/>
            </a:endParaRPr>
          </a:p>
        </p:txBody>
      </p:sp>
      <p:sp>
        <p:nvSpPr>
          <p:cNvPr id="3" name="Subtitle 2"/>
          <p:cNvSpPr>
            <a:spLocks noGrp="1"/>
          </p:cNvSpPr>
          <p:nvPr>
            <p:ph type="subTitle" idx="1"/>
          </p:nvPr>
        </p:nvSpPr>
        <p:spPr>
          <a:xfrm>
            <a:off x="990600" y="3429000"/>
            <a:ext cx="7239000" cy="3200400"/>
          </a:xfrm>
        </p:spPr>
        <p:txBody>
          <a:bodyPr>
            <a:normAutofit/>
          </a:bodyPr>
          <a:lstStyle/>
          <a:p>
            <a:endParaRPr lang="en-AU" sz="2000" dirty="0" smtClean="0">
              <a:solidFill>
                <a:schemeClr val="tx1"/>
              </a:solidFill>
              <a:latin typeface="Times New Roman" pitchFamily="18" charset="0"/>
              <a:cs typeface="Times New Roman" pitchFamily="18" charset="0"/>
            </a:endParaRPr>
          </a:p>
          <a:p>
            <a:r>
              <a:rPr lang="en-AU" sz="2400" b="1" dirty="0" smtClean="0">
                <a:solidFill>
                  <a:srgbClr val="00B050"/>
                </a:solidFill>
                <a:latin typeface="Times New Roman" pitchFamily="18" charset="0"/>
                <a:cs typeface="Times New Roman" pitchFamily="18" charset="0"/>
              </a:rPr>
              <a:t>Professor </a:t>
            </a:r>
            <a:r>
              <a:rPr lang="en-AU" sz="2400" b="1" dirty="0" err="1" smtClean="0">
                <a:solidFill>
                  <a:srgbClr val="00B050"/>
                </a:solidFill>
                <a:latin typeface="Times New Roman" pitchFamily="18" charset="0"/>
                <a:cs typeface="Times New Roman" pitchFamily="18" charset="0"/>
              </a:rPr>
              <a:t>Dr.</a:t>
            </a:r>
            <a:r>
              <a:rPr lang="en-AU" sz="2400" b="1" dirty="0" smtClean="0">
                <a:solidFill>
                  <a:srgbClr val="00B050"/>
                </a:solidFill>
                <a:latin typeface="Times New Roman" pitchFamily="18" charset="0"/>
                <a:cs typeface="Times New Roman" pitchFamily="18" charset="0"/>
              </a:rPr>
              <a:t> Md</a:t>
            </a:r>
            <a:r>
              <a:rPr lang="en-AU" sz="2400" b="1" dirty="0">
                <a:solidFill>
                  <a:srgbClr val="00B050"/>
                </a:solidFill>
                <a:latin typeface="Times New Roman" pitchFamily="18" charset="0"/>
                <a:cs typeface="Times New Roman" pitchFamily="18" charset="0"/>
              </a:rPr>
              <a:t>. </a:t>
            </a:r>
            <a:r>
              <a:rPr lang="en-AU" sz="2400" b="1" dirty="0" err="1">
                <a:solidFill>
                  <a:srgbClr val="00B050"/>
                </a:solidFill>
                <a:latin typeface="Times New Roman" pitchFamily="18" charset="0"/>
                <a:cs typeface="Times New Roman" pitchFamily="18" charset="0"/>
              </a:rPr>
              <a:t>Sujan</a:t>
            </a:r>
            <a:r>
              <a:rPr lang="en-AU" sz="2400" b="1" dirty="0">
                <a:solidFill>
                  <a:srgbClr val="00B050"/>
                </a:solidFill>
                <a:latin typeface="Times New Roman" pitchFamily="18" charset="0"/>
                <a:cs typeface="Times New Roman" pitchFamily="18" charset="0"/>
              </a:rPr>
              <a:t> </a:t>
            </a:r>
            <a:r>
              <a:rPr lang="en-AU" sz="2400" b="1" dirty="0" smtClean="0">
                <a:solidFill>
                  <a:srgbClr val="00B050"/>
                </a:solidFill>
                <a:latin typeface="Times New Roman" pitchFamily="18" charset="0"/>
                <a:cs typeface="Times New Roman" pitchFamily="18" charset="0"/>
              </a:rPr>
              <a:t>Ali</a:t>
            </a:r>
          </a:p>
          <a:p>
            <a:r>
              <a:rPr lang="en-AU" sz="2400" smtClean="0">
                <a:solidFill>
                  <a:srgbClr val="C00000"/>
                </a:solidFill>
                <a:latin typeface="Times New Roman" pitchFamily="18" charset="0"/>
                <a:cs typeface="Times New Roman" pitchFamily="18" charset="0"/>
              </a:rPr>
              <a:t>Dept</a:t>
            </a:r>
            <a:r>
              <a:rPr lang="en-AU" sz="2400" dirty="0" smtClean="0">
                <a:solidFill>
                  <a:srgbClr val="C00000"/>
                </a:solidFill>
                <a:latin typeface="Times New Roman" pitchFamily="18" charset="0"/>
                <a:cs typeface="Times New Roman" pitchFamily="18" charset="0"/>
              </a:rPr>
              <a:t>. of Computer Science and Engineering</a:t>
            </a:r>
          </a:p>
          <a:p>
            <a:r>
              <a:rPr lang="en-US" sz="2400" dirty="0" err="1" smtClean="0">
                <a:solidFill>
                  <a:schemeClr val="tx1"/>
                </a:solidFill>
                <a:latin typeface="Times New Roman" pitchFamily="18" charset="0"/>
                <a:cs typeface="Times New Roman" pitchFamily="18" charset="0"/>
              </a:rPr>
              <a:t>Jatiya</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Kabi</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Kazi</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Nazrul</a:t>
            </a:r>
            <a:r>
              <a:rPr lang="en-US" sz="2400" dirty="0" smtClean="0">
                <a:solidFill>
                  <a:schemeClr val="tx1"/>
                </a:solidFill>
                <a:latin typeface="Times New Roman" pitchFamily="18" charset="0"/>
                <a:cs typeface="Times New Roman" pitchFamily="18" charset="0"/>
              </a:rPr>
              <a:t> Islam University</a:t>
            </a:r>
            <a:endParaRPr lang="en-US" sz="2400" baseline="30000" dirty="0">
              <a:solidFill>
                <a:schemeClr val="tx1"/>
              </a:solidFill>
              <a:latin typeface="Times New Roman" pitchFamily="18" charset="0"/>
              <a:cs typeface="Times New Roman" pitchFamily="18" charset="0"/>
            </a:endParaRPr>
          </a:p>
        </p:txBody>
      </p:sp>
      <p:pic>
        <p:nvPicPr>
          <p:cNvPr id="1026" name="Picture 2" descr="D:\CSE_JKKNIU\CSE\Neural Signal Processing\monogramJKKNI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1476376"/>
            <a:ext cx="2514600" cy="1952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69953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sz="3600" b="1" dirty="0" smtClean="0">
                <a:solidFill>
                  <a:schemeClr val="accent2"/>
                </a:solidFill>
                <a:latin typeface="Times New Roman" pitchFamily="18" charset="0"/>
                <a:cs typeface="Times New Roman" pitchFamily="18" charset="0"/>
              </a:rPr>
              <a:t>Dimensionality Reduction and Classification</a:t>
            </a:r>
            <a:endParaRPr lang="en-US" sz="3600" dirty="0"/>
          </a:p>
        </p:txBody>
      </p:sp>
      <p:sp>
        <p:nvSpPr>
          <p:cNvPr id="3" name="Content Placeholder 2"/>
          <p:cNvSpPr>
            <a:spLocks noGrp="1"/>
          </p:cNvSpPr>
          <p:nvPr>
            <p:ph idx="1"/>
          </p:nvPr>
        </p:nvSpPr>
        <p:spPr>
          <a:xfrm>
            <a:off x="457200" y="1219200"/>
            <a:ext cx="8229600" cy="5181600"/>
          </a:xfrm>
        </p:spPr>
        <p:txBody>
          <a:bodyPr>
            <a:normAutofit/>
          </a:bodyPr>
          <a:lstStyle/>
          <a:p>
            <a:pPr marL="0" indent="0" algn="just">
              <a:buNone/>
            </a:pPr>
            <a:r>
              <a:rPr lang="en-US" sz="2000" b="1" dirty="0" smtClean="0">
                <a:latin typeface="Times New Roman" pitchFamily="18" charset="0"/>
                <a:cs typeface="Times New Roman" pitchFamily="18" charset="0"/>
              </a:rPr>
              <a:t>Independent Component Analysis (</a:t>
            </a:r>
            <a:r>
              <a:rPr lang="en-US" sz="2000" b="1" dirty="0">
                <a:latin typeface="Times New Roman" pitchFamily="18" charset="0"/>
                <a:cs typeface="Times New Roman" pitchFamily="18" charset="0"/>
              </a:rPr>
              <a:t>I</a:t>
            </a:r>
            <a:r>
              <a:rPr lang="en-US" sz="2000" b="1" dirty="0" smtClean="0">
                <a:latin typeface="Times New Roman" pitchFamily="18" charset="0"/>
                <a:cs typeface="Times New Roman" pitchFamily="18" charset="0"/>
              </a:rPr>
              <a:t>CA)</a:t>
            </a:r>
          </a:p>
          <a:p>
            <a:pPr marL="0" indent="0" algn="just">
              <a:buNone/>
            </a:pPr>
            <a:r>
              <a:rPr lang="en-US" sz="2000" dirty="0">
                <a:latin typeface="Times New Roman" pitchFamily="18" charset="0"/>
                <a:cs typeface="Times New Roman" pitchFamily="18" charset="0"/>
              </a:rPr>
              <a:t>ICA is </a:t>
            </a:r>
            <a:r>
              <a:rPr lang="en-US" sz="2000" dirty="0" smtClean="0">
                <a:latin typeface="Times New Roman" pitchFamily="18" charset="0"/>
                <a:cs typeface="Times New Roman" pitchFamily="18" charset="0"/>
              </a:rPr>
              <a:t>a technique used to </a:t>
            </a:r>
            <a:r>
              <a:rPr lang="en-US" sz="2000" dirty="0">
                <a:latin typeface="Times New Roman" pitchFamily="18" charset="0"/>
                <a:cs typeface="Times New Roman" pitchFamily="18" charset="0"/>
              </a:rPr>
              <a:t>separate independent sources linearly mixed in several sensors. </a:t>
            </a:r>
            <a:endParaRPr lang="en-US" sz="2000" dirty="0" smtClean="0">
              <a:latin typeface="Times New Roman" pitchFamily="18" charset="0"/>
              <a:cs typeface="Times New Roman" pitchFamily="18" charset="0"/>
            </a:endParaRPr>
          </a:p>
          <a:p>
            <a:pPr marL="0" indent="0" algn="just">
              <a:buNone/>
            </a:pPr>
            <a:endParaRPr lang="en-US" sz="2000" dirty="0" smtClean="0">
              <a:latin typeface="Times New Roman" pitchFamily="18" charset="0"/>
              <a:cs typeface="Times New Roman" pitchFamily="18" charset="0"/>
            </a:endParaRPr>
          </a:p>
          <a:p>
            <a:pPr marL="0" indent="0" algn="just">
              <a:buNone/>
            </a:pPr>
            <a:r>
              <a:rPr lang="en-US" sz="2000" dirty="0">
                <a:latin typeface="Times New Roman" pitchFamily="18" charset="0"/>
                <a:cs typeface="Times New Roman" pitchFamily="18" charset="0"/>
              </a:rPr>
              <a:t>This </a:t>
            </a:r>
            <a:r>
              <a:rPr lang="en-US" sz="2000" dirty="0" smtClean="0">
                <a:latin typeface="Times New Roman" pitchFamily="18" charset="0"/>
                <a:cs typeface="Times New Roman" pitchFamily="18" charset="0"/>
              </a:rPr>
              <a:t>technique </a:t>
            </a:r>
            <a:r>
              <a:rPr lang="en-US" sz="2000" dirty="0">
                <a:latin typeface="Times New Roman" pitchFamily="18" charset="0"/>
                <a:cs typeface="Times New Roman" pitchFamily="18" charset="0"/>
              </a:rPr>
              <a:t>is currently finding applications in analysis of biomedical signals (e.g. ERP, EEG, fMRI, optical imaging), and in models of visual receptive fields and separation of speech signals</a:t>
            </a:r>
            <a:r>
              <a:rPr lang="en-US" sz="2000" dirty="0" smtClean="0">
                <a:latin typeface="Times New Roman" pitchFamily="18" charset="0"/>
                <a:cs typeface="Times New Roman" pitchFamily="18" charset="0"/>
              </a:rPr>
              <a:t>.</a:t>
            </a:r>
          </a:p>
          <a:p>
            <a:pPr marL="0" indent="0" algn="just">
              <a:buNone/>
            </a:pPr>
            <a:endParaRPr lang="en-US" sz="2000" dirty="0" smtClean="0">
              <a:latin typeface="Times New Roman" pitchFamily="18" charset="0"/>
              <a:cs typeface="Times New Roman" pitchFamily="18" charset="0"/>
            </a:endParaRPr>
          </a:p>
          <a:p>
            <a:pPr marL="0" indent="0">
              <a:buNone/>
            </a:pPr>
            <a:r>
              <a:rPr lang="en-US" sz="2000" b="1" dirty="0" smtClean="0">
                <a:latin typeface="Times New Roman" pitchFamily="18" charset="0"/>
                <a:cs typeface="Times New Roman" pitchFamily="18" charset="0"/>
              </a:rPr>
              <a:t>For </a:t>
            </a:r>
            <a:r>
              <a:rPr lang="en-US" sz="2000" b="1" dirty="0">
                <a:latin typeface="Times New Roman" pitchFamily="18" charset="0"/>
                <a:cs typeface="Times New Roman" pitchFamily="18" charset="0"/>
              </a:rPr>
              <a:t>instance, when recording electroencephalograms (EEG) on the scalp, ICA can separate out artifacts </a:t>
            </a:r>
            <a:r>
              <a:rPr lang="en-US" sz="2000" b="1" dirty="0" err="1">
                <a:latin typeface="Times New Roman" pitchFamily="18" charset="0"/>
                <a:cs typeface="Times New Roman" pitchFamily="18" charset="0"/>
              </a:rPr>
              <a:t>embeded</a:t>
            </a:r>
            <a:r>
              <a:rPr lang="en-US" sz="2000" b="1" dirty="0">
                <a:latin typeface="Times New Roman" pitchFamily="18" charset="0"/>
                <a:cs typeface="Times New Roman" pitchFamily="18" charset="0"/>
              </a:rPr>
              <a:t> in the data </a:t>
            </a:r>
            <a:r>
              <a:rPr lang="en-US" sz="2000" b="1" dirty="0" smtClean="0">
                <a:latin typeface="Times New Roman" pitchFamily="18" charset="0"/>
                <a:cs typeface="Times New Roman" pitchFamily="18" charset="0"/>
              </a:rPr>
              <a:t>(</a:t>
            </a:r>
            <a:r>
              <a:rPr lang="en-US" sz="2000" b="1" dirty="0">
                <a:latin typeface="Times New Roman" pitchFamily="18" charset="0"/>
                <a:cs typeface="Times New Roman" pitchFamily="18" charset="0"/>
              </a:rPr>
              <a:t>since they are usually </a:t>
            </a:r>
            <a:r>
              <a:rPr lang="en-US" sz="2000" b="1" dirty="0" smtClean="0">
                <a:latin typeface="Times New Roman" pitchFamily="18" charset="0"/>
                <a:cs typeface="Times New Roman" pitchFamily="18" charset="0"/>
              </a:rPr>
              <a:t>independent </a:t>
            </a:r>
            <a:r>
              <a:rPr lang="en-US" sz="2000" b="1" dirty="0">
                <a:latin typeface="Times New Roman" pitchFamily="18" charset="0"/>
                <a:cs typeface="Times New Roman" pitchFamily="18" charset="0"/>
              </a:rPr>
              <a:t>of each other). </a:t>
            </a:r>
            <a:r>
              <a:rPr lang="en-US" sz="2000" dirty="0"/>
              <a:t/>
            </a:r>
            <a:br>
              <a:rPr lang="en-US" sz="2000" dirty="0"/>
            </a:br>
            <a:endParaRPr lang="en-US" sz="2000" b="1" dirty="0" smtClean="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65FF289B-DB60-4B51-9A9E-C9F5ECF2B8B9}" type="datetime4">
              <a:rPr lang="en-US" smtClean="0"/>
              <a:t>August 24,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10</a:t>
            </a:fld>
            <a:endParaRPr lang="en-US"/>
          </a:p>
        </p:txBody>
      </p:sp>
    </p:spTree>
    <p:extLst>
      <p:ext uri="{BB962C8B-B14F-4D97-AF65-F5344CB8AC3E}">
        <p14:creationId xmlns:p14="http://schemas.microsoft.com/office/powerpoint/2010/main" val="28886990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sz="3600" b="1" dirty="0" smtClean="0">
                <a:solidFill>
                  <a:schemeClr val="accent2"/>
                </a:solidFill>
                <a:latin typeface="Times New Roman" pitchFamily="18" charset="0"/>
                <a:cs typeface="Times New Roman" pitchFamily="18" charset="0"/>
              </a:rPr>
              <a:t>Dimensionality Reduction and Classification</a:t>
            </a:r>
            <a:endParaRPr lang="en-US" sz="3600" dirty="0"/>
          </a:p>
        </p:txBody>
      </p:sp>
      <p:sp>
        <p:nvSpPr>
          <p:cNvPr id="3" name="Content Placeholder 2"/>
          <p:cNvSpPr>
            <a:spLocks noGrp="1"/>
          </p:cNvSpPr>
          <p:nvPr>
            <p:ph idx="1"/>
          </p:nvPr>
        </p:nvSpPr>
        <p:spPr>
          <a:xfrm>
            <a:off x="457200" y="914400"/>
            <a:ext cx="8229600" cy="5181600"/>
          </a:xfrm>
        </p:spPr>
        <p:txBody>
          <a:bodyPr>
            <a:normAutofit/>
          </a:bodyPr>
          <a:lstStyle/>
          <a:p>
            <a:pPr marL="0" indent="0" algn="just">
              <a:buNone/>
            </a:pPr>
            <a:r>
              <a:rPr lang="en-US" sz="2000" b="1" dirty="0" smtClean="0">
                <a:latin typeface="Times New Roman" pitchFamily="18" charset="0"/>
                <a:cs typeface="Times New Roman" pitchFamily="18" charset="0"/>
              </a:rPr>
              <a:t>Independent Component Analysis (</a:t>
            </a:r>
            <a:r>
              <a:rPr lang="en-US" sz="2000" b="1" dirty="0">
                <a:latin typeface="Times New Roman" pitchFamily="18" charset="0"/>
                <a:cs typeface="Times New Roman" pitchFamily="18" charset="0"/>
              </a:rPr>
              <a:t>I</a:t>
            </a:r>
            <a:r>
              <a:rPr lang="en-US" sz="2000" b="1" dirty="0" smtClean="0">
                <a:latin typeface="Times New Roman" pitchFamily="18" charset="0"/>
                <a:cs typeface="Times New Roman" pitchFamily="18" charset="0"/>
              </a:rPr>
              <a:t>CA)</a:t>
            </a:r>
          </a:p>
          <a:p>
            <a:pPr marL="0" indent="0" algn="just">
              <a:buNone/>
            </a:pPr>
            <a:r>
              <a:rPr lang="en-US" sz="2000" dirty="0" smtClean="0"/>
              <a:t>Gaussian Function/Distribution:</a:t>
            </a:r>
            <a:endParaRPr lang="en-US" sz="2000" b="1" dirty="0" smtClean="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65FF289B-DB60-4B51-9A9E-C9F5ECF2B8B9}" type="datetime4">
              <a:rPr lang="en-US" smtClean="0"/>
              <a:t>August 24,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11</a:t>
            </a:fld>
            <a:endParaRPr lang="en-US"/>
          </a:p>
        </p:txBody>
      </p:sp>
      <p:pic>
        <p:nvPicPr>
          <p:cNvPr id="6148" name="Picture 4" descr="D:\CSE_JKKNIU\CSE\Neural Signal Processing\Classification_Chapter5\gaussian-functi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438400"/>
            <a:ext cx="3048000" cy="838200"/>
          </a:xfrm>
          <a:prstGeom prst="rect">
            <a:avLst/>
          </a:prstGeom>
          <a:noFill/>
          <a:extLst>
            <a:ext uri="{909E8E84-426E-40DD-AFC4-6F175D3DCCD1}">
              <a14:hiddenFill xmlns:a14="http://schemas.microsoft.com/office/drawing/2010/main">
                <a:solidFill>
                  <a:srgbClr val="FFFFFF"/>
                </a:solidFill>
              </a14:hiddenFill>
            </a:ext>
          </a:extLst>
        </p:spPr>
      </p:pic>
      <p:pic>
        <p:nvPicPr>
          <p:cNvPr id="6149" name="Picture 5" descr="D:\CSE_JKKNIU\CSE\Neural Signal Processing\Classification_Chapter5\Gaussiandistribution_pdf.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1752600"/>
            <a:ext cx="4724400" cy="225742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533400" y="4572000"/>
            <a:ext cx="8077200" cy="1323439"/>
          </a:xfrm>
          <a:prstGeom prst="rect">
            <a:avLst/>
          </a:prstGeom>
        </p:spPr>
        <p:txBody>
          <a:bodyPr wrap="square">
            <a:spAutoFit/>
          </a:bodyPr>
          <a:lstStyle/>
          <a:p>
            <a:r>
              <a:rPr lang="en-US" sz="2000" dirty="0" smtClean="0">
                <a:solidFill>
                  <a:srgbClr val="FF0000"/>
                </a:solidFill>
                <a:latin typeface="Times New Roman" pitchFamily="18" charset="0"/>
                <a:cs typeface="Times New Roman" pitchFamily="18" charset="0"/>
              </a:rPr>
              <a:t>What is Gaussian used for?</a:t>
            </a:r>
          </a:p>
          <a:p>
            <a:endParaRPr lang="en-US"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Gaussian </a:t>
            </a:r>
            <a:r>
              <a:rPr lang="en-US" sz="2000" dirty="0">
                <a:latin typeface="Times New Roman" pitchFamily="18" charset="0"/>
                <a:cs typeface="Times New Roman" pitchFamily="18" charset="0"/>
              </a:rPr>
              <a:t>functions are widely used in statistics to describe </a:t>
            </a:r>
            <a:r>
              <a:rPr lang="en-US" sz="2000" b="1" dirty="0">
                <a:latin typeface="Times New Roman" pitchFamily="18" charset="0"/>
                <a:cs typeface="Times New Roman" pitchFamily="18" charset="0"/>
              </a:rPr>
              <a:t>the normal distributions</a:t>
            </a:r>
            <a:r>
              <a:rPr lang="en-US" sz="2000" dirty="0">
                <a:latin typeface="Times New Roman" pitchFamily="18" charset="0"/>
                <a:cs typeface="Times New Roman" pitchFamily="18" charset="0"/>
              </a:rPr>
              <a:t>, in signal processing to define </a:t>
            </a:r>
            <a:r>
              <a:rPr lang="en-US" sz="2000" dirty="0">
                <a:solidFill>
                  <a:srgbClr val="FF0000"/>
                </a:solidFill>
                <a:latin typeface="Times New Roman" pitchFamily="18" charset="0"/>
                <a:cs typeface="Times New Roman" pitchFamily="18" charset="0"/>
              </a:rPr>
              <a:t>Gaussian filters</a:t>
            </a:r>
            <a:endParaRPr lang="en-US" sz="2000" dirty="0"/>
          </a:p>
        </p:txBody>
      </p:sp>
    </p:spTree>
    <p:extLst>
      <p:ext uri="{BB962C8B-B14F-4D97-AF65-F5344CB8AC3E}">
        <p14:creationId xmlns:p14="http://schemas.microsoft.com/office/powerpoint/2010/main" val="22631058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sz="3600" b="1" dirty="0" smtClean="0">
                <a:solidFill>
                  <a:schemeClr val="accent2"/>
                </a:solidFill>
                <a:latin typeface="Times New Roman" pitchFamily="18" charset="0"/>
                <a:cs typeface="Times New Roman" pitchFamily="18" charset="0"/>
              </a:rPr>
              <a:t>Dimensionality Reduction and Classification</a:t>
            </a:r>
            <a:endParaRPr lang="en-US" sz="3600" dirty="0"/>
          </a:p>
        </p:txBody>
      </p:sp>
      <p:sp>
        <p:nvSpPr>
          <p:cNvPr id="3" name="Content Placeholder 2"/>
          <p:cNvSpPr>
            <a:spLocks noGrp="1"/>
          </p:cNvSpPr>
          <p:nvPr>
            <p:ph idx="1"/>
          </p:nvPr>
        </p:nvSpPr>
        <p:spPr>
          <a:xfrm>
            <a:off x="457200" y="914400"/>
            <a:ext cx="8229600" cy="5181600"/>
          </a:xfrm>
        </p:spPr>
        <p:txBody>
          <a:bodyPr>
            <a:normAutofit/>
          </a:bodyPr>
          <a:lstStyle/>
          <a:p>
            <a:pPr marL="0" indent="0" algn="just">
              <a:buNone/>
            </a:pPr>
            <a:r>
              <a:rPr lang="en-US" sz="2000" b="1" dirty="0" smtClean="0">
                <a:latin typeface="Times New Roman" pitchFamily="18" charset="0"/>
                <a:cs typeface="Times New Roman" pitchFamily="18" charset="0"/>
              </a:rPr>
              <a:t>ICA Example: </a:t>
            </a:r>
          </a:p>
          <a:p>
            <a:pPr marL="0" indent="0" algn="just">
              <a:buNone/>
            </a:pPr>
            <a:r>
              <a:rPr lang="en-US" sz="2000" dirty="0" smtClean="0"/>
              <a:t>First mix </a:t>
            </a:r>
            <a:r>
              <a:rPr lang="en-US" sz="2000" dirty="0"/>
              <a:t>and then separate two </a:t>
            </a:r>
            <a:r>
              <a:rPr lang="en-US" sz="2000" dirty="0" smtClean="0"/>
              <a:t>sources</a:t>
            </a:r>
          </a:p>
          <a:p>
            <a:pPr marL="0" indent="0" algn="just">
              <a:buNone/>
            </a:pPr>
            <a:endParaRPr lang="en-US" sz="2000" b="1" dirty="0" smtClean="0">
              <a:latin typeface="Times New Roman" pitchFamily="18" charset="0"/>
              <a:cs typeface="Times New Roman" pitchFamily="18" charset="0"/>
            </a:endParaRPr>
          </a:p>
          <a:p>
            <a:pPr marL="0" indent="0" algn="just">
              <a:buNone/>
            </a:pPr>
            <a:r>
              <a:rPr lang="en-US" sz="2000" dirty="0"/>
              <a:t/>
            </a:r>
            <a:br>
              <a:rPr lang="en-US" sz="2000" dirty="0"/>
            </a:br>
            <a:endParaRPr lang="en-US" sz="2000" b="1" dirty="0" smtClean="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65FF289B-DB60-4B51-9A9E-C9F5ECF2B8B9}" type="datetime4">
              <a:rPr lang="en-US" smtClean="0"/>
              <a:t>August 24,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12</a:t>
            </a:fld>
            <a:endParaRPr lang="en-US"/>
          </a:p>
        </p:txBody>
      </p:sp>
      <p:pic>
        <p:nvPicPr>
          <p:cNvPr id="1026" name="Picture 2" descr="D:\CSE_JKKNIU\CSE\Neural Signal Processing\Classification_Chapter5\ICA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981200"/>
            <a:ext cx="4267200" cy="40386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D:\CSE_JKKNIU\CSE\Neural Signal Processing\Classification_Chapter5\ICA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0857" y="1981200"/>
            <a:ext cx="4318000" cy="40386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413657" y="2819400"/>
            <a:ext cx="351378" cy="369332"/>
          </a:xfrm>
          <a:prstGeom prst="rect">
            <a:avLst/>
          </a:prstGeom>
          <a:noFill/>
        </p:spPr>
        <p:txBody>
          <a:bodyPr wrap="none" rtlCol="0">
            <a:spAutoFit/>
          </a:bodyPr>
          <a:lstStyle/>
          <a:p>
            <a:r>
              <a:rPr lang="en-US" dirty="0" smtClean="0">
                <a:latin typeface="Times New Roman" pitchFamily="18" charset="0"/>
                <a:cs typeface="Times New Roman" pitchFamily="18" charset="0"/>
              </a:rPr>
              <a:t>X</a:t>
            </a:r>
            <a:endParaRPr lang="en-US" dirty="0">
              <a:latin typeface="Times New Roman" pitchFamily="18" charset="0"/>
              <a:cs typeface="Times New Roman" pitchFamily="18" charset="0"/>
            </a:endParaRPr>
          </a:p>
        </p:txBody>
      </p:sp>
      <p:sp>
        <p:nvSpPr>
          <p:cNvPr id="9" name="TextBox 8"/>
          <p:cNvSpPr txBox="1"/>
          <p:nvPr/>
        </p:nvSpPr>
        <p:spPr>
          <a:xfrm>
            <a:off x="457200" y="4572000"/>
            <a:ext cx="351378" cy="369332"/>
          </a:xfrm>
          <a:prstGeom prst="rect">
            <a:avLst/>
          </a:prstGeom>
          <a:noFill/>
        </p:spPr>
        <p:txBody>
          <a:bodyPr wrap="none" rtlCol="0">
            <a:spAutoFit/>
          </a:bodyPr>
          <a:lstStyle/>
          <a:p>
            <a:r>
              <a:rPr lang="en-US" dirty="0">
                <a:latin typeface="Times New Roman" pitchFamily="18" charset="0"/>
                <a:cs typeface="Times New Roman" pitchFamily="18" charset="0"/>
              </a:rPr>
              <a:t>Y</a:t>
            </a:r>
          </a:p>
        </p:txBody>
      </p:sp>
      <p:sp>
        <p:nvSpPr>
          <p:cNvPr id="10" name="TextBox 9"/>
          <p:cNvSpPr txBox="1"/>
          <p:nvPr/>
        </p:nvSpPr>
        <p:spPr>
          <a:xfrm>
            <a:off x="6296044" y="1796925"/>
            <a:ext cx="1276311" cy="369332"/>
          </a:xfrm>
          <a:prstGeom prst="rect">
            <a:avLst/>
          </a:prstGeom>
          <a:noFill/>
        </p:spPr>
        <p:txBody>
          <a:bodyPr wrap="none" rtlCol="0">
            <a:spAutoFit/>
          </a:bodyPr>
          <a:lstStyle/>
          <a:p>
            <a:r>
              <a:rPr lang="en-US" dirty="0" smtClean="0">
                <a:latin typeface="Times New Roman" pitchFamily="18" charset="0"/>
                <a:cs typeface="Times New Roman" pitchFamily="18" charset="0"/>
              </a:rPr>
              <a:t>M1=X-2*Y</a:t>
            </a:r>
            <a:endParaRPr lang="en-US" dirty="0">
              <a:latin typeface="Times New Roman" pitchFamily="18" charset="0"/>
              <a:cs typeface="Times New Roman" pitchFamily="18" charset="0"/>
            </a:endParaRPr>
          </a:p>
        </p:txBody>
      </p:sp>
      <p:sp>
        <p:nvSpPr>
          <p:cNvPr id="11" name="TextBox 10"/>
          <p:cNvSpPr txBox="1"/>
          <p:nvPr/>
        </p:nvSpPr>
        <p:spPr>
          <a:xfrm>
            <a:off x="5865637" y="5835134"/>
            <a:ext cx="2137124" cy="369332"/>
          </a:xfrm>
          <a:prstGeom prst="rect">
            <a:avLst/>
          </a:prstGeom>
          <a:noFill/>
        </p:spPr>
        <p:txBody>
          <a:bodyPr wrap="none" rtlCol="0">
            <a:spAutoFit/>
          </a:bodyPr>
          <a:lstStyle/>
          <a:p>
            <a:r>
              <a:rPr lang="en-US" dirty="0" smtClean="0">
                <a:latin typeface="Times New Roman" pitchFamily="18" charset="0"/>
                <a:cs typeface="Times New Roman" pitchFamily="18" charset="0"/>
              </a:rPr>
              <a:t>M2=1.73*X+3.41*Y</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23928546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715962"/>
          </a:xfrm>
        </p:spPr>
        <p:txBody>
          <a:bodyPr>
            <a:normAutofit fontScale="90000"/>
          </a:bodyPr>
          <a:lstStyle/>
          <a:p>
            <a:r>
              <a:rPr lang="en-US" sz="3600" b="1" dirty="0" smtClean="0">
                <a:solidFill>
                  <a:schemeClr val="accent2"/>
                </a:solidFill>
                <a:latin typeface="Times New Roman" pitchFamily="18" charset="0"/>
                <a:cs typeface="Times New Roman" pitchFamily="18" charset="0"/>
              </a:rPr>
              <a:t>Dimensionality Reduction and Classification</a:t>
            </a:r>
            <a:endParaRPr lang="en-US" sz="3600" dirty="0"/>
          </a:p>
        </p:txBody>
      </p:sp>
      <p:sp>
        <p:nvSpPr>
          <p:cNvPr id="3" name="Content Placeholder 2"/>
          <p:cNvSpPr>
            <a:spLocks noGrp="1"/>
          </p:cNvSpPr>
          <p:nvPr>
            <p:ph idx="1"/>
          </p:nvPr>
        </p:nvSpPr>
        <p:spPr>
          <a:xfrm>
            <a:off x="457200" y="762000"/>
            <a:ext cx="8229600" cy="5334000"/>
          </a:xfrm>
        </p:spPr>
        <p:txBody>
          <a:bodyPr>
            <a:normAutofit/>
          </a:bodyPr>
          <a:lstStyle/>
          <a:p>
            <a:pPr marL="0" indent="0" algn="just">
              <a:buNone/>
            </a:pPr>
            <a:r>
              <a:rPr lang="en-US" sz="2000" b="1" dirty="0" smtClean="0">
                <a:latin typeface="Times New Roman" pitchFamily="18" charset="0"/>
                <a:cs typeface="Times New Roman" pitchFamily="18" charset="0"/>
              </a:rPr>
              <a:t>ICA Example: </a:t>
            </a:r>
          </a:p>
          <a:p>
            <a:pPr marL="0" indent="0" algn="just">
              <a:buNone/>
            </a:pPr>
            <a:r>
              <a:rPr lang="en-US" sz="2000" dirty="0" smtClean="0"/>
              <a:t>Then input these M1 and M2 into ICA algorithm which is able to separate the original X and Y</a:t>
            </a:r>
          </a:p>
          <a:p>
            <a:pPr marL="0" indent="0" algn="just">
              <a:buNone/>
            </a:pPr>
            <a:endParaRPr lang="en-US" sz="2000" b="1" dirty="0" smtClean="0">
              <a:latin typeface="Times New Roman" pitchFamily="18" charset="0"/>
              <a:cs typeface="Times New Roman" pitchFamily="18" charset="0"/>
            </a:endParaRPr>
          </a:p>
          <a:p>
            <a:pPr marL="0" indent="0" algn="just">
              <a:buNone/>
            </a:pPr>
            <a:r>
              <a:rPr lang="en-US" sz="2000" dirty="0"/>
              <a:t/>
            </a:r>
            <a:br>
              <a:rPr lang="en-US" sz="2000" dirty="0"/>
            </a:br>
            <a:endParaRPr lang="en-US" sz="2000" b="1" dirty="0" smtClean="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65FF289B-DB60-4B51-9A9E-C9F5ECF2B8B9}" type="datetime4">
              <a:rPr lang="en-US" smtClean="0"/>
              <a:t>August 24,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13</a:t>
            </a:fld>
            <a:endParaRPr lang="en-US"/>
          </a:p>
        </p:txBody>
      </p:sp>
      <p:sp>
        <p:nvSpPr>
          <p:cNvPr id="6" name="TextBox 5"/>
          <p:cNvSpPr txBox="1"/>
          <p:nvPr/>
        </p:nvSpPr>
        <p:spPr>
          <a:xfrm>
            <a:off x="906288" y="3004066"/>
            <a:ext cx="351378" cy="369332"/>
          </a:xfrm>
          <a:prstGeom prst="rect">
            <a:avLst/>
          </a:prstGeom>
          <a:noFill/>
        </p:spPr>
        <p:txBody>
          <a:bodyPr wrap="none" rtlCol="0">
            <a:spAutoFit/>
          </a:bodyPr>
          <a:lstStyle/>
          <a:p>
            <a:r>
              <a:rPr lang="en-US" dirty="0" smtClean="0">
                <a:latin typeface="Times New Roman" pitchFamily="18" charset="0"/>
                <a:cs typeface="Times New Roman" pitchFamily="18" charset="0"/>
              </a:rPr>
              <a:t>X</a:t>
            </a:r>
            <a:endParaRPr lang="en-US" dirty="0">
              <a:latin typeface="Times New Roman" pitchFamily="18" charset="0"/>
              <a:cs typeface="Times New Roman" pitchFamily="18" charset="0"/>
            </a:endParaRPr>
          </a:p>
        </p:txBody>
      </p:sp>
      <p:sp>
        <p:nvSpPr>
          <p:cNvPr id="9" name="TextBox 8"/>
          <p:cNvSpPr txBox="1"/>
          <p:nvPr/>
        </p:nvSpPr>
        <p:spPr>
          <a:xfrm>
            <a:off x="909585" y="4572000"/>
            <a:ext cx="351378" cy="369332"/>
          </a:xfrm>
          <a:prstGeom prst="rect">
            <a:avLst/>
          </a:prstGeom>
          <a:noFill/>
        </p:spPr>
        <p:txBody>
          <a:bodyPr wrap="none" rtlCol="0">
            <a:spAutoFit/>
          </a:bodyPr>
          <a:lstStyle/>
          <a:p>
            <a:r>
              <a:rPr lang="en-US" dirty="0">
                <a:latin typeface="Times New Roman" pitchFamily="18" charset="0"/>
                <a:cs typeface="Times New Roman" pitchFamily="18" charset="0"/>
              </a:rPr>
              <a:t>Y</a:t>
            </a:r>
          </a:p>
        </p:txBody>
      </p:sp>
      <p:pic>
        <p:nvPicPr>
          <p:cNvPr id="2050" name="Picture 2" descr="D:\CSE_JKKNIU\CSE\Neural Signal Processing\Classification_Chapter5\ICA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828800"/>
            <a:ext cx="6400800" cy="434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52169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715962"/>
          </a:xfrm>
        </p:spPr>
        <p:txBody>
          <a:bodyPr>
            <a:normAutofit fontScale="90000"/>
          </a:bodyPr>
          <a:lstStyle/>
          <a:p>
            <a:r>
              <a:rPr lang="en-US" sz="3600" b="1" dirty="0" smtClean="0">
                <a:solidFill>
                  <a:schemeClr val="accent2"/>
                </a:solidFill>
                <a:latin typeface="Times New Roman" pitchFamily="18" charset="0"/>
                <a:cs typeface="Times New Roman" pitchFamily="18" charset="0"/>
              </a:rPr>
              <a:t>Dimensionality Reduction and Classification</a:t>
            </a:r>
            <a:endParaRPr lang="en-US" sz="3600" dirty="0"/>
          </a:p>
        </p:txBody>
      </p:sp>
      <p:sp>
        <p:nvSpPr>
          <p:cNvPr id="3" name="Content Placeholder 2"/>
          <p:cNvSpPr>
            <a:spLocks noGrp="1"/>
          </p:cNvSpPr>
          <p:nvPr>
            <p:ph idx="1"/>
          </p:nvPr>
        </p:nvSpPr>
        <p:spPr>
          <a:xfrm>
            <a:off x="457200" y="762000"/>
            <a:ext cx="8229600" cy="5334000"/>
          </a:xfrm>
        </p:spPr>
        <p:txBody>
          <a:bodyPr>
            <a:normAutofit/>
          </a:bodyPr>
          <a:lstStyle/>
          <a:p>
            <a:pPr marL="0" indent="0" algn="just">
              <a:buNone/>
            </a:pPr>
            <a:r>
              <a:rPr lang="en-US" sz="2000" b="1" dirty="0" smtClean="0">
                <a:latin typeface="Times New Roman" pitchFamily="18" charset="0"/>
                <a:cs typeface="Times New Roman" pitchFamily="18" charset="0"/>
              </a:rPr>
              <a:t>Whitening data: </a:t>
            </a:r>
          </a:p>
          <a:p>
            <a:pPr marL="0" indent="0" algn="just">
              <a:buNone/>
            </a:pPr>
            <a:r>
              <a:rPr lang="en-US" sz="2000" dirty="0">
                <a:latin typeface="Times New Roman" pitchFamily="18" charset="0"/>
                <a:cs typeface="Times New Roman" pitchFamily="18" charset="0"/>
              </a:rPr>
              <a:t>M</a:t>
            </a:r>
            <a:r>
              <a:rPr lang="en-US" sz="2000" dirty="0" smtClean="0">
                <a:latin typeface="Times New Roman" pitchFamily="18" charset="0"/>
                <a:cs typeface="Times New Roman" pitchFamily="18" charset="0"/>
              </a:rPr>
              <a:t>ix </a:t>
            </a:r>
            <a:r>
              <a:rPr lang="en-US" sz="2000" dirty="0">
                <a:latin typeface="Times New Roman" pitchFamily="18" charset="0"/>
                <a:cs typeface="Times New Roman" pitchFamily="18" charset="0"/>
              </a:rPr>
              <a:t>two random sources A and B</a:t>
            </a:r>
            <a:r>
              <a:rPr lang="en-US" sz="2000" dirty="0" smtClean="0">
                <a:latin typeface="Times New Roman" pitchFamily="18" charset="0"/>
                <a:cs typeface="Times New Roman" pitchFamily="18" charset="0"/>
              </a:rPr>
              <a:t>.</a:t>
            </a:r>
          </a:p>
          <a:p>
            <a:pPr marL="0" indent="0">
              <a:buNone/>
            </a:pPr>
            <a:r>
              <a:rPr lang="en-US" sz="1800" dirty="0" smtClean="0">
                <a:latin typeface="Times New Roman" pitchFamily="18" charset="0"/>
                <a:cs typeface="Times New Roman" pitchFamily="18" charset="0"/>
              </a:rPr>
              <a:t>                        A ; B                             M1 </a:t>
            </a:r>
            <a:r>
              <a:rPr lang="en-US" sz="1800" dirty="0">
                <a:latin typeface="Times New Roman" pitchFamily="18" charset="0"/>
                <a:cs typeface="Times New Roman" pitchFamily="18" charset="0"/>
              </a:rPr>
              <a:t>= 0.54*A - 0.84*B;  </a:t>
            </a:r>
            <a:r>
              <a:rPr lang="en-US" sz="1800" dirty="0" smtClean="0">
                <a:latin typeface="Times New Roman" pitchFamily="18" charset="0"/>
                <a:cs typeface="Times New Roman" pitchFamily="18" charset="0"/>
              </a:rPr>
              <a:t>M2 </a:t>
            </a:r>
            <a:r>
              <a:rPr lang="en-US" sz="1800" dirty="0">
                <a:latin typeface="Times New Roman" pitchFamily="18" charset="0"/>
                <a:cs typeface="Times New Roman" pitchFamily="18" charset="0"/>
              </a:rPr>
              <a:t>= 0.42*A + 0.27*B; </a:t>
            </a:r>
          </a:p>
          <a:p>
            <a:pPr marL="0" indent="0" algn="just">
              <a:buNone/>
            </a:pPr>
            <a:endParaRPr lang="en-US" sz="2000" b="1" dirty="0" smtClean="0">
              <a:latin typeface="Times New Roman" pitchFamily="18" charset="0"/>
              <a:cs typeface="Times New Roman" pitchFamily="18" charset="0"/>
            </a:endParaRPr>
          </a:p>
          <a:p>
            <a:pPr marL="0" indent="0" algn="just">
              <a:buNone/>
            </a:pPr>
            <a:endParaRPr lang="en-US" sz="2000" b="1" dirty="0" smtClean="0">
              <a:latin typeface="Times New Roman" pitchFamily="18" charset="0"/>
              <a:cs typeface="Times New Roman" pitchFamily="18" charset="0"/>
            </a:endParaRPr>
          </a:p>
          <a:p>
            <a:pPr marL="0" indent="0" algn="just">
              <a:buNone/>
            </a:pPr>
            <a:r>
              <a:rPr lang="en-US" sz="2000" dirty="0"/>
              <a:t/>
            </a:r>
            <a:br>
              <a:rPr lang="en-US" sz="2000" dirty="0"/>
            </a:br>
            <a:endParaRPr lang="en-US" sz="2000" b="1" dirty="0" smtClean="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65FF289B-DB60-4B51-9A9E-C9F5ECF2B8B9}" type="datetime4">
              <a:rPr lang="en-US" smtClean="0"/>
              <a:t>August 24,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14</a:t>
            </a:fld>
            <a:endParaRPr lang="en-US"/>
          </a:p>
        </p:txBody>
      </p:sp>
      <p:pic>
        <p:nvPicPr>
          <p:cNvPr id="3074" name="Picture 2" descr="D:\CSE_JKKNIU\CSE\Neural Signal Processing\Classification_Chapter5\ICA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828800"/>
            <a:ext cx="4343400" cy="4114800"/>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D:\CSE_JKKNIU\CSE\Neural Signal Processing\Classification_Chapter5\ICA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1828800"/>
            <a:ext cx="4724400"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89256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715962"/>
          </a:xfrm>
        </p:spPr>
        <p:txBody>
          <a:bodyPr>
            <a:normAutofit fontScale="90000"/>
          </a:bodyPr>
          <a:lstStyle/>
          <a:p>
            <a:r>
              <a:rPr lang="en-US" sz="3600" b="1" dirty="0" smtClean="0">
                <a:solidFill>
                  <a:schemeClr val="accent2"/>
                </a:solidFill>
                <a:latin typeface="Times New Roman" pitchFamily="18" charset="0"/>
                <a:cs typeface="Times New Roman" pitchFamily="18" charset="0"/>
              </a:rPr>
              <a:t>Dimensionality Reduction and Classification</a:t>
            </a:r>
            <a:endParaRPr lang="en-US" sz="3600" dirty="0"/>
          </a:p>
        </p:txBody>
      </p:sp>
      <p:sp>
        <p:nvSpPr>
          <p:cNvPr id="3" name="Content Placeholder 2"/>
          <p:cNvSpPr>
            <a:spLocks noGrp="1"/>
          </p:cNvSpPr>
          <p:nvPr>
            <p:ph idx="1"/>
          </p:nvPr>
        </p:nvSpPr>
        <p:spPr>
          <a:xfrm>
            <a:off x="457200" y="762000"/>
            <a:ext cx="8229600" cy="5334000"/>
          </a:xfrm>
        </p:spPr>
        <p:txBody>
          <a:bodyPr>
            <a:normAutofit/>
          </a:bodyPr>
          <a:lstStyle/>
          <a:p>
            <a:pPr marL="0" indent="0" algn="just">
              <a:buNone/>
            </a:pPr>
            <a:r>
              <a:rPr lang="en-US" sz="2000" b="1" dirty="0" smtClean="0">
                <a:latin typeface="Times New Roman" pitchFamily="18" charset="0"/>
                <a:cs typeface="Times New Roman" pitchFamily="18" charset="0"/>
              </a:rPr>
              <a:t>Whitening data: </a:t>
            </a:r>
          </a:p>
          <a:p>
            <a:pPr marL="0" indent="0" algn="just">
              <a:buNone/>
            </a:pPr>
            <a:r>
              <a:rPr lang="en-US" sz="2000" dirty="0">
                <a:latin typeface="Times New Roman" pitchFamily="18" charset="0"/>
                <a:cs typeface="Times New Roman" pitchFamily="18" charset="0"/>
              </a:rPr>
              <a:t>Then if we whiten the two linear mixtures, we get the following plot</a:t>
            </a:r>
            <a:endParaRPr lang="en-US" sz="2000" b="1" dirty="0" smtClean="0">
              <a:latin typeface="Times New Roman" pitchFamily="18" charset="0"/>
              <a:cs typeface="Times New Roman" pitchFamily="18" charset="0"/>
            </a:endParaRPr>
          </a:p>
          <a:p>
            <a:pPr marL="0" indent="0" algn="just">
              <a:buNone/>
            </a:pPr>
            <a:endParaRPr lang="en-US" sz="2000" b="1" dirty="0" smtClean="0">
              <a:latin typeface="Times New Roman" pitchFamily="18" charset="0"/>
              <a:cs typeface="Times New Roman" pitchFamily="18" charset="0"/>
            </a:endParaRPr>
          </a:p>
          <a:p>
            <a:pPr marL="0" indent="0" algn="just">
              <a:buNone/>
            </a:pPr>
            <a:r>
              <a:rPr lang="en-US" sz="2000" dirty="0"/>
              <a:t/>
            </a:r>
            <a:br>
              <a:rPr lang="en-US" sz="2000" dirty="0"/>
            </a:br>
            <a:endParaRPr lang="en-US" sz="2000" b="1" dirty="0" smtClean="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65FF289B-DB60-4B51-9A9E-C9F5ECF2B8B9}" type="datetime4">
              <a:rPr lang="en-US" smtClean="0"/>
              <a:t>August 24,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15</a:t>
            </a:fld>
            <a:endParaRPr lang="en-US"/>
          </a:p>
        </p:txBody>
      </p:sp>
      <p:pic>
        <p:nvPicPr>
          <p:cNvPr id="4098" name="Picture 2" descr="D:\CSE_JKKNIU\CSE\Neural Signal Processing\Classification_Chapter5\ICA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447800"/>
            <a:ext cx="6172200" cy="464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12656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715962"/>
          </a:xfrm>
        </p:spPr>
        <p:txBody>
          <a:bodyPr>
            <a:normAutofit fontScale="90000"/>
          </a:bodyPr>
          <a:lstStyle/>
          <a:p>
            <a:r>
              <a:rPr lang="en-US" sz="3600" b="1" dirty="0" smtClean="0">
                <a:solidFill>
                  <a:schemeClr val="accent2"/>
                </a:solidFill>
                <a:latin typeface="Times New Roman" pitchFamily="18" charset="0"/>
                <a:cs typeface="Times New Roman" pitchFamily="18" charset="0"/>
              </a:rPr>
              <a:t>Dimensionality Reduction and Classification</a:t>
            </a:r>
            <a:endParaRPr lang="en-US" sz="3600" dirty="0"/>
          </a:p>
        </p:txBody>
      </p:sp>
      <p:sp>
        <p:nvSpPr>
          <p:cNvPr id="3" name="Content Placeholder 2"/>
          <p:cNvSpPr>
            <a:spLocks noGrp="1"/>
          </p:cNvSpPr>
          <p:nvPr>
            <p:ph idx="1"/>
          </p:nvPr>
        </p:nvSpPr>
        <p:spPr>
          <a:xfrm>
            <a:off x="304800" y="762000"/>
            <a:ext cx="8382000" cy="5334000"/>
          </a:xfrm>
        </p:spPr>
        <p:txBody>
          <a:bodyPr>
            <a:normAutofit/>
          </a:bodyPr>
          <a:lstStyle/>
          <a:p>
            <a:pPr marL="0" indent="0" algn="just">
              <a:buNone/>
            </a:pPr>
            <a:r>
              <a:rPr lang="en-US" sz="2000" b="1" dirty="0" smtClean="0">
                <a:latin typeface="Times New Roman" pitchFamily="18" charset="0"/>
                <a:cs typeface="Times New Roman" pitchFamily="18" charset="0"/>
              </a:rPr>
              <a:t>ICA Algorithm: </a:t>
            </a:r>
          </a:p>
          <a:p>
            <a:pPr marL="0" indent="0" algn="just">
              <a:buNone/>
            </a:pPr>
            <a:r>
              <a:rPr lang="en-US" sz="2000" dirty="0">
                <a:latin typeface="Times New Roman" pitchFamily="18" charset="0"/>
                <a:cs typeface="Times New Roman" pitchFamily="18" charset="0"/>
              </a:rPr>
              <a:t>ICA rotates the whitened matrix back to the original (A,B) </a:t>
            </a:r>
            <a:r>
              <a:rPr lang="en-US" sz="2000" dirty="0" smtClean="0">
                <a:latin typeface="Times New Roman" pitchFamily="18" charset="0"/>
                <a:cs typeface="Times New Roman" pitchFamily="18" charset="0"/>
              </a:rPr>
              <a:t>space. </a:t>
            </a:r>
            <a:r>
              <a:rPr lang="en-US" sz="2000" dirty="0">
                <a:latin typeface="Times New Roman" pitchFamily="18" charset="0"/>
                <a:cs typeface="Times New Roman" pitchFamily="18" charset="0"/>
              </a:rPr>
              <a:t>It performs the rotation by minimizing the </a:t>
            </a:r>
            <a:r>
              <a:rPr lang="en-US" sz="2000" dirty="0" err="1">
                <a:latin typeface="Times New Roman" pitchFamily="18" charset="0"/>
                <a:cs typeface="Times New Roman" pitchFamily="18" charset="0"/>
              </a:rPr>
              <a:t>Gaussianity</a:t>
            </a:r>
            <a:r>
              <a:rPr lang="en-US" sz="2000" dirty="0">
                <a:latin typeface="Times New Roman" pitchFamily="18" charset="0"/>
                <a:cs typeface="Times New Roman" pitchFamily="18" charset="0"/>
              </a:rPr>
              <a:t> of the data projected on both axes </a:t>
            </a:r>
            <a:endParaRPr lang="en-US" sz="2000" b="1" dirty="0" smtClean="0">
              <a:latin typeface="Times New Roman" pitchFamily="18" charset="0"/>
              <a:cs typeface="Times New Roman" pitchFamily="18" charset="0"/>
            </a:endParaRPr>
          </a:p>
          <a:p>
            <a:pPr marL="0" indent="0" algn="just">
              <a:buNone/>
            </a:pPr>
            <a:r>
              <a:rPr lang="en-US" sz="2000" dirty="0"/>
              <a:t/>
            </a:r>
            <a:br>
              <a:rPr lang="en-US" sz="2000" dirty="0"/>
            </a:br>
            <a:endParaRPr lang="en-US" sz="2000" b="1" dirty="0" smtClean="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65FF289B-DB60-4B51-9A9E-C9F5ECF2B8B9}" type="datetime4">
              <a:rPr lang="en-US" smtClean="0"/>
              <a:t>August 24,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16</a:t>
            </a:fld>
            <a:endParaRPr lang="en-US"/>
          </a:p>
        </p:txBody>
      </p:sp>
      <p:pic>
        <p:nvPicPr>
          <p:cNvPr id="5122" name="Picture 2" descr="D:\CSE_JKKNIU\CSE\Neural Signal Processing\Classification_Chapter5\ICA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571" y="2057400"/>
            <a:ext cx="4038600" cy="3810000"/>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D:\CSE_JKKNIU\CSE\Neural Signal Processing\Classification_Chapter5\ICA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2133600"/>
            <a:ext cx="4122056"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25438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715962"/>
          </a:xfrm>
        </p:spPr>
        <p:txBody>
          <a:bodyPr>
            <a:normAutofit fontScale="90000"/>
          </a:bodyPr>
          <a:lstStyle/>
          <a:p>
            <a:r>
              <a:rPr lang="en-US" sz="3600" b="1" dirty="0" smtClean="0">
                <a:solidFill>
                  <a:schemeClr val="accent2"/>
                </a:solidFill>
                <a:latin typeface="Times New Roman" pitchFamily="18" charset="0"/>
                <a:cs typeface="Times New Roman" pitchFamily="18" charset="0"/>
              </a:rPr>
              <a:t>Dimensionality Reduction and Classification</a:t>
            </a:r>
            <a:endParaRPr lang="en-US" sz="3600" dirty="0"/>
          </a:p>
        </p:txBody>
      </p:sp>
      <p:sp>
        <p:nvSpPr>
          <p:cNvPr id="3" name="Content Placeholder 2"/>
          <p:cNvSpPr>
            <a:spLocks noGrp="1"/>
          </p:cNvSpPr>
          <p:nvPr>
            <p:ph idx="1"/>
          </p:nvPr>
        </p:nvSpPr>
        <p:spPr>
          <a:xfrm>
            <a:off x="304800" y="762000"/>
            <a:ext cx="8382000" cy="5334000"/>
          </a:xfrm>
        </p:spPr>
        <p:txBody>
          <a:bodyPr>
            <a:normAutofit/>
          </a:bodyPr>
          <a:lstStyle/>
          <a:p>
            <a:pPr marL="0" indent="0" algn="ctr">
              <a:buNone/>
            </a:pPr>
            <a:r>
              <a:rPr lang="en-US" sz="2000" b="1" dirty="0" smtClean="0">
                <a:latin typeface="Times New Roman" pitchFamily="18" charset="0"/>
                <a:cs typeface="Times New Roman" pitchFamily="18" charset="0"/>
              </a:rPr>
              <a:t>Assignment 3 (Extension of Assignment 2)         </a:t>
            </a:r>
          </a:p>
          <a:p>
            <a:pPr marL="0" indent="0" algn="ctr">
              <a:buNone/>
            </a:pPr>
            <a:r>
              <a:rPr lang="en-US" sz="2000" b="1" dirty="0" smtClean="0">
                <a:latin typeface="Times New Roman" pitchFamily="18" charset="0"/>
                <a:cs typeface="Times New Roman" pitchFamily="18" charset="0"/>
              </a:rPr>
              <a:t> </a:t>
            </a:r>
            <a:endParaRPr lang="en-US" sz="2000" dirty="0" smtClean="0"/>
          </a:p>
          <a:p>
            <a:pPr marL="0" indent="0">
              <a:buNone/>
            </a:pPr>
            <a:r>
              <a:rPr lang="en-US" sz="2000" dirty="0" smtClean="0"/>
              <a:t>After assignment 2</a:t>
            </a:r>
            <a:r>
              <a:rPr lang="en-US" sz="2000" dirty="0"/>
              <a:t/>
            </a:r>
            <a:br>
              <a:rPr lang="en-US" sz="2000" dirty="0"/>
            </a:br>
            <a:r>
              <a:rPr lang="en-US" sz="2000" dirty="0" smtClean="0">
                <a:latin typeface="Times New Roman" pitchFamily="18" charset="0"/>
                <a:cs typeface="Times New Roman" pitchFamily="18" charset="0"/>
              </a:rPr>
              <a:t>1. Consider artifact free EEG and extracted EOG and plot.</a:t>
            </a:r>
          </a:p>
          <a:p>
            <a:pPr marL="0" indent="0" algn="just">
              <a:buNone/>
            </a:pPr>
            <a:r>
              <a:rPr lang="en-US" sz="2000" dirty="0" smtClean="0">
                <a:latin typeface="Times New Roman" pitchFamily="18" charset="0"/>
                <a:cs typeface="Times New Roman" pitchFamily="18" charset="0"/>
              </a:rPr>
              <a:t>2. Filter both signal and separate 8-32 Hz</a:t>
            </a: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(alpha and beta) component. </a:t>
            </a:r>
          </a:p>
          <a:p>
            <a:pPr marL="0" indent="0" algn="just">
              <a:buNone/>
            </a:pPr>
            <a:r>
              <a:rPr lang="en-US" sz="2000" dirty="0" smtClean="0">
                <a:latin typeface="Times New Roman" pitchFamily="18" charset="0"/>
                <a:cs typeface="Times New Roman" pitchFamily="18" charset="0"/>
              </a:rPr>
              <a:t>3. Plot the component in both time and frequency domain.</a:t>
            </a:r>
          </a:p>
          <a:p>
            <a:pPr marL="0" indent="0" algn="just">
              <a:buNone/>
            </a:pPr>
            <a:r>
              <a:rPr lang="en-US" sz="2000" dirty="0" smtClean="0">
                <a:latin typeface="Times New Roman" pitchFamily="18" charset="0"/>
                <a:cs typeface="Times New Roman" pitchFamily="18" charset="0"/>
              </a:rPr>
              <a:t>4. Measure the statistical properties of the two signal (</a:t>
            </a:r>
            <a:r>
              <a:rPr lang="en-US" sz="2000" dirty="0" err="1" smtClean="0">
                <a:latin typeface="Times New Roman" pitchFamily="18" charset="0"/>
                <a:cs typeface="Times New Roman" pitchFamily="18" charset="0"/>
              </a:rPr>
              <a:t>plsease</a:t>
            </a:r>
            <a:r>
              <a:rPr lang="en-US" sz="2000" dirty="0" smtClean="0">
                <a:latin typeface="Times New Roman" pitchFamily="18" charset="0"/>
                <a:cs typeface="Times New Roman" pitchFamily="18" charset="0"/>
              </a:rPr>
              <a:t> do not use built-in functions). </a:t>
            </a:r>
          </a:p>
          <a:p>
            <a:pPr marL="0" indent="0" algn="just">
              <a:buNone/>
            </a:pPr>
            <a:r>
              <a:rPr lang="en-US" sz="2000" dirty="0" smtClean="0">
                <a:latin typeface="Times New Roman" pitchFamily="18" charset="0"/>
                <a:cs typeface="Times New Roman" pitchFamily="18" charset="0"/>
              </a:rPr>
              <a:t>5. Compare them using the properties.</a:t>
            </a:r>
          </a:p>
        </p:txBody>
      </p:sp>
      <p:sp>
        <p:nvSpPr>
          <p:cNvPr id="4" name="Date Placeholder 3"/>
          <p:cNvSpPr>
            <a:spLocks noGrp="1"/>
          </p:cNvSpPr>
          <p:nvPr>
            <p:ph type="dt" sz="half" idx="10"/>
          </p:nvPr>
        </p:nvSpPr>
        <p:spPr/>
        <p:txBody>
          <a:bodyPr/>
          <a:lstStyle/>
          <a:p>
            <a:fld id="{65FF289B-DB60-4B51-9A9E-C9F5ECF2B8B9}" type="datetime4">
              <a:rPr lang="en-US" smtClean="0"/>
              <a:t>August 24,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17</a:t>
            </a:fld>
            <a:endParaRPr lang="en-US"/>
          </a:p>
        </p:txBody>
      </p:sp>
    </p:spTree>
    <p:extLst>
      <p:ext uri="{BB962C8B-B14F-4D97-AF65-F5344CB8AC3E}">
        <p14:creationId xmlns:p14="http://schemas.microsoft.com/office/powerpoint/2010/main" val="1339145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sz="3600" b="1" dirty="0" smtClean="0">
                <a:solidFill>
                  <a:schemeClr val="accent2"/>
                </a:solidFill>
                <a:latin typeface="Times New Roman" pitchFamily="18" charset="0"/>
                <a:cs typeface="Times New Roman" pitchFamily="18" charset="0"/>
              </a:rPr>
              <a:t>Dimensionality Reduction and Classification</a:t>
            </a:r>
            <a:endParaRPr lang="en-US" sz="3600" dirty="0"/>
          </a:p>
        </p:txBody>
      </p:sp>
      <p:sp>
        <p:nvSpPr>
          <p:cNvPr id="3" name="Content Placeholder 2"/>
          <p:cNvSpPr>
            <a:spLocks noGrp="1"/>
          </p:cNvSpPr>
          <p:nvPr>
            <p:ph idx="1"/>
          </p:nvPr>
        </p:nvSpPr>
        <p:spPr>
          <a:xfrm>
            <a:off x="457200" y="1219200"/>
            <a:ext cx="8229600" cy="4876800"/>
          </a:xfrm>
        </p:spPr>
        <p:txBody>
          <a:bodyPr>
            <a:normAutofit fontScale="92500" lnSpcReduction="10000"/>
          </a:bodyPr>
          <a:lstStyle/>
          <a:p>
            <a:pPr marL="0" indent="0" algn="just">
              <a:buNone/>
            </a:pPr>
            <a:r>
              <a:rPr lang="en-US" sz="2000" b="1" dirty="0" smtClean="0">
                <a:latin typeface="Times New Roman" pitchFamily="18" charset="0"/>
                <a:cs typeface="Times New Roman" pitchFamily="18" charset="0"/>
              </a:rPr>
              <a:t>Linear Discriminant Analysis (LDA)</a:t>
            </a:r>
          </a:p>
          <a:p>
            <a:pPr algn="just">
              <a:buFont typeface="Wingdings" pitchFamily="2" charset="2"/>
              <a:buChar char="ü"/>
            </a:pPr>
            <a:r>
              <a:rPr lang="en-AU" sz="2000" dirty="0">
                <a:latin typeface="Times New Roman" pitchFamily="18" charset="0"/>
                <a:cs typeface="Times New Roman" pitchFamily="18" charset="0"/>
              </a:rPr>
              <a:t>Linear discriminant analysis (LDA), also known as Fisher’s linear discriminant analysis is a technique used to find a linear combination of features that separates two or more classes of data. </a:t>
            </a:r>
          </a:p>
          <a:p>
            <a:pPr algn="just">
              <a:buFont typeface="Wingdings" pitchFamily="2" charset="2"/>
              <a:buChar char="ü"/>
            </a:pPr>
            <a:r>
              <a:rPr lang="en-AU" sz="2000" dirty="0" smtClean="0">
                <a:latin typeface="Times New Roman" pitchFamily="18" charset="0"/>
                <a:cs typeface="Times New Roman" pitchFamily="18" charset="0"/>
              </a:rPr>
              <a:t>It </a:t>
            </a:r>
            <a:r>
              <a:rPr lang="en-AU" sz="2000" dirty="0">
                <a:latin typeface="Times New Roman" pitchFamily="18" charset="0"/>
                <a:cs typeface="Times New Roman" pitchFamily="18" charset="0"/>
              </a:rPr>
              <a:t>is typically used as a dimensionality reduction step before </a:t>
            </a:r>
            <a:r>
              <a:rPr lang="en-AU" sz="2000" dirty="0" smtClean="0">
                <a:latin typeface="Times New Roman" pitchFamily="18" charset="0"/>
                <a:cs typeface="Times New Roman" pitchFamily="18" charset="0"/>
              </a:rPr>
              <a:t>classification. </a:t>
            </a:r>
          </a:p>
          <a:p>
            <a:pPr marL="0" indent="0" algn="just">
              <a:buNone/>
            </a:pPr>
            <a:endParaRPr lang="en-US" sz="2000" dirty="0">
              <a:latin typeface="Times New Roman" pitchFamily="18" charset="0"/>
              <a:cs typeface="Times New Roman" pitchFamily="18" charset="0"/>
            </a:endParaRPr>
          </a:p>
          <a:p>
            <a:pPr marL="0" indent="0" algn="just">
              <a:buNone/>
            </a:pPr>
            <a:r>
              <a:rPr lang="en-US" sz="2000" b="1" dirty="0" smtClean="0">
                <a:latin typeface="Times New Roman" pitchFamily="18" charset="0"/>
                <a:cs typeface="Times New Roman" pitchFamily="18" charset="0"/>
              </a:rPr>
              <a:t>Objectives of LDA</a:t>
            </a:r>
            <a:endParaRPr lang="en-US" sz="2000" b="1" dirty="0">
              <a:latin typeface="Times New Roman" pitchFamily="18" charset="0"/>
              <a:cs typeface="Times New Roman" pitchFamily="18" charset="0"/>
            </a:endParaRPr>
          </a:p>
          <a:p>
            <a:pPr marL="0" indent="0" algn="just">
              <a:buNone/>
            </a:pPr>
            <a:r>
              <a:rPr lang="en-US" sz="2000" dirty="0">
                <a:latin typeface="Times New Roman" pitchFamily="18" charset="0"/>
                <a:cs typeface="Times New Roman" pitchFamily="18" charset="0"/>
              </a:rPr>
              <a:t>The </a:t>
            </a:r>
            <a:r>
              <a:rPr lang="en-US" sz="2000" dirty="0" smtClean="0">
                <a:latin typeface="Times New Roman" pitchFamily="18" charset="0"/>
                <a:cs typeface="Times New Roman" pitchFamily="18" charset="0"/>
              </a:rPr>
              <a:t>objectives </a:t>
            </a:r>
            <a:r>
              <a:rPr lang="en-US" sz="2000" dirty="0">
                <a:latin typeface="Times New Roman" pitchFamily="18" charset="0"/>
                <a:cs typeface="Times New Roman" pitchFamily="18" charset="0"/>
              </a:rPr>
              <a:t>of </a:t>
            </a:r>
            <a:r>
              <a:rPr lang="en-US" sz="2000" dirty="0" smtClean="0">
                <a:latin typeface="Times New Roman" pitchFamily="18" charset="0"/>
                <a:cs typeface="Times New Roman" pitchFamily="18" charset="0"/>
              </a:rPr>
              <a:t>LDA </a:t>
            </a:r>
            <a:r>
              <a:rPr lang="en-US" sz="2000" dirty="0">
                <a:latin typeface="Times New Roman" pitchFamily="18" charset="0"/>
                <a:cs typeface="Times New Roman" pitchFamily="18" charset="0"/>
              </a:rPr>
              <a:t>are to</a:t>
            </a:r>
          </a:p>
          <a:p>
            <a:pPr algn="just">
              <a:buFont typeface="Courier New" pitchFamily="49" charset="0"/>
              <a:buChar char="o"/>
            </a:pPr>
            <a:r>
              <a:rPr lang="en-AU" sz="2000" dirty="0" smtClean="0">
                <a:latin typeface="Times New Roman" pitchFamily="18" charset="0"/>
                <a:cs typeface="Times New Roman" pitchFamily="18" charset="0"/>
              </a:rPr>
              <a:t> reduce </a:t>
            </a:r>
            <a:r>
              <a:rPr lang="en-AU" sz="2000" dirty="0">
                <a:latin typeface="Times New Roman" pitchFamily="18" charset="0"/>
                <a:cs typeface="Times New Roman" pitchFamily="18" charset="0"/>
              </a:rPr>
              <a:t>dimensionality </a:t>
            </a:r>
            <a:endParaRPr lang="en-AU" sz="2000" dirty="0" smtClean="0">
              <a:latin typeface="Times New Roman" pitchFamily="18" charset="0"/>
              <a:cs typeface="Times New Roman" pitchFamily="18" charset="0"/>
            </a:endParaRPr>
          </a:p>
          <a:p>
            <a:pPr algn="just"/>
            <a:r>
              <a:rPr lang="en-AU" sz="2000" dirty="0" smtClean="0">
                <a:latin typeface="Times New Roman" pitchFamily="18" charset="0"/>
                <a:cs typeface="Times New Roman" pitchFamily="18" charset="0"/>
              </a:rPr>
              <a:t>but </a:t>
            </a:r>
            <a:r>
              <a:rPr lang="en-AU" sz="2000" dirty="0">
                <a:latin typeface="Times New Roman" pitchFamily="18" charset="0"/>
                <a:cs typeface="Times New Roman" pitchFamily="18" charset="0"/>
              </a:rPr>
              <a:t>at the same </a:t>
            </a:r>
            <a:r>
              <a:rPr lang="en-AU" sz="2000" dirty="0" smtClean="0">
                <a:latin typeface="Times New Roman" pitchFamily="18" charset="0"/>
                <a:cs typeface="Times New Roman" pitchFamily="18" charset="0"/>
              </a:rPr>
              <a:t>time to preserves </a:t>
            </a:r>
            <a:r>
              <a:rPr lang="en-AU" sz="2000" dirty="0">
                <a:latin typeface="Times New Roman" pitchFamily="18" charset="0"/>
                <a:cs typeface="Times New Roman" pitchFamily="18" charset="0"/>
              </a:rPr>
              <a:t>as much of the class discriminatory information as possible. </a:t>
            </a:r>
            <a:endParaRPr lang="en-AU" sz="2000" dirty="0" smtClean="0">
              <a:latin typeface="Times New Roman" pitchFamily="18" charset="0"/>
              <a:cs typeface="Times New Roman" pitchFamily="18" charset="0"/>
            </a:endParaRPr>
          </a:p>
          <a:p>
            <a:pPr algn="just">
              <a:buFont typeface="Courier New" pitchFamily="49" charset="0"/>
              <a:buChar char="o"/>
            </a:pPr>
            <a:r>
              <a:rPr lang="en-AU" sz="2000" dirty="0">
                <a:latin typeface="Times New Roman" pitchFamily="18" charset="0"/>
                <a:cs typeface="Times New Roman" pitchFamily="18" charset="0"/>
              </a:rPr>
              <a:t>to use a </a:t>
            </a:r>
            <a:r>
              <a:rPr lang="en-US" sz="2000" dirty="0">
                <a:latin typeface="Times New Roman" pitchFamily="18" charset="0"/>
                <a:cs typeface="Times New Roman" pitchFamily="18" charset="0"/>
              </a:rPr>
              <a:t>separating </a:t>
            </a:r>
            <a:r>
              <a:rPr lang="en-AU" sz="2000" dirty="0" err="1">
                <a:latin typeface="Times New Roman" pitchFamily="18" charset="0"/>
                <a:cs typeface="Times New Roman" pitchFamily="18" charset="0"/>
              </a:rPr>
              <a:t>hyperplane</a:t>
            </a:r>
            <a:r>
              <a:rPr lang="en-AU" sz="2000" dirty="0">
                <a:latin typeface="Times New Roman" pitchFamily="18" charset="0"/>
                <a:cs typeface="Times New Roman" pitchFamily="18" charset="0"/>
              </a:rPr>
              <a:t> that maximally separate the data representing the different classes. </a:t>
            </a:r>
            <a:endParaRPr lang="en-AU" sz="2000" dirty="0" smtClean="0">
              <a:latin typeface="Times New Roman" pitchFamily="18" charset="0"/>
              <a:cs typeface="Times New Roman" pitchFamily="18" charset="0"/>
            </a:endParaRPr>
          </a:p>
          <a:p>
            <a:pPr algn="just"/>
            <a:r>
              <a:rPr lang="en-US" sz="2000" dirty="0">
                <a:latin typeface="Times New Roman" pitchFamily="18" charset="0"/>
                <a:cs typeface="Times New Roman" pitchFamily="18" charset="0"/>
              </a:rPr>
              <a:t>The </a:t>
            </a:r>
            <a:r>
              <a:rPr lang="en-US" sz="2000" dirty="0" err="1">
                <a:latin typeface="Times New Roman" pitchFamily="18" charset="0"/>
                <a:cs typeface="Times New Roman" pitchFamily="18" charset="0"/>
              </a:rPr>
              <a:t>hyperplane</a:t>
            </a:r>
            <a:r>
              <a:rPr lang="en-US" sz="2000" dirty="0">
                <a:latin typeface="Times New Roman" pitchFamily="18" charset="0"/>
                <a:cs typeface="Times New Roman" pitchFamily="18" charset="0"/>
              </a:rPr>
              <a:t> is found by selecting the projection, where the same classes are projected very close to each other and the distance between two classes means is as maximum as possible .</a:t>
            </a:r>
          </a:p>
          <a:p>
            <a:pPr algn="just"/>
            <a:endParaRPr lang="en-AU" sz="2000" dirty="0"/>
          </a:p>
          <a:p>
            <a:pPr algn="just"/>
            <a:endParaRPr lang="en-AU" sz="2000" dirty="0"/>
          </a:p>
        </p:txBody>
      </p:sp>
      <p:sp>
        <p:nvSpPr>
          <p:cNvPr id="4" name="Date Placeholder 3"/>
          <p:cNvSpPr>
            <a:spLocks noGrp="1"/>
          </p:cNvSpPr>
          <p:nvPr>
            <p:ph type="dt" sz="half" idx="10"/>
          </p:nvPr>
        </p:nvSpPr>
        <p:spPr/>
        <p:txBody>
          <a:bodyPr/>
          <a:lstStyle/>
          <a:p>
            <a:fld id="{65FF289B-DB60-4B51-9A9E-C9F5ECF2B8B9}" type="datetime4">
              <a:rPr lang="en-US" smtClean="0"/>
              <a:t>August 24,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18</a:t>
            </a:fld>
            <a:endParaRPr lang="en-US"/>
          </a:p>
        </p:txBody>
      </p:sp>
    </p:spTree>
    <p:extLst>
      <p:ext uri="{BB962C8B-B14F-4D97-AF65-F5344CB8AC3E}">
        <p14:creationId xmlns:p14="http://schemas.microsoft.com/office/powerpoint/2010/main" val="3499957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a:bodyPr>
          <a:lstStyle/>
          <a:p>
            <a:r>
              <a:rPr lang="en-US" sz="2800" dirty="0" err="1" smtClean="0">
                <a:solidFill>
                  <a:srgbClr val="7030A0"/>
                </a:solidFill>
                <a:latin typeface="Times New Roman" pitchFamily="18" charset="0"/>
                <a:cs typeface="Times New Roman" pitchFamily="18" charset="0"/>
              </a:rPr>
              <a:t>Hyperplane</a:t>
            </a:r>
            <a:endParaRPr lang="en-US" sz="2800" dirty="0" smtClean="0">
              <a:solidFill>
                <a:srgbClr val="7030A0"/>
              </a:solidFill>
              <a:latin typeface="Times New Roman" pitchFamily="18" charset="0"/>
              <a:cs typeface="Times New Roman" pitchFamily="18" charset="0"/>
            </a:endParaRPr>
          </a:p>
          <a:p>
            <a:r>
              <a:rPr lang="en-US" sz="2000" dirty="0" smtClean="0">
                <a:latin typeface="Times New Roman" pitchFamily="18" charset="0"/>
                <a:cs typeface="Times New Roman" pitchFamily="18" charset="0"/>
              </a:rPr>
              <a:t>A </a:t>
            </a:r>
            <a:r>
              <a:rPr lang="en-US" sz="2000" b="1" dirty="0" err="1" smtClean="0">
                <a:latin typeface="Times New Roman" pitchFamily="18" charset="0"/>
                <a:cs typeface="Times New Roman" pitchFamily="18" charset="0"/>
              </a:rPr>
              <a:t>hyperplane</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is a subspace of one dimension less than its ambient space</a:t>
            </a:r>
            <a:r>
              <a:rPr lang="en-US" sz="2000" dirty="0" smtClean="0">
                <a:latin typeface="Times New Roman" pitchFamily="18" charset="0"/>
                <a:cs typeface="Times New Roman" pitchFamily="18" charset="0"/>
              </a:rPr>
              <a:t>.</a:t>
            </a:r>
          </a:p>
          <a:p>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If a space is 3-dimensional then its </a:t>
            </a:r>
            <a:r>
              <a:rPr lang="en-US" sz="2000" b="1" dirty="0" err="1">
                <a:latin typeface="Times New Roman" pitchFamily="18" charset="0"/>
                <a:cs typeface="Times New Roman" pitchFamily="18" charset="0"/>
              </a:rPr>
              <a:t>hyperplanes</a:t>
            </a:r>
            <a:r>
              <a:rPr lang="en-US" sz="2000" dirty="0">
                <a:latin typeface="Times New Roman" pitchFamily="18" charset="0"/>
                <a:cs typeface="Times New Roman" pitchFamily="18" charset="0"/>
              </a:rPr>
              <a:t> are the 2-dimensional planes, while if the space is 2-dimensional, its </a:t>
            </a:r>
            <a:r>
              <a:rPr lang="en-US" sz="2000" b="1" dirty="0" err="1">
                <a:latin typeface="Times New Roman" pitchFamily="18" charset="0"/>
                <a:cs typeface="Times New Roman" pitchFamily="18" charset="0"/>
              </a:rPr>
              <a:t>hyperplanes</a:t>
            </a:r>
            <a:r>
              <a:rPr lang="en-US" sz="2000" dirty="0">
                <a:latin typeface="Times New Roman" pitchFamily="18" charset="0"/>
                <a:cs typeface="Times New Roman" pitchFamily="18" charset="0"/>
              </a:rPr>
              <a:t> are the 1-dimensional lines.</a:t>
            </a:r>
          </a:p>
        </p:txBody>
      </p:sp>
      <p:sp>
        <p:nvSpPr>
          <p:cNvPr id="4" name="Date Placeholder 3"/>
          <p:cNvSpPr>
            <a:spLocks noGrp="1"/>
          </p:cNvSpPr>
          <p:nvPr>
            <p:ph type="dt" sz="half" idx="10"/>
          </p:nvPr>
        </p:nvSpPr>
        <p:spPr/>
        <p:txBody>
          <a:bodyPr/>
          <a:lstStyle/>
          <a:p>
            <a:fld id="{65FF289B-DB60-4B51-9A9E-C9F5ECF2B8B9}" type="datetime4">
              <a:rPr lang="en-US" smtClean="0"/>
              <a:t>August 24,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19</a:t>
            </a:fld>
            <a:endParaRPr lang="en-US"/>
          </a:p>
        </p:txBody>
      </p:sp>
      <p:sp>
        <p:nvSpPr>
          <p:cNvPr id="6" name="Title 1"/>
          <p:cNvSpPr>
            <a:spLocks noGrp="1"/>
          </p:cNvSpPr>
          <p:nvPr>
            <p:ph type="title"/>
          </p:nvPr>
        </p:nvSpPr>
        <p:spPr>
          <a:xfrm>
            <a:off x="457200" y="274638"/>
            <a:ext cx="8229600" cy="715962"/>
          </a:xfrm>
        </p:spPr>
        <p:txBody>
          <a:bodyPr>
            <a:normAutofit fontScale="90000"/>
          </a:bodyPr>
          <a:lstStyle/>
          <a:p>
            <a:r>
              <a:rPr lang="en-US" sz="3600" b="1" dirty="0" smtClean="0">
                <a:solidFill>
                  <a:schemeClr val="accent2"/>
                </a:solidFill>
                <a:latin typeface="Times New Roman" pitchFamily="18" charset="0"/>
                <a:cs typeface="Times New Roman" pitchFamily="18" charset="0"/>
              </a:rPr>
              <a:t>Dimensionality Reduction and Classification</a:t>
            </a:r>
            <a:endParaRPr lang="en-US" sz="3600" dirty="0"/>
          </a:p>
        </p:txBody>
      </p:sp>
      <p:pic>
        <p:nvPicPr>
          <p:cNvPr id="1026" name="Picture 2" descr="D:\CSE_JKKNIU\CSE\Neural Signal Processing\Classification_Chapter5\Hyperplan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3048000"/>
            <a:ext cx="7162800" cy="2943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66373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Autofit/>
          </a:bodyPr>
          <a:lstStyle/>
          <a:p>
            <a:r>
              <a:rPr lang="en-US" sz="2800" b="1" dirty="0">
                <a:solidFill>
                  <a:schemeClr val="accent2"/>
                </a:solidFill>
                <a:latin typeface="Times New Roman" pitchFamily="18" charset="0"/>
                <a:cs typeface="Times New Roman" pitchFamily="18" charset="0"/>
              </a:rPr>
              <a:t>Dimensionality Reduction and Classification</a:t>
            </a:r>
            <a:endParaRPr lang="en-US" sz="2800" dirty="0"/>
          </a:p>
        </p:txBody>
      </p:sp>
      <p:sp>
        <p:nvSpPr>
          <p:cNvPr id="3" name="Content Placeholder 2"/>
          <p:cNvSpPr>
            <a:spLocks noGrp="1"/>
          </p:cNvSpPr>
          <p:nvPr>
            <p:ph idx="1"/>
          </p:nvPr>
        </p:nvSpPr>
        <p:spPr>
          <a:xfrm>
            <a:off x="457200" y="762000"/>
            <a:ext cx="8229600" cy="5211763"/>
          </a:xfrm>
        </p:spPr>
        <p:txBody>
          <a:bodyPr>
            <a:normAutofit/>
          </a:bodyPr>
          <a:lstStyle/>
          <a:p>
            <a:pPr marL="0" indent="0">
              <a:buNone/>
            </a:pPr>
            <a:r>
              <a:rPr lang="en-US" sz="2800" b="1" dirty="0">
                <a:solidFill>
                  <a:srgbClr val="7030A0"/>
                </a:solidFill>
                <a:latin typeface="Times New Roman" pitchFamily="18" charset="0"/>
                <a:cs typeface="Times New Roman" pitchFamily="18" charset="0"/>
              </a:rPr>
              <a:t>V</a:t>
            </a:r>
            <a:r>
              <a:rPr lang="en-US" sz="2800" b="1" dirty="0" smtClean="0">
                <a:solidFill>
                  <a:srgbClr val="7030A0"/>
                </a:solidFill>
                <a:latin typeface="Times New Roman" pitchFamily="18" charset="0"/>
                <a:cs typeface="Times New Roman" pitchFamily="18" charset="0"/>
              </a:rPr>
              <a:t>ariance</a:t>
            </a:r>
          </a:p>
          <a:p>
            <a:pPr marL="0" indent="0" algn="just">
              <a:buNone/>
            </a:pPr>
            <a:r>
              <a:rPr lang="en-US" sz="2000" dirty="0">
                <a:latin typeface="Times New Roman" pitchFamily="18" charset="0"/>
                <a:cs typeface="Times New Roman" pitchFamily="18" charset="0"/>
              </a:rPr>
              <a:t>The variance of a data set tells you how spread out the data points are. The closer the variance is to zero, the more closely the data points are clustered together. </a:t>
            </a:r>
            <a:endParaRPr lang="en-US" sz="2000" dirty="0" smtClean="0">
              <a:solidFill>
                <a:srgbClr val="7030A0"/>
              </a:solidFill>
              <a:latin typeface="Times New Roman" pitchFamily="18" charset="0"/>
              <a:cs typeface="Times New Roman" pitchFamily="18" charset="0"/>
            </a:endParaRPr>
          </a:p>
          <a:p>
            <a:endParaRPr lang="en-US" dirty="0" smtClean="0"/>
          </a:p>
          <a:p>
            <a:pPr marL="0" indent="0">
              <a:buNone/>
            </a:pPr>
            <a:endParaRPr lang="en-US" dirty="0" smtClean="0"/>
          </a:p>
          <a:p>
            <a:pPr marL="0" indent="0">
              <a:buNone/>
            </a:pPr>
            <a:endParaRPr lang="en-US" dirty="0"/>
          </a:p>
          <a:p>
            <a:pPr marL="0" indent="0">
              <a:buNone/>
            </a:pPr>
            <a:endParaRPr lang="en-US" dirty="0"/>
          </a:p>
        </p:txBody>
      </p:sp>
      <p:sp>
        <p:nvSpPr>
          <p:cNvPr id="4" name="Date Placeholder 3"/>
          <p:cNvSpPr>
            <a:spLocks noGrp="1"/>
          </p:cNvSpPr>
          <p:nvPr>
            <p:ph type="dt" sz="half" idx="10"/>
          </p:nvPr>
        </p:nvSpPr>
        <p:spPr/>
        <p:txBody>
          <a:bodyPr/>
          <a:lstStyle/>
          <a:p>
            <a:fld id="{65FF289B-DB60-4B51-9A9E-C9F5ECF2B8B9}" type="datetime4">
              <a:rPr lang="en-US" smtClean="0"/>
              <a:t>August 24,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2</a:t>
            </a:fld>
            <a:endParaRPr lang="en-US"/>
          </a:p>
        </p:txBody>
      </p:sp>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2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074" name="Picture 2" descr="D:\CSE_JKKNIU\CSE\Neural Signal Processing\Signal Basics_Chapter1\varianc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1457" y="2362200"/>
            <a:ext cx="5181600" cy="396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96964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sz="3600" b="1" dirty="0" smtClean="0">
                <a:solidFill>
                  <a:schemeClr val="accent2"/>
                </a:solidFill>
                <a:latin typeface="Times New Roman" pitchFamily="18" charset="0"/>
                <a:cs typeface="Times New Roman" pitchFamily="18" charset="0"/>
              </a:rPr>
              <a:t>Dimensionality Reduction and Classification</a:t>
            </a:r>
            <a:endParaRPr lang="en-US" sz="3600" dirty="0"/>
          </a:p>
        </p:txBody>
      </p:sp>
      <p:sp>
        <p:nvSpPr>
          <p:cNvPr id="3" name="Content Placeholder 2"/>
          <p:cNvSpPr>
            <a:spLocks noGrp="1"/>
          </p:cNvSpPr>
          <p:nvPr>
            <p:ph idx="1"/>
          </p:nvPr>
        </p:nvSpPr>
        <p:spPr>
          <a:xfrm>
            <a:off x="457200" y="1219200"/>
            <a:ext cx="8229600" cy="4876800"/>
          </a:xfrm>
        </p:spPr>
        <p:txBody>
          <a:bodyPr>
            <a:normAutofit/>
          </a:bodyPr>
          <a:lstStyle/>
          <a:p>
            <a:pPr marL="0" indent="0" algn="just">
              <a:buNone/>
            </a:pPr>
            <a:r>
              <a:rPr lang="en-US" sz="2000" b="1" dirty="0" smtClean="0">
                <a:latin typeface="Times New Roman" pitchFamily="18" charset="0"/>
                <a:cs typeface="Times New Roman" pitchFamily="18" charset="0"/>
              </a:rPr>
              <a:t>Linear Discriminant Analysis (LDA)</a:t>
            </a:r>
          </a:p>
          <a:p>
            <a:pPr marL="0" indent="0" algn="just">
              <a:buNone/>
            </a:pPr>
            <a:endParaRPr lang="en-US" sz="2000" dirty="0">
              <a:latin typeface="Times New Roman" pitchFamily="18" charset="0"/>
              <a:cs typeface="Times New Roman" pitchFamily="18" charset="0"/>
            </a:endParaRPr>
          </a:p>
          <a:p>
            <a:pPr algn="just"/>
            <a:endParaRPr lang="en-AU" sz="2000" dirty="0"/>
          </a:p>
          <a:p>
            <a:pPr algn="just"/>
            <a:endParaRPr lang="en-AU" sz="2000" dirty="0"/>
          </a:p>
        </p:txBody>
      </p:sp>
      <p:sp>
        <p:nvSpPr>
          <p:cNvPr id="4" name="Date Placeholder 3"/>
          <p:cNvSpPr>
            <a:spLocks noGrp="1"/>
          </p:cNvSpPr>
          <p:nvPr>
            <p:ph type="dt" sz="half" idx="10"/>
          </p:nvPr>
        </p:nvSpPr>
        <p:spPr/>
        <p:txBody>
          <a:bodyPr/>
          <a:lstStyle/>
          <a:p>
            <a:fld id="{65FF289B-DB60-4B51-9A9E-C9F5ECF2B8B9}" type="datetime4">
              <a:rPr lang="en-US" smtClean="0"/>
              <a:t>August 24,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20</a:t>
            </a:fld>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981200"/>
            <a:ext cx="3276600" cy="292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799" y="1981200"/>
            <a:ext cx="3248025" cy="292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5029200" y="4882154"/>
            <a:ext cx="3095624" cy="646331"/>
          </a:xfrm>
          <a:prstGeom prst="rect">
            <a:avLst/>
          </a:prstGeom>
        </p:spPr>
        <p:txBody>
          <a:bodyPr wrap="square">
            <a:spAutoFit/>
          </a:bodyPr>
          <a:lstStyle/>
          <a:p>
            <a:pPr algn="just"/>
            <a:r>
              <a:rPr lang="en-US" dirty="0"/>
              <a:t>This line succeeded in separating the two </a:t>
            </a:r>
            <a:r>
              <a:rPr lang="en-US" dirty="0" smtClean="0"/>
              <a:t>classes</a:t>
            </a:r>
            <a:endParaRPr lang="en-US" dirty="0"/>
          </a:p>
        </p:txBody>
      </p:sp>
      <p:sp>
        <p:nvSpPr>
          <p:cNvPr id="7" name="Rectangle 6"/>
          <p:cNvSpPr/>
          <p:nvPr/>
        </p:nvSpPr>
        <p:spPr>
          <a:xfrm>
            <a:off x="304800" y="4869819"/>
            <a:ext cx="3733800" cy="923330"/>
          </a:xfrm>
          <a:prstGeom prst="rect">
            <a:avLst/>
          </a:prstGeom>
        </p:spPr>
        <p:txBody>
          <a:bodyPr wrap="square">
            <a:spAutoFit/>
          </a:bodyPr>
          <a:lstStyle/>
          <a:p>
            <a:pPr algn="just"/>
            <a:r>
              <a:rPr lang="en-US" dirty="0" smtClean="0"/>
              <a:t>The two classes are not well separated when projected onto this line</a:t>
            </a:r>
            <a:endParaRPr lang="en-US" dirty="0"/>
          </a:p>
        </p:txBody>
      </p:sp>
    </p:spTree>
    <p:extLst>
      <p:ext uri="{BB962C8B-B14F-4D97-AF65-F5344CB8AC3E}">
        <p14:creationId xmlns:p14="http://schemas.microsoft.com/office/powerpoint/2010/main" val="1016703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5FF289B-DB60-4B51-9A9E-C9F5ECF2B8B9}" type="datetime4">
              <a:rPr lang="en-US" smtClean="0"/>
              <a:t>August 24,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21</a:t>
            </a:fld>
            <a:endParaRPr lang="en-US"/>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90600" y="1066800"/>
            <a:ext cx="7391400" cy="525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1"/>
          <p:cNvSpPr>
            <a:spLocks noGrp="1"/>
          </p:cNvSpPr>
          <p:nvPr>
            <p:ph type="title"/>
          </p:nvPr>
        </p:nvSpPr>
        <p:spPr>
          <a:xfrm>
            <a:off x="457200" y="274638"/>
            <a:ext cx="8229600" cy="715962"/>
          </a:xfrm>
        </p:spPr>
        <p:txBody>
          <a:bodyPr>
            <a:normAutofit fontScale="90000"/>
          </a:bodyPr>
          <a:lstStyle/>
          <a:p>
            <a:r>
              <a:rPr lang="en-US" sz="3600" b="1" dirty="0" smtClean="0">
                <a:solidFill>
                  <a:schemeClr val="accent2"/>
                </a:solidFill>
                <a:latin typeface="Times New Roman" pitchFamily="18" charset="0"/>
                <a:cs typeface="Times New Roman" pitchFamily="18" charset="0"/>
              </a:rPr>
              <a:t>Dimensionality Reduction and Classification</a:t>
            </a:r>
            <a:endParaRPr lang="en-US" sz="3600" dirty="0"/>
          </a:p>
        </p:txBody>
      </p:sp>
    </p:spTree>
    <p:extLst>
      <p:ext uri="{BB962C8B-B14F-4D97-AF65-F5344CB8AC3E}">
        <p14:creationId xmlns:p14="http://schemas.microsoft.com/office/powerpoint/2010/main" val="238687701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5FF289B-DB60-4B51-9A9E-C9F5ECF2B8B9}" type="datetime4">
              <a:rPr lang="en-US" smtClean="0"/>
              <a:t>August 24,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22</a:t>
            </a:fld>
            <a:endParaRPr lang="en-US"/>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90600" y="1143000"/>
            <a:ext cx="7010400"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1"/>
          <p:cNvSpPr>
            <a:spLocks noGrp="1"/>
          </p:cNvSpPr>
          <p:nvPr>
            <p:ph type="title"/>
          </p:nvPr>
        </p:nvSpPr>
        <p:spPr>
          <a:xfrm>
            <a:off x="457200" y="274638"/>
            <a:ext cx="8229600" cy="715962"/>
          </a:xfrm>
        </p:spPr>
        <p:txBody>
          <a:bodyPr>
            <a:normAutofit fontScale="90000"/>
          </a:bodyPr>
          <a:lstStyle/>
          <a:p>
            <a:r>
              <a:rPr lang="en-US" sz="3600" b="1" dirty="0" smtClean="0">
                <a:solidFill>
                  <a:schemeClr val="accent2"/>
                </a:solidFill>
                <a:latin typeface="Times New Roman" pitchFamily="18" charset="0"/>
                <a:cs typeface="Times New Roman" pitchFamily="18" charset="0"/>
              </a:rPr>
              <a:t>Dimensionality Reduction and Classification</a:t>
            </a:r>
            <a:endParaRPr lang="en-US" sz="3600" dirty="0"/>
          </a:p>
        </p:txBody>
      </p:sp>
    </p:spTree>
    <p:extLst>
      <p:ext uri="{BB962C8B-B14F-4D97-AF65-F5344CB8AC3E}">
        <p14:creationId xmlns:p14="http://schemas.microsoft.com/office/powerpoint/2010/main" val="15225939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5FF289B-DB60-4B51-9A9E-C9F5ECF2B8B9}" type="datetime4">
              <a:rPr lang="en-US" smtClean="0"/>
              <a:t>August 24,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23</a:t>
            </a:fld>
            <a:endParaRPr lang="en-US"/>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14400" y="1066800"/>
            <a:ext cx="7543800" cy="525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1"/>
          <p:cNvSpPr>
            <a:spLocks noGrp="1"/>
          </p:cNvSpPr>
          <p:nvPr>
            <p:ph type="title"/>
          </p:nvPr>
        </p:nvSpPr>
        <p:spPr>
          <a:xfrm>
            <a:off x="457200" y="274638"/>
            <a:ext cx="8229600" cy="715962"/>
          </a:xfrm>
        </p:spPr>
        <p:txBody>
          <a:bodyPr>
            <a:normAutofit fontScale="90000"/>
          </a:bodyPr>
          <a:lstStyle/>
          <a:p>
            <a:r>
              <a:rPr lang="en-US" sz="3600" b="1" dirty="0" smtClean="0">
                <a:solidFill>
                  <a:schemeClr val="accent2"/>
                </a:solidFill>
                <a:latin typeface="Times New Roman" pitchFamily="18" charset="0"/>
                <a:cs typeface="Times New Roman" pitchFamily="18" charset="0"/>
              </a:rPr>
              <a:t>Dimensionality Reduction and Classification</a:t>
            </a:r>
            <a:endParaRPr lang="en-US" sz="3600" dirty="0"/>
          </a:p>
        </p:txBody>
      </p:sp>
    </p:spTree>
    <p:extLst>
      <p:ext uri="{BB962C8B-B14F-4D97-AF65-F5344CB8AC3E}">
        <p14:creationId xmlns:p14="http://schemas.microsoft.com/office/powerpoint/2010/main" val="21330439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5FF289B-DB60-4B51-9A9E-C9F5ECF2B8B9}" type="datetime4">
              <a:rPr lang="en-US" smtClean="0"/>
              <a:t>August 24,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24</a:t>
            </a:fld>
            <a:endParaRPr lang="en-US"/>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1143000"/>
            <a:ext cx="7239000"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1"/>
          <p:cNvSpPr>
            <a:spLocks noGrp="1"/>
          </p:cNvSpPr>
          <p:nvPr>
            <p:ph type="title"/>
          </p:nvPr>
        </p:nvSpPr>
        <p:spPr>
          <a:xfrm>
            <a:off x="457200" y="274638"/>
            <a:ext cx="8229600" cy="715962"/>
          </a:xfrm>
        </p:spPr>
        <p:txBody>
          <a:bodyPr>
            <a:normAutofit fontScale="90000"/>
          </a:bodyPr>
          <a:lstStyle/>
          <a:p>
            <a:r>
              <a:rPr lang="en-US" sz="3600" b="1" dirty="0" smtClean="0">
                <a:solidFill>
                  <a:schemeClr val="accent2"/>
                </a:solidFill>
                <a:latin typeface="Times New Roman" pitchFamily="18" charset="0"/>
                <a:cs typeface="Times New Roman" pitchFamily="18" charset="0"/>
              </a:rPr>
              <a:t>Dimensionality Reduction and Classification</a:t>
            </a:r>
            <a:endParaRPr lang="en-US" sz="3600" dirty="0"/>
          </a:p>
        </p:txBody>
      </p:sp>
    </p:spTree>
    <p:extLst>
      <p:ext uri="{BB962C8B-B14F-4D97-AF65-F5344CB8AC3E}">
        <p14:creationId xmlns:p14="http://schemas.microsoft.com/office/powerpoint/2010/main" val="290704171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5FF289B-DB60-4B51-9A9E-C9F5ECF2B8B9}" type="datetime4">
              <a:rPr lang="en-US" smtClean="0"/>
              <a:t>August 24,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25</a:t>
            </a:fld>
            <a:endParaRPr lang="en-US"/>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43000" y="1295400"/>
            <a:ext cx="70104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1"/>
          <p:cNvSpPr>
            <a:spLocks noGrp="1"/>
          </p:cNvSpPr>
          <p:nvPr>
            <p:ph type="title"/>
          </p:nvPr>
        </p:nvSpPr>
        <p:spPr>
          <a:xfrm>
            <a:off x="457200" y="274638"/>
            <a:ext cx="8229600" cy="715962"/>
          </a:xfrm>
        </p:spPr>
        <p:txBody>
          <a:bodyPr>
            <a:normAutofit fontScale="90000"/>
          </a:bodyPr>
          <a:lstStyle/>
          <a:p>
            <a:r>
              <a:rPr lang="en-US" sz="3600" b="1" dirty="0" smtClean="0">
                <a:solidFill>
                  <a:schemeClr val="accent2"/>
                </a:solidFill>
                <a:latin typeface="Times New Roman" pitchFamily="18" charset="0"/>
                <a:cs typeface="Times New Roman" pitchFamily="18" charset="0"/>
              </a:rPr>
              <a:t>Dimensionality Reduction and Classification</a:t>
            </a:r>
            <a:endParaRPr lang="en-US" sz="3600" dirty="0"/>
          </a:p>
        </p:txBody>
      </p:sp>
    </p:spTree>
    <p:extLst>
      <p:ext uri="{BB962C8B-B14F-4D97-AF65-F5344CB8AC3E}">
        <p14:creationId xmlns:p14="http://schemas.microsoft.com/office/powerpoint/2010/main" val="156277244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5FF289B-DB60-4B51-9A9E-C9F5ECF2B8B9}" type="datetime4">
              <a:rPr lang="en-US" smtClean="0"/>
              <a:t>August 24,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26</a:t>
            </a:fld>
            <a:endParaRPr lang="en-US"/>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43000" y="1295400"/>
            <a:ext cx="67818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1"/>
          <p:cNvSpPr>
            <a:spLocks noGrp="1"/>
          </p:cNvSpPr>
          <p:nvPr>
            <p:ph type="title"/>
          </p:nvPr>
        </p:nvSpPr>
        <p:spPr>
          <a:xfrm>
            <a:off x="457200" y="274638"/>
            <a:ext cx="8229600" cy="715962"/>
          </a:xfrm>
        </p:spPr>
        <p:txBody>
          <a:bodyPr>
            <a:normAutofit fontScale="90000"/>
          </a:bodyPr>
          <a:lstStyle/>
          <a:p>
            <a:r>
              <a:rPr lang="en-US" sz="3600" b="1" dirty="0" smtClean="0">
                <a:solidFill>
                  <a:schemeClr val="accent2"/>
                </a:solidFill>
                <a:latin typeface="Times New Roman" pitchFamily="18" charset="0"/>
                <a:cs typeface="Times New Roman" pitchFamily="18" charset="0"/>
              </a:rPr>
              <a:t>Dimensionality Reduction and Classification</a:t>
            </a:r>
            <a:endParaRPr lang="en-US" sz="3600" dirty="0"/>
          </a:p>
        </p:txBody>
      </p:sp>
    </p:spTree>
    <p:extLst>
      <p:ext uri="{BB962C8B-B14F-4D97-AF65-F5344CB8AC3E}">
        <p14:creationId xmlns:p14="http://schemas.microsoft.com/office/powerpoint/2010/main" val="314765971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5FF289B-DB60-4B51-9A9E-C9F5ECF2B8B9}" type="datetime4">
              <a:rPr lang="en-US" smtClean="0"/>
              <a:t>August 24,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27</a:t>
            </a:fld>
            <a:endParaRPr lang="en-US"/>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14400" y="1295400"/>
            <a:ext cx="7315200"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1"/>
          <p:cNvSpPr>
            <a:spLocks noGrp="1"/>
          </p:cNvSpPr>
          <p:nvPr>
            <p:ph type="title"/>
          </p:nvPr>
        </p:nvSpPr>
        <p:spPr>
          <a:xfrm>
            <a:off x="457200" y="274638"/>
            <a:ext cx="8229600" cy="715962"/>
          </a:xfrm>
        </p:spPr>
        <p:txBody>
          <a:bodyPr>
            <a:normAutofit fontScale="90000"/>
          </a:bodyPr>
          <a:lstStyle/>
          <a:p>
            <a:r>
              <a:rPr lang="en-US" sz="3600" b="1" dirty="0" smtClean="0">
                <a:solidFill>
                  <a:schemeClr val="accent2"/>
                </a:solidFill>
                <a:latin typeface="Times New Roman" pitchFamily="18" charset="0"/>
                <a:cs typeface="Times New Roman" pitchFamily="18" charset="0"/>
              </a:rPr>
              <a:t>Dimensionality Reduction and Classification</a:t>
            </a:r>
            <a:endParaRPr lang="en-US" sz="3600" dirty="0"/>
          </a:p>
        </p:txBody>
      </p:sp>
    </p:spTree>
    <p:extLst>
      <p:ext uri="{BB962C8B-B14F-4D97-AF65-F5344CB8AC3E}">
        <p14:creationId xmlns:p14="http://schemas.microsoft.com/office/powerpoint/2010/main" val="311713993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5FF289B-DB60-4B51-9A9E-C9F5ECF2B8B9}" type="datetime4">
              <a:rPr lang="en-US" smtClean="0"/>
              <a:t>August 24,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28</a:t>
            </a:fld>
            <a:endParaRPr lang="en-US"/>
          </a:p>
        </p:txBody>
      </p:sp>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90600" y="1219200"/>
            <a:ext cx="73914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1"/>
          <p:cNvSpPr>
            <a:spLocks noGrp="1"/>
          </p:cNvSpPr>
          <p:nvPr>
            <p:ph type="title"/>
          </p:nvPr>
        </p:nvSpPr>
        <p:spPr>
          <a:xfrm>
            <a:off x="457200" y="274638"/>
            <a:ext cx="8229600" cy="715962"/>
          </a:xfrm>
        </p:spPr>
        <p:txBody>
          <a:bodyPr>
            <a:normAutofit fontScale="90000"/>
          </a:bodyPr>
          <a:lstStyle/>
          <a:p>
            <a:r>
              <a:rPr lang="en-US" sz="3600" b="1" dirty="0" smtClean="0">
                <a:solidFill>
                  <a:schemeClr val="accent2"/>
                </a:solidFill>
                <a:latin typeface="Times New Roman" pitchFamily="18" charset="0"/>
                <a:cs typeface="Times New Roman" pitchFamily="18" charset="0"/>
              </a:rPr>
              <a:t>Dimensionality Reduction and Classification</a:t>
            </a:r>
            <a:endParaRPr lang="en-US" sz="3600" dirty="0"/>
          </a:p>
        </p:txBody>
      </p:sp>
    </p:spTree>
    <p:extLst>
      <p:ext uri="{BB962C8B-B14F-4D97-AF65-F5344CB8AC3E}">
        <p14:creationId xmlns:p14="http://schemas.microsoft.com/office/powerpoint/2010/main" val="337578431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5FF289B-DB60-4B51-9A9E-C9F5ECF2B8B9}" type="datetime4">
              <a:rPr lang="en-US" smtClean="0"/>
              <a:t>August 24,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29</a:t>
            </a:fld>
            <a:endParaRPr lang="en-US"/>
          </a:p>
        </p:txBody>
      </p:sp>
      <p:pic>
        <p:nvPicPr>
          <p:cNvPr id="1126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14400" y="1219200"/>
            <a:ext cx="7239000" cy="47547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1"/>
          <p:cNvSpPr>
            <a:spLocks noGrp="1"/>
          </p:cNvSpPr>
          <p:nvPr>
            <p:ph type="title"/>
          </p:nvPr>
        </p:nvSpPr>
        <p:spPr>
          <a:xfrm>
            <a:off x="457200" y="274638"/>
            <a:ext cx="8229600" cy="715962"/>
          </a:xfrm>
        </p:spPr>
        <p:txBody>
          <a:bodyPr>
            <a:normAutofit fontScale="90000"/>
          </a:bodyPr>
          <a:lstStyle/>
          <a:p>
            <a:r>
              <a:rPr lang="en-US" sz="3600" b="1" dirty="0" smtClean="0">
                <a:solidFill>
                  <a:schemeClr val="accent2"/>
                </a:solidFill>
                <a:latin typeface="Times New Roman" pitchFamily="18" charset="0"/>
                <a:cs typeface="Times New Roman" pitchFamily="18" charset="0"/>
              </a:rPr>
              <a:t>Dimensionality Reduction and Classification</a:t>
            </a:r>
            <a:endParaRPr lang="en-US" sz="3600" dirty="0"/>
          </a:p>
        </p:txBody>
      </p:sp>
    </p:spTree>
    <p:extLst>
      <p:ext uri="{BB962C8B-B14F-4D97-AF65-F5344CB8AC3E}">
        <p14:creationId xmlns:p14="http://schemas.microsoft.com/office/powerpoint/2010/main" val="28262417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Autofit/>
          </a:bodyPr>
          <a:lstStyle/>
          <a:p>
            <a:r>
              <a:rPr lang="en-US" sz="2800" b="1" dirty="0">
                <a:solidFill>
                  <a:schemeClr val="accent2"/>
                </a:solidFill>
                <a:latin typeface="Times New Roman" pitchFamily="18" charset="0"/>
                <a:cs typeface="Times New Roman" pitchFamily="18" charset="0"/>
              </a:rPr>
              <a:t>Dimensionality Reduction and Classification</a:t>
            </a:r>
            <a:endParaRPr lang="en-US" sz="2800" dirty="0"/>
          </a:p>
        </p:txBody>
      </p:sp>
      <p:sp>
        <p:nvSpPr>
          <p:cNvPr id="3" name="Content Placeholder 2"/>
          <p:cNvSpPr>
            <a:spLocks noGrp="1"/>
          </p:cNvSpPr>
          <p:nvPr>
            <p:ph idx="1"/>
          </p:nvPr>
        </p:nvSpPr>
        <p:spPr>
          <a:xfrm>
            <a:off x="457200" y="762000"/>
            <a:ext cx="8229600" cy="5211763"/>
          </a:xfrm>
        </p:spPr>
        <p:txBody>
          <a:bodyPr>
            <a:normAutofit/>
          </a:bodyPr>
          <a:lstStyle/>
          <a:p>
            <a:pPr marL="0" indent="0">
              <a:buNone/>
            </a:pPr>
            <a:r>
              <a:rPr lang="en-US" sz="2800" b="1" dirty="0" smtClean="0">
                <a:solidFill>
                  <a:srgbClr val="00B050"/>
                </a:solidFill>
                <a:latin typeface="Times New Roman" pitchFamily="18" charset="0"/>
                <a:cs typeface="Times New Roman" pitchFamily="18" charset="0"/>
              </a:rPr>
              <a:t>Covariance</a:t>
            </a:r>
          </a:p>
          <a:p>
            <a:pPr marL="0" indent="0">
              <a:buNone/>
            </a:pPr>
            <a:r>
              <a:rPr lang="en-US" sz="2000" dirty="0">
                <a:latin typeface="Times New Roman" pitchFamily="18" charset="0"/>
                <a:cs typeface="Times New Roman" pitchFamily="18" charset="0"/>
              </a:rPr>
              <a:t>Covariance indicates how two variables are related. A positive covariance means the variables are positively related, while a negative covariance means the variables are inversely related. The formula for calculating covariance of sample data is shown below.</a:t>
            </a:r>
            <a:r>
              <a:rPr lang="en-US" sz="2000" dirty="0"/>
              <a:t/>
            </a:r>
            <a:br>
              <a:rPr lang="en-US" sz="2000" dirty="0"/>
            </a:br>
            <a:r>
              <a:rPr lang="en-US" sz="2000" dirty="0"/>
              <a:t/>
            </a:r>
            <a:br>
              <a:rPr lang="en-US" sz="2000" dirty="0"/>
            </a:br>
            <a:endParaRPr lang="en-US" sz="2000" dirty="0"/>
          </a:p>
          <a:p>
            <a:endParaRPr lang="en-US" dirty="0" smtClean="0"/>
          </a:p>
          <a:p>
            <a:pPr marL="0" indent="0">
              <a:buNone/>
            </a:pPr>
            <a:endParaRPr lang="en-US" dirty="0" smtClean="0"/>
          </a:p>
          <a:p>
            <a:pPr marL="0" indent="0">
              <a:buNone/>
            </a:pPr>
            <a:endParaRPr lang="en-US" dirty="0"/>
          </a:p>
          <a:p>
            <a:pPr marL="0" indent="0">
              <a:buNone/>
            </a:pPr>
            <a:endParaRPr lang="en-US" dirty="0"/>
          </a:p>
        </p:txBody>
      </p:sp>
      <p:sp>
        <p:nvSpPr>
          <p:cNvPr id="4" name="Date Placeholder 3"/>
          <p:cNvSpPr>
            <a:spLocks noGrp="1"/>
          </p:cNvSpPr>
          <p:nvPr>
            <p:ph type="dt" sz="half" idx="10"/>
          </p:nvPr>
        </p:nvSpPr>
        <p:spPr/>
        <p:txBody>
          <a:bodyPr/>
          <a:lstStyle/>
          <a:p>
            <a:fld id="{65FF289B-DB60-4B51-9A9E-C9F5ECF2B8B9}" type="datetime4">
              <a:rPr lang="en-US" smtClean="0"/>
              <a:t>August 24,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3</a:t>
            </a:fld>
            <a:endParaRPr lang="en-US"/>
          </a:p>
        </p:txBody>
      </p:sp>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2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4098" name="Picture 2" descr="D:\CSE_JKKNIU\CSE\Neural Signal Processing\Signal Basics_Chapter1\covarianc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7771" y="2514600"/>
            <a:ext cx="4343400" cy="118110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D:\CSE_JKKNIU\CSE\Neural Signal Processing\Signal Basics_Chapter1\covariance1.gif.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3717471"/>
            <a:ext cx="5410200" cy="251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824636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5FF289B-DB60-4B51-9A9E-C9F5ECF2B8B9}" type="datetime4">
              <a:rPr lang="en-US" smtClean="0"/>
              <a:t>August 24,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30</a:t>
            </a:fld>
            <a:endParaRPr lang="en-US"/>
          </a:p>
        </p:txBody>
      </p:sp>
      <p:sp>
        <p:nvSpPr>
          <p:cNvPr id="7" name="Title 1"/>
          <p:cNvSpPr>
            <a:spLocks noGrp="1"/>
          </p:cNvSpPr>
          <p:nvPr>
            <p:ph type="title"/>
          </p:nvPr>
        </p:nvSpPr>
        <p:spPr>
          <a:xfrm>
            <a:off x="457200" y="274638"/>
            <a:ext cx="8229600" cy="715962"/>
          </a:xfrm>
        </p:spPr>
        <p:txBody>
          <a:bodyPr>
            <a:normAutofit fontScale="90000"/>
          </a:bodyPr>
          <a:lstStyle/>
          <a:p>
            <a:r>
              <a:rPr lang="en-US" sz="3600" b="1" dirty="0" smtClean="0">
                <a:solidFill>
                  <a:schemeClr val="accent2"/>
                </a:solidFill>
                <a:latin typeface="Times New Roman" pitchFamily="18" charset="0"/>
                <a:cs typeface="Times New Roman" pitchFamily="18" charset="0"/>
              </a:rPr>
              <a:t>Dimensionality Reduction and Classification</a:t>
            </a:r>
            <a:endParaRPr lang="en-US" sz="3600" dirty="0"/>
          </a:p>
        </p:txBody>
      </p:sp>
      <p:sp>
        <p:nvSpPr>
          <p:cNvPr id="2" name="Content Placeholder 1"/>
          <p:cNvSpPr>
            <a:spLocks noGrp="1"/>
          </p:cNvSpPr>
          <p:nvPr>
            <p:ph idx="1"/>
          </p:nvPr>
        </p:nvSpPr>
        <p:spPr>
          <a:xfrm>
            <a:off x="457200" y="1143000"/>
            <a:ext cx="8229600" cy="4983163"/>
          </a:xfrm>
        </p:spPr>
        <p:txBody>
          <a:bodyPr/>
          <a:lstStyle/>
          <a:p>
            <a:r>
              <a:rPr lang="en-US" sz="2800" dirty="0" smtClean="0">
                <a:latin typeface="Times New Roman" pitchFamily="18" charset="0"/>
                <a:cs typeface="Times New Roman" pitchFamily="18" charset="0"/>
              </a:rPr>
              <a:t>Mathematical explanation</a:t>
            </a:r>
          </a:p>
          <a:p>
            <a:pPr marL="0" indent="0">
              <a:buNone/>
            </a:pPr>
            <a:r>
              <a:rPr lang="en-AU" sz="2000" dirty="0">
                <a:latin typeface="Times New Roman" pitchFamily="18" charset="0"/>
                <a:cs typeface="Times New Roman" pitchFamily="18" charset="0"/>
              </a:rPr>
              <a:t>Let as assume that we have </a:t>
            </a:r>
            <a:r>
              <a:rPr lang="en-AU" sz="2000" i="1" dirty="0" smtClean="0">
                <a:latin typeface="Times New Roman" pitchFamily="18" charset="0"/>
                <a:cs typeface="Times New Roman" pitchFamily="18" charset="0"/>
              </a:rPr>
              <a:t>K </a:t>
            </a:r>
            <a:r>
              <a:rPr lang="en-AU" sz="2000" dirty="0" smtClean="0">
                <a:latin typeface="Times New Roman" pitchFamily="18" charset="0"/>
                <a:cs typeface="Times New Roman" pitchFamily="18" charset="0"/>
              </a:rPr>
              <a:t>classes</a:t>
            </a:r>
            <a:r>
              <a:rPr lang="en-AU" sz="2000" dirty="0">
                <a:latin typeface="Times New Roman" pitchFamily="18" charset="0"/>
                <a:cs typeface="Times New Roman" pitchFamily="18" charset="0"/>
              </a:rPr>
              <a:t>, each containing </a:t>
            </a:r>
            <a:r>
              <a:rPr lang="en-AU" sz="2000" i="1" dirty="0">
                <a:latin typeface="Times New Roman" pitchFamily="18" charset="0"/>
                <a:cs typeface="Times New Roman" pitchFamily="18" charset="0"/>
              </a:rPr>
              <a:t>N</a:t>
            </a:r>
            <a:r>
              <a:rPr lang="en-AU" sz="2000" dirty="0">
                <a:latin typeface="Times New Roman" pitchFamily="18" charset="0"/>
                <a:cs typeface="Times New Roman" pitchFamily="18" charset="0"/>
              </a:rPr>
              <a:t> observations </a:t>
            </a:r>
            <a:r>
              <a:rPr lang="en-AU" sz="2000" i="1" dirty="0">
                <a:latin typeface="Times New Roman" pitchFamily="18" charset="0"/>
                <a:cs typeface="Times New Roman" pitchFamily="18" charset="0"/>
              </a:rPr>
              <a:t>x</a:t>
            </a:r>
            <a:r>
              <a:rPr lang="en-AU" sz="2000" i="1" baseline="-25000" dirty="0">
                <a:latin typeface="Times New Roman" pitchFamily="18" charset="0"/>
                <a:cs typeface="Times New Roman" pitchFamily="18" charset="0"/>
              </a:rPr>
              <a:t>i</a:t>
            </a:r>
            <a:r>
              <a:rPr lang="en-AU" sz="2000" dirty="0">
                <a:latin typeface="Times New Roman" pitchFamily="18" charset="0"/>
                <a:cs typeface="Times New Roman" pitchFamily="18" charset="0"/>
              </a:rPr>
              <a:t>. The within-class scatter, for all </a:t>
            </a:r>
            <a:r>
              <a:rPr lang="en-AU" sz="2000" i="1" dirty="0">
                <a:latin typeface="Times New Roman" pitchFamily="18" charset="0"/>
                <a:cs typeface="Times New Roman" pitchFamily="18" charset="0"/>
              </a:rPr>
              <a:t>K</a:t>
            </a:r>
            <a:r>
              <a:rPr lang="en-AU" sz="2000" dirty="0">
                <a:latin typeface="Times New Roman" pitchFamily="18" charset="0"/>
                <a:cs typeface="Times New Roman" pitchFamily="18" charset="0"/>
              </a:rPr>
              <a:t> classes can be calculated as</a:t>
            </a:r>
            <a:r>
              <a:rPr lang="en-AU" sz="2000" dirty="0" smtClean="0">
                <a:latin typeface="Times New Roman" pitchFamily="18" charset="0"/>
                <a:cs typeface="Times New Roman" pitchFamily="18" charset="0"/>
              </a:rPr>
              <a:t>:</a:t>
            </a:r>
          </a:p>
          <a:p>
            <a:pPr marL="0" indent="0">
              <a:buNone/>
            </a:pPr>
            <a:endParaRPr lang="en-AU" sz="2000" dirty="0">
              <a:latin typeface="Times New Roman" pitchFamily="18" charset="0"/>
              <a:cs typeface="Times New Roman" pitchFamily="18" charset="0"/>
            </a:endParaRPr>
          </a:p>
          <a:p>
            <a:pPr marL="0" indent="0">
              <a:buNone/>
            </a:pPr>
            <a:endParaRPr lang="en-AU" sz="2000" dirty="0" smtClean="0">
              <a:latin typeface="Times New Roman" pitchFamily="18" charset="0"/>
              <a:cs typeface="Times New Roman" pitchFamily="18" charset="0"/>
            </a:endParaRPr>
          </a:p>
          <a:p>
            <a:pPr marL="0" indent="0">
              <a:buNone/>
            </a:pPr>
            <a:endParaRPr lang="en-AU" sz="2000" dirty="0">
              <a:latin typeface="Times New Roman" pitchFamily="18" charset="0"/>
              <a:cs typeface="Times New Roman" pitchFamily="18" charset="0"/>
            </a:endParaRPr>
          </a:p>
          <a:p>
            <a:pPr marL="0" indent="0" algn="just">
              <a:buNone/>
            </a:pPr>
            <a:r>
              <a:rPr lang="en-AU" sz="2000" dirty="0">
                <a:latin typeface="Times New Roman" pitchFamily="18" charset="0"/>
                <a:cs typeface="Times New Roman" pitchFamily="18" charset="0"/>
              </a:rPr>
              <a:t>where the within-class covariance matrix and the fraction of data  are calculated according to the following formulas:</a:t>
            </a:r>
            <a:endParaRPr lang="en-US" sz="2000" dirty="0">
              <a:latin typeface="Times New Roman" pitchFamily="18" charset="0"/>
              <a:cs typeface="Times New Roman" pitchFamily="18" charset="0"/>
            </a:endParaRPr>
          </a:p>
          <a:p>
            <a:pPr marL="0" indent="0">
              <a:buNone/>
            </a:pPr>
            <a:r>
              <a:rPr lang="en-US" dirty="0" smtClean="0"/>
              <a:t> </a:t>
            </a:r>
            <a:r>
              <a:rPr lang="en-AU" dirty="0" smtClean="0">
                <a:solidFill>
                  <a:srgbClr val="000000"/>
                </a:solidFill>
                <a:latin typeface="Times New Roman"/>
                <a:ea typeface="SimSun"/>
              </a:rPr>
              <a:t> </a:t>
            </a:r>
            <a:endParaRPr lang="en-US" dirty="0"/>
          </a:p>
        </p:txBody>
      </p:sp>
      <p:pic>
        <p:nvPicPr>
          <p:cNvPr id="1229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2438400"/>
            <a:ext cx="19050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9"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4191000"/>
            <a:ext cx="3657600"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2092082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5FF289B-DB60-4B51-9A9E-C9F5ECF2B8B9}" type="datetime4">
              <a:rPr lang="en-US" smtClean="0"/>
              <a:t>August 24,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31</a:t>
            </a:fld>
            <a:endParaRPr lang="en-US"/>
          </a:p>
        </p:txBody>
      </p:sp>
      <p:sp>
        <p:nvSpPr>
          <p:cNvPr id="7" name="Title 1"/>
          <p:cNvSpPr>
            <a:spLocks noGrp="1"/>
          </p:cNvSpPr>
          <p:nvPr>
            <p:ph type="title"/>
          </p:nvPr>
        </p:nvSpPr>
        <p:spPr>
          <a:xfrm>
            <a:off x="457200" y="274638"/>
            <a:ext cx="8229600" cy="715962"/>
          </a:xfrm>
        </p:spPr>
        <p:txBody>
          <a:bodyPr>
            <a:normAutofit fontScale="90000"/>
          </a:bodyPr>
          <a:lstStyle/>
          <a:p>
            <a:r>
              <a:rPr lang="en-US" sz="3600" b="1" dirty="0" smtClean="0">
                <a:solidFill>
                  <a:schemeClr val="accent2"/>
                </a:solidFill>
                <a:latin typeface="Times New Roman" pitchFamily="18" charset="0"/>
                <a:cs typeface="Times New Roman" pitchFamily="18" charset="0"/>
              </a:rPr>
              <a:t>Dimensionality Reduction and Classification</a:t>
            </a:r>
            <a:endParaRPr lang="en-US" sz="3600" dirty="0"/>
          </a:p>
        </p:txBody>
      </p:sp>
      <p:sp>
        <p:nvSpPr>
          <p:cNvPr id="2" name="Content Placeholder 1"/>
          <p:cNvSpPr>
            <a:spLocks noGrp="1"/>
          </p:cNvSpPr>
          <p:nvPr>
            <p:ph idx="1"/>
          </p:nvPr>
        </p:nvSpPr>
        <p:spPr>
          <a:xfrm>
            <a:off x="457200" y="1143000"/>
            <a:ext cx="8229600" cy="4983163"/>
          </a:xfrm>
        </p:spPr>
        <p:txBody>
          <a:bodyPr/>
          <a:lstStyle/>
          <a:p>
            <a:r>
              <a:rPr lang="en-US" sz="2800" dirty="0" smtClean="0">
                <a:latin typeface="Times New Roman" pitchFamily="18" charset="0"/>
                <a:cs typeface="Times New Roman" pitchFamily="18" charset="0"/>
              </a:rPr>
              <a:t>Mathematical explanation</a:t>
            </a:r>
          </a:p>
          <a:p>
            <a:pPr marL="0" indent="0">
              <a:buNone/>
            </a:pPr>
            <a:r>
              <a:rPr lang="en-AU" sz="2000" dirty="0">
                <a:latin typeface="Times New Roman" pitchFamily="18" charset="0"/>
                <a:cs typeface="Times New Roman" pitchFamily="18" charset="0"/>
              </a:rPr>
              <a:t>where </a:t>
            </a:r>
            <a:r>
              <a:rPr lang="en-AU" sz="2000" i="1" dirty="0" err="1">
                <a:latin typeface="Times New Roman" pitchFamily="18" charset="0"/>
                <a:cs typeface="Times New Roman" pitchFamily="18" charset="0"/>
              </a:rPr>
              <a:t>N</a:t>
            </a:r>
            <a:r>
              <a:rPr lang="en-AU" sz="2000" i="1" baseline="-25000" dirty="0" err="1">
                <a:latin typeface="Times New Roman" pitchFamily="18" charset="0"/>
                <a:cs typeface="Times New Roman" pitchFamily="18" charset="0"/>
              </a:rPr>
              <a:t>k</a:t>
            </a:r>
            <a:r>
              <a:rPr lang="en-AU" sz="2000" dirty="0">
                <a:latin typeface="Times New Roman" pitchFamily="18" charset="0"/>
                <a:cs typeface="Times New Roman" pitchFamily="18" charset="0"/>
              </a:rPr>
              <a:t> is the number of observations of </a:t>
            </a:r>
            <a:r>
              <a:rPr lang="en-AU" sz="2000" i="1" dirty="0" err="1">
                <a:latin typeface="Times New Roman" pitchFamily="18" charset="0"/>
                <a:cs typeface="Times New Roman" pitchFamily="18" charset="0"/>
              </a:rPr>
              <a:t>k</a:t>
            </a:r>
            <a:r>
              <a:rPr lang="en-AU" sz="2000" baseline="30000" dirty="0" err="1">
                <a:latin typeface="Times New Roman" pitchFamily="18" charset="0"/>
                <a:cs typeface="Times New Roman" pitchFamily="18" charset="0"/>
              </a:rPr>
              <a:t>th</a:t>
            </a:r>
            <a:r>
              <a:rPr lang="en-AU" sz="2000" dirty="0">
                <a:latin typeface="Times New Roman" pitchFamily="18" charset="0"/>
                <a:cs typeface="Times New Roman" pitchFamily="18" charset="0"/>
              </a:rPr>
              <a:t> class and indicates mean of the all observations </a:t>
            </a:r>
            <a:r>
              <a:rPr lang="en-AU" sz="2000" i="1" dirty="0">
                <a:latin typeface="Times New Roman" pitchFamily="18" charset="0"/>
                <a:cs typeface="Times New Roman" pitchFamily="18" charset="0"/>
              </a:rPr>
              <a:t>x</a:t>
            </a:r>
            <a:r>
              <a:rPr lang="en-AU" sz="2000" i="1" baseline="-25000" dirty="0">
                <a:latin typeface="Times New Roman" pitchFamily="18" charset="0"/>
                <a:cs typeface="Times New Roman" pitchFamily="18" charset="0"/>
              </a:rPr>
              <a:t>i</a:t>
            </a:r>
            <a:r>
              <a:rPr lang="en-AU" sz="2000" dirty="0">
                <a:latin typeface="Times New Roman" pitchFamily="18" charset="0"/>
                <a:cs typeface="Times New Roman" pitchFamily="18" charset="0"/>
              </a:rPr>
              <a:t> for </a:t>
            </a:r>
            <a:r>
              <a:rPr lang="en-AU" sz="2000" i="1" dirty="0" err="1">
                <a:latin typeface="Times New Roman" pitchFamily="18" charset="0"/>
                <a:cs typeface="Times New Roman" pitchFamily="18" charset="0"/>
              </a:rPr>
              <a:t>k</a:t>
            </a:r>
            <a:r>
              <a:rPr lang="en-AU" sz="2000" baseline="30000" dirty="0" err="1">
                <a:latin typeface="Times New Roman" pitchFamily="18" charset="0"/>
                <a:cs typeface="Times New Roman" pitchFamily="18" charset="0"/>
              </a:rPr>
              <a:t>th</a:t>
            </a:r>
            <a:r>
              <a:rPr lang="en-AU" sz="2000" dirty="0">
                <a:latin typeface="Times New Roman" pitchFamily="18" charset="0"/>
                <a:cs typeface="Times New Roman" pitchFamily="18" charset="0"/>
              </a:rPr>
              <a:t> class. The between class scatter for all </a:t>
            </a:r>
            <a:r>
              <a:rPr lang="en-AU" sz="2000" i="1" dirty="0">
                <a:latin typeface="Times New Roman" pitchFamily="18" charset="0"/>
                <a:cs typeface="Times New Roman" pitchFamily="18" charset="0"/>
              </a:rPr>
              <a:t>K</a:t>
            </a:r>
            <a:r>
              <a:rPr lang="en-AU" sz="2000" dirty="0">
                <a:latin typeface="Times New Roman" pitchFamily="18" charset="0"/>
                <a:cs typeface="Times New Roman" pitchFamily="18" charset="0"/>
              </a:rPr>
              <a:t> classes is calculated as: </a:t>
            </a:r>
            <a:endParaRPr lang="en-US" sz="2000" dirty="0">
              <a:latin typeface="Times New Roman" pitchFamily="18" charset="0"/>
              <a:cs typeface="Times New Roman" pitchFamily="18" charset="0"/>
            </a:endParaRPr>
          </a:p>
          <a:p>
            <a:pPr marL="0" indent="0">
              <a:buNone/>
            </a:pPr>
            <a:endParaRPr lang="en-AU" sz="2000" dirty="0">
              <a:latin typeface="Times New Roman" pitchFamily="18" charset="0"/>
              <a:cs typeface="Times New Roman" pitchFamily="18" charset="0"/>
            </a:endParaRPr>
          </a:p>
          <a:p>
            <a:pPr marL="0" indent="0">
              <a:buNone/>
            </a:pPr>
            <a:endParaRPr lang="en-AU" sz="2000" dirty="0" smtClean="0">
              <a:latin typeface="Times New Roman" pitchFamily="18" charset="0"/>
              <a:cs typeface="Times New Roman" pitchFamily="18" charset="0"/>
            </a:endParaRPr>
          </a:p>
          <a:p>
            <a:pPr marL="0" indent="0">
              <a:buNone/>
            </a:pPr>
            <a:r>
              <a:rPr lang="en-AU" sz="2000" dirty="0" smtClean="0">
                <a:latin typeface="Times New Roman" pitchFamily="18" charset="0"/>
                <a:cs typeface="Times New Roman" pitchFamily="18" charset="0"/>
              </a:rPr>
              <a:t>where </a:t>
            </a:r>
            <a:r>
              <a:rPr lang="en-AU" sz="2000" dirty="0">
                <a:latin typeface="Times New Roman" pitchFamily="18" charset="0"/>
                <a:cs typeface="Times New Roman" pitchFamily="18" charset="0"/>
              </a:rPr>
              <a:t>the between class covariance matrix,  can be estimated as </a:t>
            </a:r>
            <a:endParaRPr lang="en-AU" sz="2000" dirty="0" smtClean="0">
              <a:latin typeface="Times New Roman" pitchFamily="18" charset="0"/>
              <a:cs typeface="Times New Roman" pitchFamily="18" charset="0"/>
            </a:endParaRPr>
          </a:p>
          <a:p>
            <a:pPr marL="0" indent="0">
              <a:buNone/>
            </a:pPr>
            <a:endParaRPr lang="en-AU" sz="2000" dirty="0">
              <a:latin typeface="Times New Roman" pitchFamily="18" charset="0"/>
              <a:cs typeface="Times New Roman" pitchFamily="18" charset="0"/>
            </a:endParaRPr>
          </a:p>
          <a:p>
            <a:pPr marL="0" indent="0">
              <a:buNone/>
            </a:pPr>
            <a:endParaRPr lang="en-AU" sz="2000" dirty="0" smtClean="0">
              <a:latin typeface="Times New Roman" pitchFamily="18" charset="0"/>
              <a:cs typeface="Times New Roman" pitchFamily="18" charset="0"/>
            </a:endParaRPr>
          </a:p>
          <a:p>
            <a:pPr marL="0" indent="0">
              <a:buNone/>
            </a:pPr>
            <a:endParaRPr lang="en-AU" sz="2000" dirty="0">
              <a:latin typeface="Times New Roman" pitchFamily="18" charset="0"/>
              <a:cs typeface="Times New Roman" pitchFamily="18" charset="0"/>
            </a:endParaRPr>
          </a:p>
          <a:p>
            <a:pPr marL="0" indent="0">
              <a:buNone/>
            </a:pPr>
            <a:r>
              <a:rPr lang="en-US" sz="2000" dirty="0">
                <a:latin typeface="Times New Roman" pitchFamily="18" charset="0"/>
                <a:cs typeface="Times New Roman" pitchFamily="18" charset="0"/>
              </a:rPr>
              <a:t>where  indicates the mean of the all </a:t>
            </a:r>
            <a:r>
              <a:rPr lang="en-US" sz="2000" dirty="0" smtClean="0">
                <a:latin typeface="Times New Roman" pitchFamily="18" charset="0"/>
                <a:cs typeface="Times New Roman" pitchFamily="18" charset="0"/>
              </a:rPr>
              <a:t>observations </a:t>
            </a:r>
            <a:r>
              <a:rPr lang="en-AU" sz="2000" i="1" dirty="0" smtClean="0">
                <a:latin typeface="Times New Roman" pitchFamily="18" charset="0"/>
                <a:cs typeface="Times New Roman" pitchFamily="18" charset="0"/>
              </a:rPr>
              <a:t>x</a:t>
            </a:r>
            <a:r>
              <a:rPr lang="en-AU" sz="2000" i="1" baseline="-25000" dirty="0" smtClean="0">
                <a:latin typeface="Times New Roman" pitchFamily="18" charset="0"/>
                <a:cs typeface="Times New Roman" pitchFamily="18" charset="0"/>
              </a:rPr>
              <a:t>i</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for all classes. </a:t>
            </a:r>
          </a:p>
          <a:p>
            <a:pPr marL="0" indent="0">
              <a:buNone/>
            </a:pPr>
            <a:r>
              <a:rPr lang="en-US" dirty="0" smtClean="0"/>
              <a:t> </a:t>
            </a:r>
            <a:r>
              <a:rPr lang="en-AU" dirty="0" smtClean="0">
                <a:solidFill>
                  <a:srgbClr val="000000"/>
                </a:solidFill>
                <a:latin typeface="Times New Roman"/>
                <a:ea typeface="SimSun"/>
              </a:rPr>
              <a:t> </a:t>
            </a:r>
            <a:endParaRPr lang="en-US"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2514600"/>
            <a:ext cx="19812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2801" y="3886200"/>
            <a:ext cx="2667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6479375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5FF289B-DB60-4B51-9A9E-C9F5ECF2B8B9}" type="datetime4">
              <a:rPr lang="en-US" smtClean="0"/>
              <a:t>August 24,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32</a:t>
            </a:fld>
            <a:endParaRPr lang="en-US"/>
          </a:p>
        </p:txBody>
      </p:sp>
      <p:sp>
        <p:nvSpPr>
          <p:cNvPr id="7" name="Title 1"/>
          <p:cNvSpPr>
            <a:spLocks noGrp="1"/>
          </p:cNvSpPr>
          <p:nvPr>
            <p:ph type="title"/>
          </p:nvPr>
        </p:nvSpPr>
        <p:spPr>
          <a:xfrm>
            <a:off x="457200" y="274638"/>
            <a:ext cx="8229600" cy="715962"/>
          </a:xfrm>
        </p:spPr>
        <p:txBody>
          <a:bodyPr>
            <a:normAutofit fontScale="90000"/>
          </a:bodyPr>
          <a:lstStyle/>
          <a:p>
            <a:r>
              <a:rPr lang="en-US" sz="3600" b="1" dirty="0" smtClean="0">
                <a:solidFill>
                  <a:schemeClr val="accent2"/>
                </a:solidFill>
                <a:latin typeface="Times New Roman" pitchFamily="18" charset="0"/>
                <a:cs typeface="Times New Roman" pitchFamily="18" charset="0"/>
              </a:rPr>
              <a:t>Dimensionality Reduction and Classification</a:t>
            </a:r>
            <a:endParaRPr lang="en-US" sz="3600" dirty="0"/>
          </a:p>
        </p:txBody>
      </p:sp>
      <p:sp>
        <p:nvSpPr>
          <p:cNvPr id="2" name="Content Placeholder 1"/>
          <p:cNvSpPr>
            <a:spLocks noGrp="1"/>
          </p:cNvSpPr>
          <p:nvPr>
            <p:ph idx="1"/>
          </p:nvPr>
        </p:nvSpPr>
        <p:spPr>
          <a:xfrm>
            <a:off x="457200" y="1143000"/>
            <a:ext cx="8229600" cy="4983163"/>
          </a:xfrm>
        </p:spPr>
        <p:txBody>
          <a:bodyPr>
            <a:normAutofit fontScale="92500" lnSpcReduction="10000"/>
          </a:bodyPr>
          <a:lstStyle/>
          <a:p>
            <a:r>
              <a:rPr lang="en-US" sz="2800" dirty="0" smtClean="0">
                <a:latin typeface="Times New Roman" pitchFamily="18" charset="0"/>
                <a:cs typeface="Times New Roman" pitchFamily="18" charset="0"/>
              </a:rPr>
              <a:t>Mathematical explanation</a:t>
            </a:r>
          </a:p>
          <a:p>
            <a:pPr marL="0" indent="0" algn="just">
              <a:buNone/>
            </a:pPr>
            <a:r>
              <a:rPr lang="en-US" sz="2000" dirty="0">
                <a:latin typeface="Times New Roman" pitchFamily="18" charset="0"/>
                <a:cs typeface="Times New Roman" pitchFamily="18" charset="0"/>
              </a:rPr>
              <a:t>The main objective of LDA is to find a projection matrix that maximizes the ratio of the </a:t>
            </a:r>
            <a:r>
              <a:rPr lang="en-US" sz="2000" dirty="0" smtClean="0">
                <a:latin typeface="Times New Roman" pitchFamily="18" charset="0"/>
                <a:cs typeface="Times New Roman" pitchFamily="18" charset="0"/>
              </a:rPr>
              <a:t>determinants. </a:t>
            </a:r>
            <a:r>
              <a:rPr lang="en-US" sz="2000" dirty="0">
                <a:latin typeface="Times New Roman" pitchFamily="18" charset="0"/>
                <a:cs typeface="Times New Roman" pitchFamily="18" charset="0"/>
              </a:rPr>
              <a:t>The projections that providing the best class separation are eigenvectors with the highest eigenvalues of matrix </a:t>
            </a:r>
            <a:r>
              <a:rPr lang="en-US" sz="2000" i="1" dirty="0">
                <a:latin typeface="Times New Roman" pitchFamily="18" charset="0"/>
                <a:cs typeface="Times New Roman" pitchFamily="18" charset="0"/>
              </a:rPr>
              <a:t>M</a:t>
            </a:r>
            <a:r>
              <a:rPr lang="en-US" sz="2000" dirty="0" smtClean="0">
                <a:latin typeface="Times New Roman" pitchFamily="18" charset="0"/>
                <a:cs typeface="Times New Roman" pitchFamily="18" charset="0"/>
              </a:rPr>
              <a:t>:</a:t>
            </a:r>
          </a:p>
          <a:p>
            <a:pPr marL="0" indent="0" algn="just">
              <a:buNone/>
            </a:pPr>
            <a:endParaRPr lang="en-US" sz="2000" dirty="0">
              <a:latin typeface="Times New Roman" pitchFamily="18" charset="0"/>
              <a:cs typeface="Times New Roman" pitchFamily="18" charset="0"/>
            </a:endParaRPr>
          </a:p>
          <a:p>
            <a:pPr marL="0" indent="0" algn="just">
              <a:buNone/>
            </a:pPr>
            <a:endParaRPr lang="en-US" sz="2000" dirty="0" smtClean="0">
              <a:latin typeface="Times New Roman" pitchFamily="18" charset="0"/>
              <a:cs typeface="Times New Roman" pitchFamily="18" charset="0"/>
            </a:endParaRPr>
          </a:p>
          <a:p>
            <a:pPr marL="0" indent="0" algn="just">
              <a:buNone/>
            </a:pPr>
            <a:endParaRPr lang="en-AU" sz="2000" dirty="0" smtClean="0"/>
          </a:p>
          <a:p>
            <a:pPr marL="0" indent="0" algn="just">
              <a:buNone/>
            </a:pPr>
            <a:r>
              <a:rPr lang="en-AU" sz="2000" dirty="0" smtClean="0">
                <a:latin typeface="Times New Roman" pitchFamily="18" charset="0"/>
                <a:cs typeface="Times New Roman" pitchFamily="18" charset="0"/>
              </a:rPr>
              <a:t>Now</a:t>
            </a:r>
            <a:r>
              <a:rPr lang="en-AU" sz="2000" dirty="0">
                <a:latin typeface="Times New Roman" pitchFamily="18" charset="0"/>
                <a:cs typeface="Times New Roman" pitchFamily="18" charset="0"/>
              </a:rPr>
              <a:t>, the aim of the LDA is to seek (</a:t>
            </a:r>
            <a:r>
              <a:rPr lang="en-AU" sz="2000" i="1" dirty="0">
                <a:latin typeface="Times New Roman" pitchFamily="18" charset="0"/>
                <a:cs typeface="Times New Roman" pitchFamily="18" charset="0"/>
              </a:rPr>
              <a:t>K</a:t>
            </a:r>
            <a:r>
              <a:rPr lang="en-AU" sz="2000" dirty="0">
                <a:latin typeface="Times New Roman" pitchFamily="18" charset="0"/>
                <a:cs typeface="Times New Roman" pitchFamily="18" charset="0"/>
              </a:rPr>
              <a:t>-1) projections by means of (</a:t>
            </a:r>
            <a:r>
              <a:rPr lang="en-AU" sz="2000" i="1" dirty="0">
                <a:latin typeface="Times New Roman" pitchFamily="18" charset="0"/>
                <a:cs typeface="Times New Roman" pitchFamily="18" charset="0"/>
              </a:rPr>
              <a:t>K</a:t>
            </a:r>
            <a:r>
              <a:rPr lang="en-AU" sz="2000" dirty="0">
                <a:latin typeface="Times New Roman" pitchFamily="18" charset="0"/>
                <a:cs typeface="Times New Roman" pitchFamily="18" charset="0"/>
              </a:rPr>
              <a:t>-1) projection vectors. The transformed data set </a:t>
            </a:r>
            <a:r>
              <a:rPr lang="en-AU" sz="2000" i="1" dirty="0">
                <a:latin typeface="Times New Roman" pitchFamily="18" charset="0"/>
                <a:cs typeface="Times New Roman" pitchFamily="18" charset="0"/>
              </a:rPr>
              <a:t>y</a:t>
            </a:r>
            <a:r>
              <a:rPr lang="en-AU" sz="2000" dirty="0">
                <a:latin typeface="Times New Roman" pitchFamily="18" charset="0"/>
                <a:cs typeface="Times New Roman" pitchFamily="18" charset="0"/>
              </a:rPr>
              <a:t> is obtained as a linear combination of all input features </a:t>
            </a:r>
            <a:r>
              <a:rPr lang="en-AU" sz="2000" i="1" dirty="0">
                <a:latin typeface="Times New Roman" pitchFamily="18" charset="0"/>
                <a:cs typeface="Times New Roman" pitchFamily="18" charset="0"/>
              </a:rPr>
              <a:t>x</a:t>
            </a:r>
            <a:r>
              <a:rPr lang="en-AU" sz="2000" dirty="0">
                <a:latin typeface="Times New Roman" pitchFamily="18" charset="0"/>
                <a:cs typeface="Times New Roman" pitchFamily="18" charset="0"/>
              </a:rPr>
              <a:t> with weights </a:t>
            </a:r>
            <a:r>
              <a:rPr lang="en-AU" sz="2000" i="1" dirty="0">
                <a:latin typeface="Times New Roman" pitchFamily="18" charset="0"/>
                <a:cs typeface="Times New Roman" pitchFamily="18" charset="0"/>
              </a:rPr>
              <a:t>W</a:t>
            </a:r>
            <a:r>
              <a:rPr lang="en-AU" sz="2000" dirty="0">
                <a:latin typeface="Times New Roman" pitchFamily="18" charset="0"/>
                <a:cs typeface="Times New Roman" pitchFamily="18" charset="0"/>
              </a:rPr>
              <a:t>.</a:t>
            </a:r>
            <a:endParaRPr lang="en-US" sz="2000" dirty="0">
              <a:latin typeface="Times New Roman" pitchFamily="18" charset="0"/>
              <a:cs typeface="Times New Roman" pitchFamily="18" charset="0"/>
            </a:endParaRPr>
          </a:p>
          <a:p>
            <a:pPr marL="0" indent="0" algn="just">
              <a:buNone/>
            </a:pPr>
            <a:endParaRPr lang="en-AU" sz="2000" dirty="0">
              <a:latin typeface="Times New Roman" pitchFamily="18" charset="0"/>
              <a:cs typeface="Times New Roman" pitchFamily="18" charset="0"/>
            </a:endParaRPr>
          </a:p>
          <a:p>
            <a:pPr marL="0" indent="0">
              <a:buNone/>
            </a:pPr>
            <a:endParaRPr lang="en-AU" sz="2000" dirty="0" smtClean="0">
              <a:latin typeface="Times New Roman" pitchFamily="18" charset="0"/>
              <a:cs typeface="Times New Roman" pitchFamily="18" charset="0"/>
            </a:endParaRPr>
          </a:p>
          <a:p>
            <a:pPr marL="0" indent="0" algn="just">
              <a:buNone/>
            </a:pPr>
            <a:r>
              <a:rPr lang="en-US" sz="2200" dirty="0">
                <a:latin typeface="Times New Roman" pitchFamily="18" charset="0"/>
                <a:cs typeface="Times New Roman" pitchFamily="18" charset="0"/>
              </a:rPr>
              <a:t>where </a:t>
            </a:r>
            <a:r>
              <a:rPr lang="en-US" sz="2200" dirty="0" smtClean="0">
                <a:latin typeface="Times New Roman" pitchFamily="18" charset="0"/>
                <a:cs typeface="Times New Roman" pitchFamily="18" charset="0"/>
              </a:rPr>
              <a:t>                                is a </a:t>
            </a:r>
            <a:r>
              <a:rPr lang="en-US" sz="2200" dirty="0">
                <a:latin typeface="Times New Roman" pitchFamily="18" charset="0"/>
                <a:cs typeface="Times New Roman" pitchFamily="18" charset="0"/>
              </a:rPr>
              <a:t>matrix form with the </a:t>
            </a:r>
            <a:r>
              <a:rPr lang="en-US" sz="2200" i="1" dirty="0">
                <a:latin typeface="Times New Roman" pitchFamily="18" charset="0"/>
                <a:cs typeface="Times New Roman" pitchFamily="18" charset="0"/>
              </a:rPr>
              <a:t>H </a:t>
            </a:r>
            <a:r>
              <a:rPr lang="en-US" sz="2200" dirty="0">
                <a:latin typeface="Times New Roman" pitchFamily="18" charset="0"/>
                <a:cs typeface="Times New Roman" pitchFamily="18" charset="0"/>
              </a:rPr>
              <a:t>eigenvectors of matrix </a:t>
            </a:r>
            <a:r>
              <a:rPr lang="en-US" sz="2200" i="1" dirty="0">
                <a:latin typeface="Times New Roman" pitchFamily="18" charset="0"/>
                <a:cs typeface="Times New Roman" pitchFamily="18" charset="0"/>
              </a:rPr>
              <a:t>M </a:t>
            </a:r>
            <a:r>
              <a:rPr lang="en-US" sz="2200" dirty="0">
                <a:latin typeface="Times New Roman" pitchFamily="18" charset="0"/>
                <a:cs typeface="Times New Roman" pitchFamily="18" charset="0"/>
              </a:rPr>
              <a:t>associated with the highest eigenvalues. The LDA reduces the original feature space dimension to </a:t>
            </a:r>
            <a:r>
              <a:rPr lang="en-US" sz="2200" i="1" dirty="0">
                <a:latin typeface="Times New Roman" pitchFamily="18" charset="0"/>
                <a:cs typeface="Times New Roman" pitchFamily="18" charset="0"/>
              </a:rPr>
              <a:t>H</a:t>
            </a:r>
            <a:r>
              <a:rPr lang="en-US" sz="2200" dirty="0">
                <a:latin typeface="Times New Roman" pitchFamily="18" charset="0"/>
                <a:cs typeface="Times New Roman" pitchFamily="18" charset="0"/>
              </a:rPr>
              <a:t>. </a:t>
            </a:r>
            <a:r>
              <a:rPr lang="en-US" sz="2200" dirty="0" smtClean="0">
                <a:latin typeface="Times New Roman" pitchFamily="18" charset="0"/>
                <a:cs typeface="Times New Roman" pitchFamily="18" charset="0"/>
              </a:rPr>
              <a:t>  </a:t>
            </a:r>
            <a:r>
              <a:rPr lang="en-AU" sz="2200" dirty="0" smtClean="0">
                <a:solidFill>
                  <a:srgbClr val="000000"/>
                </a:solidFill>
                <a:latin typeface="Times New Roman" pitchFamily="18" charset="0"/>
                <a:ea typeface="SimSun"/>
                <a:cs typeface="Times New Roman" pitchFamily="18" charset="0"/>
              </a:rPr>
              <a:t> </a:t>
            </a:r>
            <a:endParaRPr lang="en-US" sz="2200" dirty="0">
              <a:latin typeface="Times New Roman" pitchFamily="18" charset="0"/>
              <a:cs typeface="Times New Roman" pitchFamily="18" charset="0"/>
            </a:endParaRP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2400" y="2743200"/>
            <a:ext cx="1371600" cy="73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7600" y="4210049"/>
            <a:ext cx="16764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4876800"/>
            <a:ext cx="2068288" cy="3044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9653612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5FF289B-DB60-4B51-9A9E-C9F5ECF2B8B9}" type="datetime4">
              <a:rPr lang="en-US" smtClean="0"/>
              <a:t>August 24,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33</a:t>
            </a:fld>
            <a:endParaRPr lang="en-US"/>
          </a:p>
        </p:txBody>
      </p:sp>
      <p:sp>
        <p:nvSpPr>
          <p:cNvPr id="7" name="Title 1"/>
          <p:cNvSpPr>
            <a:spLocks noGrp="1"/>
          </p:cNvSpPr>
          <p:nvPr>
            <p:ph type="title"/>
          </p:nvPr>
        </p:nvSpPr>
        <p:spPr>
          <a:xfrm>
            <a:off x="457200" y="274638"/>
            <a:ext cx="8229600" cy="715962"/>
          </a:xfrm>
        </p:spPr>
        <p:txBody>
          <a:bodyPr>
            <a:normAutofit fontScale="90000"/>
          </a:bodyPr>
          <a:lstStyle/>
          <a:p>
            <a:r>
              <a:rPr lang="en-US" sz="3600" b="1" dirty="0" smtClean="0">
                <a:solidFill>
                  <a:schemeClr val="accent2"/>
                </a:solidFill>
                <a:latin typeface="Times New Roman" pitchFamily="18" charset="0"/>
                <a:cs typeface="Times New Roman" pitchFamily="18" charset="0"/>
              </a:rPr>
              <a:t>Dimensionality Reduction and Classification</a:t>
            </a:r>
            <a:endParaRPr lang="en-US" sz="3600" dirty="0"/>
          </a:p>
        </p:txBody>
      </p:sp>
      <p:sp>
        <p:nvSpPr>
          <p:cNvPr id="2" name="Content Placeholder 1"/>
          <p:cNvSpPr>
            <a:spLocks noGrp="1"/>
          </p:cNvSpPr>
          <p:nvPr>
            <p:ph idx="1"/>
          </p:nvPr>
        </p:nvSpPr>
        <p:spPr>
          <a:xfrm>
            <a:off x="457200" y="1143000"/>
            <a:ext cx="8229600" cy="4983163"/>
          </a:xfrm>
        </p:spPr>
        <p:txBody>
          <a:bodyPr/>
          <a:lstStyle/>
          <a:p>
            <a:r>
              <a:rPr lang="en-US" sz="2800" dirty="0" smtClean="0">
                <a:latin typeface="Times New Roman" pitchFamily="18" charset="0"/>
                <a:cs typeface="Times New Roman" pitchFamily="18" charset="0"/>
              </a:rPr>
              <a:t>Limitations of LDA</a:t>
            </a:r>
          </a:p>
          <a:p>
            <a:pPr algn="just">
              <a:buFont typeface="Wingdings" pitchFamily="2" charset="2"/>
              <a:buChar char="Ø"/>
            </a:pPr>
            <a:r>
              <a:rPr lang="en-AU" sz="2000" dirty="0">
                <a:latin typeface="Times New Roman" pitchFamily="18" charset="0"/>
                <a:cs typeface="Times New Roman" pitchFamily="18" charset="0"/>
              </a:rPr>
              <a:t>The LDA performs well when the discriminatory information of data depends on the mean of the data. </a:t>
            </a:r>
            <a:endParaRPr lang="en-AU" sz="2000" dirty="0" smtClean="0">
              <a:latin typeface="Times New Roman" pitchFamily="18" charset="0"/>
              <a:cs typeface="Times New Roman" pitchFamily="18" charset="0"/>
            </a:endParaRPr>
          </a:p>
          <a:p>
            <a:pPr algn="just">
              <a:buFont typeface="Wingdings" pitchFamily="2" charset="2"/>
              <a:buChar char="Ø"/>
            </a:pPr>
            <a:r>
              <a:rPr lang="en-AU" sz="2000" dirty="0" smtClean="0">
                <a:latin typeface="Times New Roman" pitchFamily="18" charset="0"/>
                <a:cs typeface="Times New Roman" pitchFamily="18" charset="0"/>
              </a:rPr>
              <a:t>But </a:t>
            </a:r>
            <a:r>
              <a:rPr lang="en-AU" sz="2000" dirty="0">
                <a:latin typeface="Times New Roman" pitchFamily="18" charset="0"/>
                <a:cs typeface="Times New Roman" pitchFamily="18" charset="0"/>
              </a:rPr>
              <a:t>it does not work for the variance depended discriminatory informative data. </a:t>
            </a:r>
            <a:endParaRPr lang="en-AU" sz="2000" dirty="0" smtClean="0">
              <a:latin typeface="Times New Roman" pitchFamily="18" charset="0"/>
              <a:cs typeface="Times New Roman" pitchFamily="18" charset="0"/>
            </a:endParaRPr>
          </a:p>
          <a:p>
            <a:pPr algn="just">
              <a:buFont typeface="Wingdings" pitchFamily="2" charset="2"/>
              <a:buChar char="Ø"/>
            </a:pPr>
            <a:r>
              <a:rPr lang="en-AU" sz="2000" dirty="0" smtClean="0">
                <a:latin typeface="Times New Roman" pitchFamily="18" charset="0"/>
                <a:cs typeface="Times New Roman" pitchFamily="18" charset="0"/>
              </a:rPr>
              <a:t>Also</a:t>
            </a:r>
            <a:r>
              <a:rPr lang="en-AU" sz="2000" dirty="0">
                <a:latin typeface="Times New Roman" pitchFamily="18" charset="0"/>
                <a:cs typeface="Times New Roman" pitchFamily="18" charset="0"/>
              </a:rPr>
              <a:t>, the performance of the LDA is not good for nonlinear classification</a:t>
            </a:r>
            <a:endParaRPr lang="en-US" sz="2000" dirty="0" smtClean="0">
              <a:latin typeface="Times New Roman" pitchFamily="18" charset="0"/>
              <a:cs typeface="Times New Roman" pitchFamily="18" charset="0"/>
            </a:endParaRPr>
          </a:p>
          <a:p>
            <a:pPr marL="0" indent="0" algn="just">
              <a:buNone/>
            </a:pPr>
            <a:endParaRPr lang="en-AU" sz="2000" dirty="0">
              <a:latin typeface="Times New Roman" pitchFamily="18" charset="0"/>
              <a:cs typeface="Times New Roman" pitchFamily="18" charset="0"/>
            </a:endParaRPr>
          </a:p>
          <a:p>
            <a:pPr marL="0" indent="0">
              <a:buNone/>
            </a:pPr>
            <a:endParaRPr lang="en-AU" sz="2000" dirty="0" smtClean="0">
              <a:latin typeface="Times New Roman" pitchFamily="18" charset="0"/>
              <a:cs typeface="Times New Roman" pitchFamily="18" charset="0"/>
            </a:endParaRPr>
          </a:p>
          <a:p>
            <a:pPr marL="0" indent="0">
              <a:buNone/>
            </a:pPr>
            <a:r>
              <a:rPr lang="en-US" dirty="0" smtClean="0"/>
              <a:t> </a:t>
            </a:r>
            <a:r>
              <a:rPr lang="en-AU" dirty="0" smtClean="0">
                <a:solidFill>
                  <a:srgbClr val="000000"/>
                </a:solidFill>
                <a:latin typeface="Times New Roman"/>
                <a:ea typeface="SimSun"/>
              </a:rPr>
              <a:t> </a:t>
            </a:r>
            <a:endParaRPr lang="en-US" dirty="0"/>
          </a:p>
        </p:txBody>
      </p:sp>
    </p:spTree>
    <p:extLst>
      <p:ext uri="{BB962C8B-B14F-4D97-AF65-F5344CB8AC3E}">
        <p14:creationId xmlns:p14="http://schemas.microsoft.com/office/powerpoint/2010/main" val="99505111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1" name="Rectangle 3"/>
          <p:cNvSpPr>
            <a:spLocks noGrp="1" noChangeArrowheads="1"/>
          </p:cNvSpPr>
          <p:nvPr>
            <p:ph type="body" idx="1"/>
          </p:nvPr>
        </p:nvSpPr>
        <p:spPr>
          <a:xfrm>
            <a:off x="593125" y="762001"/>
            <a:ext cx="8106032" cy="5651500"/>
          </a:xfrm>
        </p:spPr>
        <p:txBody>
          <a:bodyPr/>
          <a:lstStyle/>
          <a:p>
            <a:r>
              <a:rPr lang="en-US" sz="2400" b="1" dirty="0">
                <a:solidFill>
                  <a:srgbClr val="0070C0"/>
                </a:solidFill>
                <a:latin typeface="Times New Roman" pitchFamily="18" charset="0"/>
                <a:cs typeface="Times New Roman" pitchFamily="18" charset="0"/>
              </a:rPr>
              <a:t>Support Vector Machine (SVM)</a:t>
            </a:r>
          </a:p>
          <a:p>
            <a:pPr algn="just"/>
            <a:r>
              <a:rPr lang="en-US" sz="1800" dirty="0">
                <a:latin typeface="Times New Roman" pitchFamily="18" charset="0"/>
                <a:cs typeface="Times New Roman" pitchFamily="18" charset="0"/>
              </a:rPr>
              <a:t>A SVM performs classification by finding the </a:t>
            </a:r>
            <a:r>
              <a:rPr lang="en-US" sz="1800" dirty="0" err="1">
                <a:latin typeface="Times New Roman" pitchFamily="18" charset="0"/>
                <a:cs typeface="Times New Roman" pitchFamily="18" charset="0"/>
              </a:rPr>
              <a:t>hyperplane</a:t>
            </a:r>
            <a:r>
              <a:rPr lang="en-US" sz="1800" dirty="0">
                <a:latin typeface="Times New Roman" pitchFamily="18" charset="0"/>
                <a:cs typeface="Times New Roman" pitchFamily="18" charset="0"/>
              </a:rPr>
              <a:t> that maximizes the margin between the two classes.</a:t>
            </a:r>
          </a:p>
          <a:p>
            <a:pPr algn="just"/>
            <a:r>
              <a:rPr lang="en-US" sz="1800" dirty="0">
                <a:latin typeface="Times New Roman" pitchFamily="18" charset="0"/>
                <a:cs typeface="Times New Roman" pitchFamily="18" charset="0"/>
              </a:rPr>
              <a:t>It draws the widest channel, or street, between the two classes.</a:t>
            </a:r>
          </a:p>
          <a:p>
            <a:pPr algn="just"/>
            <a:r>
              <a:rPr lang="en-US" sz="1800" dirty="0">
                <a:latin typeface="Times New Roman" pitchFamily="18" charset="0"/>
                <a:cs typeface="Times New Roman" pitchFamily="18" charset="0"/>
              </a:rPr>
              <a:t>Binary classification can be viewed as the task of separating classes in feature space.</a:t>
            </a:r>
          </a:p>
          <a:p>
            <a:endParaRPr lang="en-US" sz="2800" dirty="0"/>
          </a:p>
        </p:txBody>
      </p:sp>
      <p:sp>
        <p:nvSpPr>
          <p:cNvPr id="165892" name="Line 4"/>
          <p:cNvSpPr>
            <a:spLocks noChangeShapeType="1"/>
          </p:cNvSpPr>
          <p:nvPr/>
        </p:nvSpPr>
        <p:spPr bwMode="auto">
          <a:xfrm flipV="1">
            <a:off x="896938" y="3054350"/>
            <a:ext cx="0" cy="304165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5893" name="Line 5"/>
          <p:cNvSpPr>
            <a:spLocks noChangeShapeType="1"/>
          </p:cNvSpPr>
          <p:nvPr/>
        </p:nvSpPr>
        <p:spPr bwMode="auto">
          <a:xfrm flipV="1">
            <a:off x="762000" y="5980113"/>
            <a:ext cx="4081463" cy="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5894" name="AutoShape 6"/>
          <p:cNvSpPr>
            <a:spLocks noChangeArrowheads="1"/>
          </p:cNvSpPr>
          <p:nvPr/>
        </p:nvSpPr>
        <p:spPr bwMode="auto">
          <a:xfrm>
            <a:off x="1936750" y="3810000"/>
            <a:ext cx="88900" cy="88900"/>
          </a:xfrm>
          <a:prstGeom prst="octagon">
            <a:avLst>
              <a:gd name="adj" fmla="val 29287"/>
            </a:avLst>
          </a:prstGeom>
          <a:solidFill>
            <a:srgbClr val="FF0000"/>
          </a:solidFill>
          <a:ln w="9525" algn="ctr">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5895" name="AutoShape 7"/>
          <p:cNvSpPr>
            <a:spLocks noChangeArrowheads="1"/>
          </p:cNvSpPr>
          <p:nvPr/>
        </p:nvSpPr>
        <p:spPr bwMode="auto">
          <a:xfrm>
            <a:off x="1362075" y="4167188"/>
            <a:ext cx="88900" cy="88900"/>
          </a:xfrm>
          <a:prstGeom prst="octagon">
            <a:avLst>
              <a:gd name="adj" fmla="val 29287"/>
            </a:avLst>
          </a:prstGeom>
          <a:solidFill>
            <a:srgbClr val="FF0000"/>
          </a:solidFill>
          <a:ln w="9525" algn="ctr">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5896" name="AutoShape 8"/>
          <p:cNvSpPr>
            <a:spLocks noChangeArrowheads="1"/>
          </p:cNvSpPr>
          <p:nvPr/>
        </p:nvSpPr>
        <p:spPr bwMode="auto">
          <a:xfrm>
            <a:off x="1514475" y="4713288"/>
            <a:ext cx="88900" cy="88900"/>
          </a:xfrm>
          <a:prstGeom prst="octagon">
            <a:avLst>
              <a:gd name="adj" fmla="val 29287"/>
            </a:avLst>
          </a:prstGeom>
          <a:solidFill>
            <a:srgbClr val="FF0000"/>
          </a:solidFill>
          <a:ln w="9525" algn="ctr">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5897" name="AutoShape 9"/>
          <p:cNvSpPr>
            <a:spLocks noChangeArrowheads="1"/>
          </p:cNvSpPr>
          <p:nvPr/>
        </p:nvSpPr>
        <p:spPr bwMode="auto">
          <a:xfrm>
            <a:off x="1133475" y="5170488"/>
            <a:ext cx="88900" cy="88900"/>
          </a:xfrm>
          <a:prstGeom prst="octagon">
            <a:avLst>
              <a:gd name="adj" fmla="val 29287"/>
            </a:avLst>
          </a:prstGeom>
          <a:solidFill>
            <a:srgbClr val="FF0000"/>
          </a:solidFill>
          <a:ln w="9525" algn="ctr">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5898" name="AutoShape 10"/>
          <p:cNvSpPr>
            <a:spLocks noChangeArrowheads="1"/>
          </p:cNvSpPr>
          <p:nvPr/>
        </p:nvSpPr>
        <p:spPr bwMode="auto">
          <a:xfrm>
            <a:off x="1666875" y="3570288"/>
            <a:ext cx="88900" cy="88900"/>
          </a:xfrm>
          <a:prstGeom prst="octagon">
            <a:avLst>
              <a:gd name="adj" fmla="val 29287"/>
            </a:avLst>
          </a:prstGeom>
          <a:solidFill>
            <a:srgbClr val="FF0000"/>
          </a:solidFill>
          <a:ln w="9525" algn="ctr">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5899" name="AutoShape 11"/>
          <p:cNvSpPr>
            <a:spLocks noChangeArrowheads="1"/>
          </p:cNvSpPr>
          <p:nvPr/>
        </p:nvSpPr>
        <p:spPr bwMode="auto">
          <a:xfrm>
            <a:off x="1133475" y="4484688"/>
            <a:ext cx="88900" cy="88900"/>
          </a:xfrm>
          <a:prstGeom prst="octagon">
            <a:avLst>
              <a:gd name="adj" fmla="val 29287"/>
            </a:avLst>
          </a:prstGeom>
          <a:solidFill>
            <a:srgbClr val="FF0000"/>
          </a:solidFill>
          <a:ln w="9525" algn="ctr">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5900" name="AutoShape 12"/>
          <p:cNvSpPr>
            <a:spLocks noChangeArrowheads="1"/>
          </p:cNvSpPr>
          <p:nvPr/>
        </p:nvSpPr>
        <p:spPr bwMode="auto">
          <a:xfrm>
            <a:off x="1285875" y="4637088"/>
            <a:ext cx="88900" cy="88900"/>
          </a:xfrm>
          <a:prstGeom prst="octagon">
            <a:avLst>
              <a:gd name="adj" fmla="val 29287"/>
            </a:avLst>
          </a:prstGeom>
          <a:solidFill>
            <a:srgbClr val="FF0000"/>
          </a:solidFill>
          <a:ln w="9525" algn="ctr">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5901" name="AutoShape 13"/>
          <p:cNvSpPr>
            <a:spLocks noChangeArrowheads="1"/>
          </p:cNvSpPr>
          <p:nvPr/>
        </p:nvSpPr>
        <p:spPr bwMode="auto">
          <a:xfrm>
            <a:off x="2047875" y="4256088"/>
            <a:ext cx="88900" cy="88900"/>
          </a:xfrm>
          <a:prstGeom prst="octagon">
            <a:avLst>
              <a:gd name="adj" fmla="val 29287"/>
            </a:avLst>
          </a:prstGeom>
          <a:solidFill>
            <a:srgbClr val="FF0000"/>
          </a:solidFill>
          <a:ln w="9525" algn="ctr">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5902" name="AutoShape 14"/>
          <p:cNvSpPr>
            <a:spLocks noChangeArrowheads="1"/>
          </p:cNvSpPr>
          <p:nvPr/>
        </p:nvSpPr>
        <p:spPr bwMode="auto">
          <a:xfrm>
            <a:off x="2949575" y="4243388"/>
            <a:ext cx="88900" cy="88900"/>
          </a:xfrm>
          <a:prstGeom prst="octagon">
            <a:avLst>
              <a:gd name="adj" fmla="val 29287"/>
            </a:avLst>
          </a:prstGeom>
          <a:solidFill>
            <a:srgbClr val="0000FF"/>
          </a:solidFill>
          <a:ln w="9525" algn="ctr">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5903" name="AutoShape 15"/>
          <p:cNvSpPr>
            <a:spLocks noChangeArrowheads="1"/>
          </p:cNvSpPr>
          <p:nvPr/>
        </p:nvSpPr>
        <p:spPr bwMode="auto">
          <a:xfrm>
            <a:off x="2581275" y="5170488"/>
            <a:ext cx="88900" cy="88900"/>
          </a:xfrm>
          <a:prstGeom prst="octagon">
            <a:avLst>
              <a:gd name="adj" fmla="val 29287"/>
            </a:avLst>
          </a:prstGeom>
          <a:solidFill>
            <a:srgbClr val="0000FF"/>
          </a:solidFill>
          <a:ln w="9525" algn="ctr">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5904" name="AutoShape 16"/>
          <p:cNvSpPr>
            <a:spLocks noChangeArrowheads="1"/>
          </p:cNvSpPr>
          <p:nvPr/>
        </p:nvSpPr>
        <p:spPr bwMode="auto">
          <a:xfrm>
            <a:off x="3571875" y="5170488"/>
            <a:ext cx="88900" cy="88900"/>
          </a:xfrm>
          <a:prstGeom prst="octagon">
            <a:avLst>
              <a:gd name="adj" fmla="val 29287"/>
            </a:avLst>
          </a:prstGeom>
          <a:solidFill>
            <a:srgbClr val="0000FF"/>
          </a:solidFill>
          <a:ln w="9525" algn="ctr">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5905" name="AutoShape 17"/>
          <p:cNvSpPr>
            <a:spLocks noChangeArrowheads="1"/>
          </p:cNvSpPr>
          <p:nvPr/>
        </p:nvSpPr>
        <p:spPr bwMode="auto">
          <a:xfrm>
            <a:off x="2263775" y="5691188"/>
            <a:ext cx="88900" cy="88900"/>
          </a:xfrm>
          <a:prstGeom prst="octagon">
            <a:avLst>
              <a:gd name="adj" fmla="val 29287"/>
            </a:avLst>
          </a:prstGeom>
          <a:solidFill>
            <a:srgbClr val="0000FF"/>
          </a:solidFill>
          <a:ln w="9525" algn="ctr">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5906" name="AutoShape 18"/>
          <p:cNvSpPr>
            <a:spLocks noChangeArrowheads="1"/>
          </p:cNvSpPr>
          <p:nvPr/>
        </p:nvSpPr>
        <p:spPr bwMode="auto">
          <a:xfrm>
            <a:off x="2886075" y="4560888"/>
            <a:ext cx="88900" cy="88900"/>
          </a:xfrm>
          <a:prstGeom prst="octagon">
            <a:avLst>
              <a:gd name="adj" fmla="val 29287"/>
            </a:avLst>
          </a:prstGeom>
          <a:solidFill>
            <a:srgbClr val="0000FF"/>
          </a:solidFill>
          <a:ln w="9525" algn="ctr">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5907" name="AutoShape 19"/>
          <p:cNvSpPr>
            <a:spLocks noChangeArrowheads="1"/>
          </p:cNvSpPr>
          <p:nvPr/>
        </p:nvSpPr>
        <p:spPr bwMode="auto">
          <a:xfrm>
            <a:off x="2263775" y="5005388"/>
            <a:ext cx="88900" cy="88900"/>
          </a:xfrm>
          <a:prstGeom prst="octagon">
            <a:avLst>
              <a:gd name="adj" fmla="val 29287"/>
            </a:avLst>
          </a:prstGeom>
          <a:solidFill>
            <a:srgbClr val="0000FF"/>
          </a:solidFill>
          <a:ln w="9525" algn="ctr">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5908" name="AutoShape 20"/>
          <p:cNvSpPr>
            <a:spLocks noChangeArrowheads="1"/>
          </p:cNvSpPr>
          <p:nvPr/>
        </p:nvSpPr>
        <p:spPr bwMode="auto">
          <a:xfrm>
            <a:off x="2962275" y="5399088"/>
            <a:ext cx="88900" cy="88900"/>
          </a:xfrm>
          <a:prstGeom prst="octagon">
            <a:avLst>
              <a:gd name="adj" fmla="val 29287"/>
            </a:avLst>
          </a:prstGeom>
          <a:solidFill>
            <a:srgbClr val="0000FF"/>
          </a:solidFill>
          <a:ln w="9525" algn="ctr">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5909" name="AutoShape 21"/>
          <p:cNvSpPr>
            <a:spLocks noChangeArrowheads="1"/>
          </p:cNvSpPr>
          <p:nvPr/>
        </p:nvSpPr>
        <p:spPr bwMode="auto">
          <a:xfrm>
            <a:off x="3648075" y="4484688"/>
            <a:ext cx="88900" cy="88900"/>
          </a:xfrm>
          <a:prstGeom prst="octagon">
            <a:avLst>
              <a:gd name="adj" fmla="val 29287"/>
            </a:avLst>
          </a:prstGeom>
          <a:solidFill>
            <a:srgbClr val="0000FF"/>
          </a:solidFill>
          <a:ln w="9525" algn="ctr">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5910" name="Line 22"/>
          <p:cNvSpPr>
            <a:spLocks noChangeShapeType="1"/>
          </p:cNvSpPr>
          <p:nvPr/>
        </p:nvSpPr>
        <p:spPr bwMode="auto">
          <a:xfrm flipV="1">
            <a:off x="1209675" y="3036888"/>
            <a:ext cx="2438400" cy="2667000"/>
          </a:xfrm>
          <a:prstGeom prst="line">
            <a:avLst/>
          </a:prstGeom>
          <a:noFill/>
          <a:ln w="1905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5911" name="AutoShape 23"/>
          <p:cNvSpPr>
            <a:spLocks noChangeArrowheads="1"/>
          </p:cNvSpPr>
          <p:nvPr/>
        </p:nvSpPr>
        <p:spPr bwMode="auto">
          <a:xfrm>
            <a:off x="2133600" y="2971800"/>
            <a:ext cx="88900" cy="88900"/>
          </a:xfrm>
          <a:prstGeom prst="octagon">
            <a:avLst>
              <a:gd name="adj" fmla="val 29287"/>
            </a:avLst>
          </a:prstGeom>
          <a:solidFill>
            <a:srgbClr val="FF0000"/>
          </a:solidFill>
          <a:ln w="9525" algn="ctr">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5912" name="AutoShape 24"/>
          <p:cNvSpPr>
            <a:spLocks noChangeArrowheads="1"/>
          </p:cNvSpPr>
          <p:nvPr/>
        </p:nvSpPr>
        <p:spPr bwMode="auto">
          <a:xfrm>
            <a:off x="2743200" y="3048000"/>
            <a:ext cx="88900" cy="88900"/>
          </a:xfrm>
          <a:prstGeom prst="octagon">
            <a:avLst>
              <a:gd name="adj" fmla="val 29287"/>
            </a:avLst>
          </a:prstGeom>
          <a:solidFill>
            <a:srgbClr val="FF0000"/>
          </a:solidFill>
          <a:ln w="9525" algn="ctr">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5913" name="AutoShape 25"/>
          <p:cNvSpPr>
            <a:spLocks noChangeArrowheads="1"/>
          </p:cNvSpPr>
          <p:nvPr/>
        </p:nvSpPr>
        <p:spPr bwMode="auto">
          <a:xfrm>
            <a:off x="3810000" y="3810000"/>
            <a:ext cx="88900" cy="88900"/>
          </a:xfrm>
          <a:prstGeom prst="octagon">
            <a:avLst>
              <a:gd name="adj" fmla="val 29287"/>
            </a:avLst>
          </a:prstGeom>
          <a:solidFill>
            <a:srgbClr val="0000FF"/>
          </a:solidFill>
          <a:ln w="9525" algn="ctr">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5914" name="Text Box 26"/>
          <p:cNvSpPr txBox="1">
            <a:spLocks noChangeArrowheads="1"/>
          </p:cNvSpPr>
          <p:nvPr/>
        </p:nvSpPr>
        <p:spPr bwMode="auto">
          <a:xfrm>
            <a:off x="3619500" y="2695575"/>
            <a:ext cx="13335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b="1" dirty="0" err="1"/>
              <a:t>w</a:t>
            </a:r>
            <a:r>
              <a:rPr lang="en-US" b="1" baseline="30000" dirty="0" err="1"/>
              <a:t>T</a:t>
            </a:r>
            <a:r>
              <a:rPr lang="en-US" b="1" dirty="0" err="1"/>
              <a:t>x</a:t>
            </a:r>
            <a:r>
              <a:rPr lang="en-US" b="1" dirty="0"/>
              <a:t> </a:t>
            </a:r>
            <a:r>
              <a:rPr lang="en-US" dirty="0"/>
              <a:t>+ </a:t>
            </a:r>
            <a:r>
              <a:rPr lang="en-US" i="1" dirty="0"/>
              <a:t>b</a:t>
            </a:r>
            <a:r>
              <a:rPr lang="en-US" b="1" dirty="0"/>
              <a:t> = 0</a:t>
            </a:r>
          </a:p>
        </p:txBody>
      </p:sp>
      <p:sp>
        <p:nvSpPr>
          <p:cNvPr id="165915" name="Text Box 27"/>
          <p:cNvSpPr txBox="1">
            <a:spLocks noChangeArrowheads="1"/>
          </p:cNvSpPr>
          <p:nvPr/>
        </p:nvSpPr>
        <p:spPr bwMode="auto">
          <a:xfrm>
            <a:off x="3619500" y="3257550"/>
            <a:ext cx="13335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b="1" dirty="0" err="1"/>
              <a:t>w</a:t>
            </a:r>
            <a:r>
              <a:rPr lang="en-US" b="1" baseline="30000" dirty="0" err="1"/>
              <a:t>T</a:t>
            </a:r>
            <a:r>
              <a:rPr lang="en-US" b="1" dirty="0" err="1"/>
              <a:t>x</a:t>
            </a:r>
            <a:r>
              <a:rPr lang="en-US" b="1" dirty="0"/>
              <a:t> </a:t>
            </a:r>
            <a:r>
              <a:rPr lang="en-US" dirty="0"/>
              <a:t>+ </a:t>
            </a:r>
            <a:r>
              <a:rPr lang="en-US" i="1" dirty="0"/>
              <a:t>b</a:t>
            </a:r>
            <a:r>
              <a:rPr lang="en-US" b="1" dirty="0"/>
              <a:t> &lt; 0</a:t>
            </a:r>
          </a:p>
        </p:txBody>
      </p:sp>
      <p:sp>
        <p:nvSpPr>
          <p:cNvPr id="165916" name="Text Box 28"/>
          <p:cNvSpPr txBox="1">
            <a:spLocks noChangeArrowheads="1"/>
          </p:cNvSpPr>
          <p:nvPr/>
        </p:nvSpPr>
        <p:spPr bwMode="auto">
          <a:xfrm>
            <a:off x="1190625" y="3038475"/>
            <a:ext cx="2667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b="1"/>
              <a:t>w</a:t>
            </a:r>
            <a:r>
              <a:rPr lang="en-US" b="1" baseline="30000"/>
              <a:t>T</a:t>
            </a:r>
            <a:r>
              <a:rPr lang="en-US" b="1"/>
              <a:t>x </a:t>
            </a:r>
            <a:r>
              <a:rPr lang="en-US"/>
              <a:t>+ </a:t>
            </a:r>
            <a:r>
              <a:rPr lang="en-US" i="1"/>
              <a:t>b</a:t>
            </a:r>
            <a:r>
              <a:rPr lang="en-US" b="1"/>
              <a:t> &gt; 0</a:t>
            </a:r>
          </a:p>
        </p:txBody>
      </p:sp>
      <p:sp>
        <p:nvSpPr>
          <p:cNvPr id="30" name="Title 1"/>
          <p:cNvSpPr>
            <a:spLocks noGrp="1"/>
          </p:cNvSpPr>
          <p:nvPr>
            <p:ph type="title"/>
          </p:nvPr>
        </p:nvSpPr>
        <p:spPr>
          <a:xfrm>
            <a:off x="457200" y="152400"/>
            <a:ext cx="8229600" cy="715962"/>
          </a:xfrm>
        </p:spPr>
        <p:txBody>
          <a:bodyPr>
            <a:normAutofit fontScale="90000"/>
          </a:bodyPr>
          <a:lstStyle/>
          <a:p>
            <a:r>
              <a:rPr lang="en-US" sz="3600" b="1" dirty="0" smtClean="0">
                <a:solidFill>
                  <a:schemeClr val="accent2"/>
                </a:solidFill>
                <a:latin typeface="Times New Roman" pitchFamily="18" charset="0"/>
                <a:cs typeface="Times New Roman" pitchFamily="18" charset="0"/>
              </a:rPr>
              <a:t>Dimensionality Reduction and Classification</a:t>
            </a:r>
            <a:endParaRPr lang="en-US" sz="3600" dirty="0"/>
          </a:p>
        </p:txBody>
      </p:sp>
      <p:sp>
        <p:nvSpPr>
          <p:cNvPr id="31" name="Rectangle 32" descr="50%"/>
          <p:cNvSpPr>
            <a:spLocks noChangeArrowheads="1"/>
          </p:cNvSpPr>
          <p:nvPr/>
        </p:nvSpPr>
        <p:spPr bwMode="auto">
          <a:xfrm rot="19394420">
            <a:off x="5873353" y="4185033"/>
            <a:ext cx="2898012" cy="587987"/>
          </a:xfrm>
          <a:prstGeom prst="rect">
            <a:avLst/>
          </a:prstGeom>
          <a:pattFill prst="pct50">
            <a:fgClr>
              <a:srgbClr val="66FF66"/>
            </a:fgClr>
            <a:bgClr>
              <a:srgbClr val="FFFFFF"/>
            </a:bgClr>
          </a:patt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2" name="Group 1"/>
          <p:cNvGrpSpPr/>
          <p:nvPr/>
        </p:nvGrpSpPr>
        <p:grpSpPr>
          <a:xfrm>
            <a:off x="5859160" y="2740964"/>
            <a:ext cx="1694959" cy="1509422"/>
            <a:chOff x="852488" y="1995488"/>
            <a:chExt cx="3290887" cy="2238375"/>
          </a:xfrm>
        </p:grpSpPr>
        <p:sp>
          <p:nvSpPr>
            <p:cNvPr id="32" name="Oval 3"/>
            <p:cNvSpPr>
              <a:spLocks noChangeArrowheads="1"/>
            </p:cNvSpPr>
            <p:nvPr/>
          </p:nvSpPr>
          <p:spPr bwMode="auto">
            <a:xfrm>
              <a:off x="1171575" y="2143125"/>
              <a:ext cx="214313"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 name="Oval 4"/>
            <p:cNvSpPr>
              <a:spLocks noChangeArrowheads="1"/>
            </p:cNvSpPr>
            <p:nvPr/>
          </p:nvSpPr>
          <p:spPr bwMode="auto">
            <a:xfrm>
              <a:off x="852488" y="2881313"/>
              <a:ext cx="214312" cy="1857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 name="Oval 5"/>
            <p:cNvSpPr>
              <a:spLocks noChangeArrowheads="1"/>
            </p:cNvSpPr>
            <p:nvPr/>
          </p:nvSpPr>
          <p:spPr bwMode="auto">
            <a:xfrm>
              <a:off x="1390650" y="3076575"/>
              <a:ext cx="214313"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5" name="Oval 6"/>
            <p:cNvSpPr>
              <a:spLocks noChangeArrowheads="1"/>
            </p:cNvSpPr>
            <p:nvPr/>
          </p:nvSpPr>
          <p:spPr bwMode="auto">
            <a:xfrm>
              <a:off x="3300413" y="2857500"/>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 name="Oval 7"/>
            <p:cNvSpPr>
              <a:spLocks noChangeArrowheads="1"/>
            </p:cNvSpPr>
            <p:nvPr/>
          </p:nvSpPr>
          <p:spPr bwMode="auto">
            <a:xfrm>
              <a:off x="2624138" y="2595563"/>
              <a:ext cx="214312" cy="1857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 name="Oval 8"/>
            <p:cNvSpPr>
              <a:spLocks noChangeArrowheads="1"/>
            </p:cNvSpPr>
            <p:nvPr/>
          </p:nvSpPr>
          <p:spPr bwMode="auto">
            <a:xfrm>
              <a:off x="1290638" y="3619500"/>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 name="Oval 9"/>
            <p:cNvSpPr>
              <a:spLocks noChangeArrowheads="1"/>
            </p:cNvSpPr>
            <p:nvPr/>
          </p:nvSpPr>
          <p:spPr bwMode="auto">
            <a:xfrm>
              <a:off x="3871913" y="2714625"/>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 name="Oval 10"/>
            <p:cNvSpPr>
              <a:spLocks noChangeArrowheads="1"/>
            </p:cNvSpPr>
            <p:nvPr/>
          </p:nvSpPr>
          <p:spPr bwMode="auto">
            <a:xfrm>
              <a:off x="3081338" y="3352800"/>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 name="Oval 11"/>
            <p:cNvSpPr>
              <a:spLocks noChangeArrowheads="1"/>
            </p:cNvSpPr>
            <p:nvPr/>
          </p:nvSpPr>
          <p:spPr bwMode="auto">
            <a:xfrm>
              <a:off x="2119313" y="3419475"/>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 name="Oval 12"/>
            <p:cNvSpPr>
              <a:spLocks noChangeArrowheads="1"/>
            </p:cNvSpPr>
            <p:nvPr/>
          </p:nvSpPr>
          <p:spPr bwMode="auto">
            <a:xfrm>
              <a:off x="2114550" y="4014788"/>
              <a:ext cx="214313" cy="1857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 name="Oval 13"/>
            <p:cNvSpPr>
              <a:spLocks noChangeArrowheads="1"/>
            </p:cNvSpPr>
            <p:nvPr/>
          </p:nvSpPr>
          <p:spPr bwMode="auto">
            <a:xfrm>
              <a:off x="3052763" y="2295525"/>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 name="Oval 14"/>
            <p:cNvSpPr>
              <a:spLocks noChangeArrowheads="1"/>
            </p:cNvSpPr>
            <p:nvPr/>
          </p:nvSpPr>
          <p:spPr bwMode="auto">
            <a:xfrm>
              <a:off x="3048000" y="4048125"/>
              <a:ext cx="214313"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 name="Oval 15"/>
            <p:cNvSpPr>
              <a:spLocks noChangeArrowheads="1"/>
            </p:cNvSpPr>
            <p:nvPr/>
          </p:nvSpPr>
          <p:spPr bwMode="auto">
            <a:xfrm>
              <a:off x="3671888" y="2343150"/>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5" name="Oval 16"/>
            <p:cNvSpPr>
              <a:spLocks noChangeArrowheads="1"/>
            </p:cNvSpPr>
            <p:nvPr/>
          </p:nvSpPr>
          <p:spPr bwMode="auto">
            <a:xfrm>
              <a:off x="2624138" y="3267075"/>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 name="Oval 17"/>
            <p:cNvSpPr>
              <a:spLocks noChangeArrowheads="1"/>
            </p:cNvSpPr>
            <p:nvPr/>
          </p:nvSpPr>
          <p:spPr bwMode="auto">
            <a:xfrm>
              <a:off x="2833688" y="3833813"/>
              <a:ext cx="214312" cy="1857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 name="Oval 18"/>
            <p:cNvSpPr>
              <a:spLocks noChangeArrowheads="1"/>
            </p:cNvSpPr>
            <p:nvPr/>
          </p:nvSpPr>
          <p:spPr bwMode="auto">
            <a:xfrm>
              <a:off x="3929063" y="3243263"/>
              <a:ext cx="214312" cy="1857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 name="Oval 19"/>
            <p:cNvSpPr>
              <a:spLocks noChangeArrowheads="1"/>
            </p:cNvSpPr>
            <p:nvPr/>
          </p:nvSpPr>
          <p:spPr bwMode="auto">
            <a:xfrm>
              <a:off x="2066925" y="1995488"/>
              <a:ext cx="214313" cy="1857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50" name="Group 49"/>
          <p:cNvGrpSpPr/>
          <p:nvPr/>
        </p:nvGrpSpPr>
        <p:grpSpPr>
          <a:xfrm>
            <a:off x="7072146" y="4221220"/>
            <a:ext cx="1709443" cy="1803394"/>
            <a:chOff x="3638550" y="3876675"/>
            <a:chExt cx="2347913" cy="2209800"/>
          </a:xfrm>
        </p:grpSpPr>
        <p:sp>
          <p:nvSpPr>
            <p:cNvPr id="51" name="Rectangle 20"/>
            <p:cNvSpPr>
              <a:spLocks noChangeArrowheads="1"/>
            </p:cNvSpPr>
            <p:nvPr/>
          </p:nvSpPr>
          <p:spPr bwMode="auto">
            <a:xfrm>
              <a:off x="4443413" y="4329113"/>
              <a:ext cx="214312" cy="214312"/>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2" name="Rectangle 21"/>
            <p:cNvSpPr>
              <a:spLocks noChangeArrowheads="1"/>
            </p:cNvSpPr>
            <p:nvPr/>
          </p:nvSpPr>
          <p:spPr bwMode="auto">
            <a:xfrm>
              <a:off x="5667375" y="4267200"/>
              <a:ext cx="214313"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 name="Rectangle 22"/>
            <p:cNvSpPr>
              <a:spLocks noChangeArrowheads="1"/>
            </p:cNvSpPr>
            <p:nvPr/>
          </p:nvSpPr>
          <p:spPr bwMode="auto">
            <a:xfrm>
              <a:off x="4076700" y="5048250"/>
              <a:ext cx="214313"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4" name="Rectangle 23"/>
            <p:cNvSpPr>
              <a:spLocks noChangeArrowheads="1"/>
            </p:cNvSpPr>
            <p:nvPr/>
          </p:nvSpPr>
          <p:spPr bwMode="auto">
            <a:xfrm>
              <a:off x="4086225" y="5872163"/>
              <a:ext cx="214313" cy="214312"/>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 name="Rectangle 24"/>
            <p:cNvSpPr>
              <a:spLocks noChangeArrowheads="1"/>
            </p:cNvSpPr>
            <p:nvPr/>
          </p:nvSpPr>
          <p:spPr bwMode="auto">
            <a:xfrm>
              <a:off x="3638550" y="5781675"/>
              <a:ext cx="214313"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 name="Rectangle 25"/>
            <p:cNvSpPr>
              <a:spLocks noChangeArrowheads="1"/>
            </p:cNvSpPr>
            <p:nvPr/>
          </p:nvSpPr>
          <p:spPr bwMode="auto">
            <a:xfrm>
              <a:off x="4805363" y="5676900"/>
              <a:ext cx="214312"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7" name="Rectangle 26"/>
            <p:cNvSpPr>
              <a:spLocks noChangeArrowheads="1"/>
            </p:cNvSpPr>
            <p:nvPr/>
          </p:nvSpPr>
          <p:spPr bwMode="auto">
            <a:xfrm>
              <a:off x="5643563" y="5757863"/>
              <a:ext cx="214312" cy="214312"/>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 name="Rectangle 27"/>
            <p:cNvSpPr>
              <a:spLocks noChangeArrowheads="1"/>
            </p:cNvSpPr>
            <p:nvPr/>
          </p:nvSpPr>
          <p:spPr bwMode="auto">
            <a:xfrm>
              <a:off x="5281613" y="5024438"/>
              <a:ext cx="214312" cy="214312"/>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 name="Rectangle 28"/>
            <p:cNvSpPr>
              <a:spLocks noChangeArrowheads="1"/>
            </p:cNvSpPr>
            <p:nvPr/>
          </p:nvSpPr>
          <p:spPr bwMode="auto">
            <a:xfrm>
              <a:off x="5319713" y="3876675"/>
              <a:ext cx="214312"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 name="Rectangle 29"/>
            <p:cNvSpPr>
              <a:spLocks noChangeArrowheads="1"/>
            </p:cNvSpPr>
            <p:nvPr/>
          </p:nvSpPr>
          <p:spPr bwMode="auto">
            <a:xfrm>
              <a:off x="5095875" y="4424363"/>
              <a:ext cx="214313" cy="214312"/>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 name="Rectangle 30"/>
            <p:cNvSpPr>
              <a:spLocks noChangeArrowheads="1"/>
            </p:cNvSpPr>
            <p:nvPr/>
          </p:nvSpPr>
          <p:spPr bwMode="auto">
            <a:xfrm>
              <a:off x="4619625" y="5162550"/>
              <a:ext cx="214313"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2" name="Rectangle 31"/>
            <p:cNvSpPr>
              <a:spLocks noChangeArrowheads="1"/>
            </p:cNvSpPr>
            <p:nvPr/>
          </p:nvSpPr>
          <p:spPr bwMode="auto">
            <a:xfrm>
              <a:off x="5772150" y="4757738"/>
              <a:ext cx="214313" cy="214312"/>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3934801352"/>
      </p:ext>
    </p:extLst>
  </p:cSld>
  <p:clrMapOvr>
    <a:masterClrMapping/>
  </p:clrMapOvr>
  <p:transition advTm="34928"/>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59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591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59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59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anim calcmode="lin" valueType="num">
                                      <p:cBhvr additive="base">
                                        <p:cTn id="19" dur="500" fill="hold"/>
                                        <p:tgtEl>
                                          <p:spTgt spid="31"/>
                                        </p:tgtEl>
                                        <p:attrNameLst>
                                          <p:attrName>ppt_x</p:attrName>
                                        </p:attrNameLst>
                                      </p:cBhvr>
                                      <p:tavLst>
                                        <p:tav tm="0">
                                          <p:val>
                                            <p:strVal val="0-#ppt_w/2"/>
                                          </p:val>
                                        </p:tav>
                                        <p:tav tm="100000">
                                          <p:val>
                                            <p:strVal val="#ppt_x"/>
                                          </p:val>
                                        </p:tav>
                                      </p:tavLst>
                                    </p:anim>
                                    <p:anim calcmode="lin" valueType="num">
                                      <p:cBhvr additive="base">
                                        <p:cTn id="20" dur="500" fill="hold"/>
                                        <p:tgtEl>
                                          <p:spTgt spid="31"/>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explod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910" grpId="0" animBg="1"/>
      <p:bldP spid="165914" grpId="0"/>
      <p:bldP spid="165915" grpId="0"/>
      <p:bldP spid="165916" grpId="0"/>
      <p:bldP spid="31"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2"/>
          <p:cNvSpPr>
            <a:spLocks noGrp="1" noChangeArrowheads="1"/>
          </p:cNvSpPr>
          <p:nvPr>
            <p:ph type="title"/>
          </p:nvPr>
        </p:nvSpPr>
        <p:spPr>
          <a:xfrm>
            <a:off x="485775" y="823913"/>
            <a:ext cx="8343900" cy="928687"/>
          </a:xfrm>
        </p:spPr>
        <p:txBody>
          <a:bodyPr>
            <a:normAutofit/>
          </a:bodyPr>
          <a:lstStyle/>
          <a:p>
            <a:r>
              <a:rPr lang="en-US" sz="2400" dirty="0">
                <a:latin typeface="Times New Roman" pitchFamily="18" charset="0"/>
                <a:cs typeface="Times New Roman" pitchFamily="18" charset="0"/>
              </a:rPr>
              <a:t>Which of the linear separators is optimal?</a:t>
            </a:r>
          </a:p>
        </p:txBody>
      </p:sp>
      <p:sp>
        <p:nvSpPr>
          <p:cNvPr id="238595" name="Oval 3"/>
          <p:cNvSpPr>
            <a:spLocks noChangeArrowheads="1"/>
          </p:cNvSpPr>
          <p:nvPr/>
        </p:nvSpPr>
        <p:spPr bwMode="auto">
          <a:xfrm>
            <a:off x="1171575" y="2143125"/>
            <a:ext cx="214313"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8596" name="Oval 4"/>
          <p:cNvSpPr>
            <a:spLocks noChangeArrowheads="1"/>
          </p:cNvSpPr>
          <p:nvPr/>
        </p:nvSpPr>
        <p:spPr bwMode="auto">
          <a:xfrm>
            <a:off x="852488" y="2881313"/>
            <a:ext cx="214312" cy="1857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8597" name="Oval 5"/>
          <p:cNvSpPr>
            <a:spLocks noChangeArrowheads="1"/>
          </p:cNvSpPr>
          <p:nvPr/>
        </p:nvSpPr>
        <p:spPr bwMode="auto">
          <a:xfrm>
            <a:off x="1390650" y="3076575"/>
            <a:ext cx="214313"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8598" name="Oval 6"/>
          <p:cNvSpPr>
            <a:spLocks noChangeArrowheads="1"/>
          </p:cNvSpPr>
          <p:nvPr/>
        </p:nvSpPr>
        <p:spPr bwMode="auto">
          <a:xfrm>
            <a:off x="3300413" y="2857500"/>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8599" name="Oval 7"/>
          <p:cNvSpPr>
            <a:spLocks noChangeArrowheads="1"/>
          </p:cNvSpPr>
          <p:nvPr/>
        </p:nvSpPr>
        <p:spPr bwMode="auto">
          <a:xfrm>
            <a:off x="2624138" y="2595563"/>
            <a:ext cx="214312" cy="1857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8600" name="Oval 8"/>
          <p:cNvSpPr>
            <a:spLocks noChangeArrowheads="1"/>
          </p:cNvSpPr>
          <p:nvPr/>
        </p:nvSpPr>
        <p:spPr bwMode="auto">
          <a:xfrm>
            <a:off x="1290638" y="3619500"/>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8601" name="Oval 9"/>
          <p:cNvSpPr>
            <a:spLocks noChangeArrowheads="1"/>
          </p:cNvSpPr>
          <p:nvPr/>
        </p:nvSpPr>
        <p:spPr bwMode="auto">
          <a:xfrm>
            <a:off x="3871913" y="2714625"/>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8602" name="Oval 10"/>
          <p:cNvSpPr>
            <a:spLocks noChangeArrowheads="1"/>
          </p:cNvSpPr>
          <p:nvPr/>
        </p:nvSpPr>
        <p:spPr bwMode="auto">
          <a:xfrm>
            <a:off x="3081338" y="3352800"/>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8603" name="Oval 11"/>
          <p:cNvSpPr>
            <a:spLocks noChangeArrowheads="1"/>
          </p:cNvSpPr>
          <p:nvPr/>
        </p:nvSpPr>
        <p:spPr bwMode="auto">
          <a:xfrm>
            <a:off x="2119313" y="3419475"/>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8604" name="Oval 12"/>
          <p:cNvSpPr>
            <a:spLocks noChangeArrowheads="1"/>
          </p:cNvSpPr>
          <p:nvPr/>
        </p:nvSpPr>
        <p:spPr bwMode="auto">
          <a:xfrm>
            <a:off x="2114550" y="4014788"/>
            <a:ext cx="214313" cy="1857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8605" name="Oval 13"/>
          <p:cNvSpPr>
            <a:spLocks noChangeArrowheads="1"/>
          </p:cNvSpPr>
          <p:nvPr/>
        </p:nvSpPr>
        <p:spPr bwMode="auto">
          <a:xfrm>
            <a:off x="3052763" y="2295525"/>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8606" name="Oval 14"/>
          <p:cNvSpPr>
            <a:spLocks noChangeArrowheads="1"/>
          </p:cNvSpPr>
          <p:nvPr/>
        </p:nvSpPr>
        <p:spPr bwMode="auto">
          <a:xfrm>
            <a:off x="2947988" y="4076700"/>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8607" name="Oval 15"/>
          <p:cNvSpPr>
            <a:spLocks noChangeArrowheads="1"/>
          </p:cNvSpPr>
          <p:nvPr/>
        </p:nvSpPr>
        <p:spPr bwMode="auto">
          <a:xfrm>
            <a:off x="3671888" y="2343150"/>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8608" name="Oval 16"/>
          <p:cNvSpPr>
            <a:spLocks noChangeArrowheads="1"/>
          </p:cNvSpPr>
          <p:nvPr/>
        </p:nvSpPr>
        <p:spPr bwMode="auto">
          <a:xfrm>
            <a:off x="2624138" y="3267075"/>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8609" name="Oval 17"/>
          <p:cNvSpPr>
            <a:spLocks noChangeArrowheads="1"/>
          </p:cNvSpPr>
          <p:nvPr/>
        </p:nvSpPr>
        <p:spPr bwMode="auto">
          <a:xfrm>
            <a:off x="2833688" y="3833813"/>
            <a:ext cx="214312" cy="1857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8610" name="Oval 18"/>
          <p:cNvSpPr>
            <a:spLocks noChangeArrowheads="1"/>
          </p:cNvSpPr>
          <p:nvPr/>
        </p:nvSpPr>
        <p:spPr bwMode="auto">
          <a:xfrm>
            <a:off x="3871913" y="3228975"/>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8611" name="Oval 19"/>
          <p:cNvSpPr>
            <a:spLocks noChangeArrowheads="1"/>
          </p:cNvSpPr>
          <p:nvPr/>
        </p:nvSpPr>
        <p:spPr bwMode="auto">
          <a:xfrm>
            <a:off x="2066925" y="1995488"/>
            <a:ext cx="214313" cy="1857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8612" name="Rectangle 20"/>
          <p:cNvSpPr>
            <a:spLocks noChangeArrowheads="1"/>
          </p:cNvSpPr>
          <p:nvPr/>
        </p:nvSpPr>
        <p:spPr bwMode="auto">
          <a:xfrm>
            <a:off x="4443413" y="4329113"/>
            <a:ext cx="214312" cy="214312"/>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8613" name="Rectangle 21"/>
          <p:cNvSpPr>
            <a:spLocks noChangeArrowheads="1"/>
          </p:cNvSpPr>
          <p:nvPr/>
        </p:nvSpPr>
        <p:spPr bwMode="auto">
          <a:xfrm>
            <a:off x="5667375" y="4267200"/>
            <a:ext cx="214313"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8614" name="Rectangle 22"/>
          <p:cNvSpPr>
            <a:spLocks noChangeArrowheads="1"/>
          </p:cNvSpPr>
          <p:nvPr/>
        </p:nvSpPr>
        <p:spPr bwMode="auto">
          <a:xfrm>
            <a:off x="4076700" y="5048250"/>
            <a:ext cx="214313"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8615" name="Rectangle 23"/>
          <p:cNvSpPr>
            <a:spLocks noChangeArrowheads="1"/>
          </p:cNvSpPr>
          <p:nvPr/>
        </p:nvSpPr>
        <p:spPr bwMode="auto">
          <a:xfrm>
            <a:off x="4086225" y="5872163"/>
            <a:ext cx="214313" cy="214312"/>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8616" name="Rectangle 24"/>
          <p:cNvSpPr>
            <a:spLocks noChangeArrowheads="1"/>
          </p:cNvSpPr>
          <p:nvPr/>
        </p:nvSpPr>
        <p:spPr bwMode="auto">
          <a:xfrm>
            <a:off x="3638550" y="5781675"/>
            <a:ext cx="214313"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8617" name="Rectangle 25"/>
          <p:cNvSpPr>
            <a:spLocks noChangeArrowheads="1"/>
          </p:cNvSpPr>
          <p:nvPr/>
        </p:nvSpPr>
        <p:spPr bwMode="auto">
          <a:xfrm>
            <a:off x="4805363" y="5676900"/>
            <a:ext cx="214312"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8618" name="Rectangle 26"/>
          <p:cNvSpPr>
            <a:spLocks noChangeArrowheads="1"/>
          </p:cNvSpPr>
          <p:nvPr/>
        </p:nvSpPr>
        <p:spPr bwMode="auto">
          <a:xfrm>
            <a:off x="5643563" y="5757863"/>
            <a:ext cx="214312" cy="214312"/>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8619" name="Rectangle 27"/>
          <p:cNvSpPr>
            <a:spLocks noChangeArrowheads="1"/>
          </p:cNvSpPr>
          <p:nvPr/>
        </p:nvSpPr>
        <p:spPr bwMode="auto">
          <a:xfrm>
            <a:off x="5281613" y="5024438"/>
            <a:ext cx="214312" cy="214312"/>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8620" name="Rectangle 28"/>
          <p:cNvSpPr>
            <a:spLocks noChangeArrowheads="1"/>
          </p:cNvSpPr>
          <p:nvPr/>
        </p:nvSpPr>
        <p:spPr bwMode="auto">
          <a:xfrm>
            <a:off x="5319713" y="3876675"/>
            <a:ext cx="214312"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8621" name="Rectangle 29"/>
          <p:cNvSpPr>
            <a:spLocks noChangeArrowheads="1"/>
          </p:cNvSpPr>
          <p:nvPr/>
        </p:nvSpPr>
        <p:spPr bwMode="auto">
          <a:xfrm>
            <a:off x="6115050" y="5257800"/>
            <a:ext cx="214313"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8622" name="Rectangle 30"/>
          <p:cNvSpPr>
            <a:spLocks noChangeArrowheads="1"/>
          </p:cNvSpPr>
          <p:nvPr/>
        </p:nvSpPr>
        <p:spPr bwMode="auto">
          <a:xfrm>
            <a:off x="5095875" y="4424363"/>
            <a:ext cx="214313" cy="214312"/>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8623" name="Rectangle 31"/>
          <p:cNvSpPr>
            <a:spLocks noChangeArrowheads="1"/>
          </p:cNvSpPr>
          <p:nvPr/>
        </p:nvSpPr>
        <p:spPr bwMode="auto">
          <a:xfrm>
            <a:off x="4619625" y="5162550"/>
            <a:ext cx="214313"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8624" name="Rectangle 32"/>
          <p:cNvSpPr>
            <a:spLocks noChangeArrowheads="1"/>
          </p:cNvSpPr>
          <p:nvPr/>
        </p:nvSpPr>
        <p:spPr bwMode="auto">
          <a:xfrm>
            <a:off x="6234113" y="4848225"/>
            <a:ext cx="214312"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8625" name="Rectangle 33"/>
          <p:cNvSpPr>
            <a:spLocks noChangeArrowheads="1"/>
          </p:cNvSpPr>
          <p:nvPr/>
        </p:nvSpPr>
        <p:spPr bwMode="auto">
          <a:xfrm>
            <a:off x="6329363" y="3729038"/>
            <a:ext cx="214312" cy="214312"/>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 name="Title 1"/>
          <p:cNvSpPr txBox="1">
            <a:spLocks/>
          </p:cNvSpPr>
          <p:nvPr/>
        </p:nvSpPr>
        <p:spPr>
          <a:xfrm>
            <a:off x="457200" y="152400"/>
            <a:ext cx="8229600" cy="715962"/>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b="1" dirty="0" smtClean="0">
                <a:solidFill>
                  <a:schemeClr val="accent2"/>
                </a:solidFill>
                <a:latin typeface="Times New Roman" pitchFamily="18" charset="0"/>
                <a:cs typeface="Times New Roman" pitchFamily="18" charset="0"/>
              </a:rPr>
              <a:t>Dimensionality Reduction and Classification</a:t>
            </a:r>
            <a:endParaRPr lang="en-US" sz="3600" dirty="0"/>
          </a:p>
        </p:txBody>
      </p:sp>
    </p:spTree>
    <p:extLst>
      <p:ext uri="{BB962C8B-B14F-4D97-AF65-F5344CB8AC3E}">
        <p14:creationId xmlns:p14="http://schemas.microsoft.com/office/powerpoint/2010/main" val="128963177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p:cNvSpPr>
            <a:spLocks noGrp="1" noChangeArrowheads="1"/>
          </p:cNvSpPr>
          <p:nvPr>
            <p:ph type="title"/>
          </p:nvPr>
        </p:nvSpPr>
        <p:spPr>
          <a:xfrm>
            <a:off x="554831" y="1066800"/>
            <a:ext cx="8343900" cy="514350"/>
          </a:xfrm>
        </p:spPr>
        <p:txBody>
          <a:bodyPr>
            <a:noAutofit/>
          </a:bodyPr>
          <a:lstStyle/>
          <a:p>
            <a:r>
              <a:rPr lang="en-US" sz="2800" dirty="0">
                <a:latin typeface="Times New Roman" pitchFamily="18" charset="0"/>
                <a:cs typeface="Times New Roman" pitchFamily="18" charset="0"/>
              </a:rPr>
              <a:t>Best Linear Separator?</a:t>
            </a:r>
          </a:p>
        </p:txBody>
      </p:sp>
      <p:sp>
        <p:nvSpPr>
          <p:cNvPr id="239619" name="Oval 3"/>
          <p:cNvSpPr>
            <a:spLocks noChangeArrowheads="1"/>
          </p:cNvSpPr>
          <p:nvPr/>
        </p:nvSpPr>
        <p:spPr bwMode="auto">
          <a:xfrm>
            <a:off x="1171575" y="2143125"/>
            <a:ext cx="214313"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9620" name="Oval 4"/>
          <p:cNvSpPr>
            <a:spLocks noChangeArrowheads="1"/>
          </p:cNvSpPr>
          <p:nvPr/>
        </p:nvSpPr>
        <p:spPr bwMode="auto">
          <a:xfrm>
            <a:off x="852488" y="2881313"/>
            <a:ext cx="214312" cy="1857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9621" name="Oval 5"/>
          <p:cNvSpPr>
            <a:spLocks noChangeArrowheads="1"/>
          </p:cNvSpPr>
          <p:nvPr/>
        </p:nvSpPr>
        <p:spPr bwMode="auto">
          <a:xfrm>
            <a:off x="1390650" y="3076575"/>
            <a:ext cx="214313"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9622" name="Oval 6"/>
          <p:cNvSpPr>
            <a:spLocks noChangeArrowheads="1"/>
          </p:cNvSpPr>
          <p:nvPr/>
        </p:nvSpPr>
        <p:spPr bwMode="auto">
          <a:xfrm>
            <a:off x="3300413" y="2857500"/>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9623" name="Oval 7"/>
          <p:cNvSpPr>
            <a:spLocks noChangeArrowheads="1"/>
          </p:cNvSpPr>
          <p:nvPr/>
        </p:nvSpPr>
        <p:spPr bwMode="auto">
          <a:xfrm>
            <a:off x="2624138" y="2595563"/>
            <a:ext cx="214312" cy="1857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9624" name="Oval 8"/>
          <p:cNvSpPr>
            <a:spLocks noChangeArrowheads="1"/>
          </p:cNvSpPr>
          <p:nvPr/>
        </p:nvSpPr>
        <p:spPr bwMode="auto">
          <a:xfrm>
            <a:off x="1290638" y="3619500"/>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9625" name="Oval 9"/>
          <p:cNvSpPr>
            <a:spLocks noChangeArrowheads="1"/>
          </p:cNvSpPr>
          <p:nvPr/>
        </p:nvSpPr>
        <p:spPr bwMode="auto">
          <a:xfrm>
            <a:off x="3871913" y="2714625"/>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9626" name="Oval 10"/>
          <p:cNvSpPr>
            <a:spLocks noChangeArrowheads="1"/>
          </p:cNvSpPr>
          <p:nvPr/>
        </p:nvSpPr>
        <p:spPr bwMode="auto">
          <a:xfrm>
            <a:off x="3081338" y="3352800"/>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9627" name="Oval 11"/>
          <p:cNvSpPr>
            <a:spLocks noChangeArrowheads="1"/>
          </p:cNvSpPr>
          <p:nvPr/>
        </p:nvSpPr>
        <p:spPr bwMode="auto">
          <a:xfrm>
            <a:off x="2119313" y="3419475"/>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9628" name="Oval 12"/>
          <p:cNvSpPr>
            <a:spLocks noChangeArrowheads="1"/>
          </p:cNvSpPr>
          <p:nvPr/>
        </p:nvSpPr>
        <p:spPr bwMode="auto">
          <a:xfrm>
            <a:off x="2114550" y="4014788"/>
            <a:ext cx="214313" cy="1857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9629" name="Oval 13"/>
          <p:cNvSpPr>
            <a:spLocks noChangeArrowheads="1"/>
          </p:cNvSpPr>
          <p:nvPr/>
        </p:nvSpPr>
        <p:spPr bwMode="auto">
          <a:xfrm>
            <a:off x="3052763" y="2295525"/>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9630" name="Oval 14"/>
          <p:cNvSpPr>
            <a:spLocks noChangeArrowheads="1"/>
          </p:cNvSpPr>
          <p:nvPr/>
        </p:nvSpPr>
        <p:spPr bwMode="auto">
          <a:xfrm>
            <a:off x="2947988" y="4076700"/>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9631" name="Oval 15"/>
          <p:cNvSpPr>
            <a:spLocks noChangeArrowheads="1"/>
          </p:cNvSpPr>
          <p:nvPr/>
        </p:nvSpPr>
        <p:spPr bwMode="auto">
          <a:xfrm>
            <a:off x="3671888" y="2343150"/>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9632" name="Oval 16"/>
          <p:cNvSpPr>
            <a:spLocks noChangeArrowheads="1"/>
          </p:cNvSpPr>
          <p:nvPr/>
        </p:nvSpPr>
        <p:spPr bwMode="auto">
          <a:xfrm>
            <a:off x="2624138" y="3267075"/>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9633" name="Oval 17"/>
          <p:cNvSpPr>
            <a:spLocks noChangeArrowheads="1"/>
          </p:cNvSpPr>
          <p:nvPr/>
        </p:nvSpPr>
        <p:spPr bwMode="auto">
          <a:xfrm>
            <a:off x="2833688" y="3833813"/>
            <a:ext cx="214312" cy="1857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9634" name="Oval 18"/>
          <p:cNvSpPr>
            <a:spLocks noChangeArrowheads="1"/>
          </p:cNvSpPr>
          <p:nvPr/>
        </p:nvSpPr>
        <p:spPr bwMode="auto">
          <a:xfrm>
            <a:off x="3871913" y="3228975"/>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9635" name="Oval 19"/>
          <p:cNvSpPr>
            <a:spLocks noChangeArrowheads="1"/>
          </p:cNvSpPr>
          <p:nvPr/>
        </p:nvSpPr>
        <p:spPr bwMode="auto">
          <a:xfrm>
            <a:off x="2066925" y="1995488"/>
            <a:ext cx="214313" cy="1857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9636" name="Rectangle 20"/>
          <p:cNvSpPr>
            <a:spLocks noChangeArrowheads="1"/>
          </p:cNvSpPr>
          <p:nvPr/>
        </p:nvSpPr>
        <p:spPr bwMode="auto">
          <a:xfrm>
            <a:off x="4443413" y="4329113"/>
            <a:ext cx="214312" cy="214312"/>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9637" name="Rectangle 21"/>
          <p:cNvSpPr>
            <a:spLocks noChangeArrowheads="1"/>
          </p:cNvSpPr>
          <p:nvPr/>
        </p:nvSpPr>
        <p:spPr bwMode="auto">
          <a:xfrm>
            <a:off x="5667375" y="4267200"/>
            <a:ext cx="214313"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9638" name="Rectangle 22"/>
          <p:cNvSpPr>
            <a:spLocks noChangeArrowheads="1"/>
          </p:cNvSpPr>
          <p:nvPr/>
        </p:nvSpPr>
        <p:spPr bwMode="auto">
          <a:xfrm>
            <a:off x="4076700" y="5048250"/>
            <a:ext cx="214313"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9639" name="Rectangle 23"/>
          <p:cNvSpPr>
            <a:spLocks noChangeArrowheads="1"/>
          </p:cNvSpPr>
          <p:nvPr/>
        </p:nvSpPr>
        <p:spPr bwMode="auto">
          <a:xfrm>
            <a:off x="4086225" y="5872163"/>
            <a:ext cx="214313" cy="214312"/>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9640" name="Rectangle 24"/>
          <p:cNvSpPr>
            <a:spLocks noChangeArrowheads="1"/>
          </p:cNvSpPr>
          <p:nvPr/>
        </p:nvSpPr>
        <p:spPr bwMode="auto">
          <a:xfrm>
            <a:off x="3638550" y="5781675"/>
            <a:ext cx="214313"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9641" name="Rectangle 25"/>
          <p:cNvSpPr>
            <a:spLocks noChangeArrowheads="1"/>
          </p:cNvSpPr>
          <p:nvPr/>
        </p:nvSpPr>
        <p:spPr bwMode="auto">
          <a:xfrm>
            <a:off x="4805363" y="5676900"/>
            <a:ext cx="214312"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9642" name="Rectangle 26"/>
          <p:cNvSpPr>
            <a:spLocks noChangeArrowheads="1"/>
          </p:cNvSpPr>
          <p:nvPr/>
        </p:nvSpPr>
        <p:spPr bwMode="auto">
          <a:xfrm>
            <a:off x="5643563" y="5757863"/>
            <a:ext cx="214312" cy="214312"/>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9643" name="Rectangle 27"/>
          <p:cNvSpPr>
            <a:spLocks noChangeArrowheads="1"/>
          </p:cNvSpPr>
          <p:nvPr/>
        </p:nvSpPr>
        <p:spPr bwMode="auto">
          <a:xfrm>
            <a:off x="5281613" y="5024438"/>
            <a:ext cx="214312" cy="214312"/>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9644" name="Rectangle 28"/>
          <p:cNvSpPr>
            <a:spLocks noChangeArrowheads="1"/>
          </p:cNvSpPr>
          <p:nvPr/>
        </p:nvSpPr>
        <p:spPr bwMode="auto">
          <a:xfrm>
            <a:off x="5319713" y="3876675"/>
            <a:ext cx="214312"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9645" name="Rectangle 29"/>
          <p:cNvSpPr>
            <a:spLocks noChangeArrowheads="1"/>
          </p:cNvSpPr>
          <p:nvPr/>
        </p:nvSpPr>
        <p:spPr bwMode="auto">
          <a:xfrm>
            <a:off x="6115050" y="5257800"/>
            <a:ext cx="214313"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9646" name="Rectangle 30"/>
          <p:cNvSpPr>
            <a:spLocks noChangeArrowheads="1"/>
          </p:cNvSpPr>
          <p:nvPr/>
        </p:nvSpPr>
        <p:spPr bwMode="auto">
          <a:xfrm>
            <a:off x="5095875" y="4424363"/>
            <a:ext cx="214313" cy="214312"/>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9647" name="Rectangle 31"/>
          <p:cNvSpPr>
            <a:spLocks noChangeArrowheads="1"/>
          </p:cNvSpPr>
          <p:nvPr/>
        </p:nvSpPr>
        <p:spPr bwMode="auto">
          <a:xfrm>
            <a:off x="4619625" y="5162550"/>
            <a:ext cx="214313"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9648" name="Rectangle 32"/>
          <p:cNvSpPr>
            <a:spLocks noChangeArrowheads="1"/>
          </p:cNvSpPr>
          <p:nvPr/>
        </p:nvSpPr>
        <p:spPr bwMode="auto">
          <a:xfrm>
            <a:off x="6234113" y="4848225"/>
            <a:ext cx="214312"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9649" name="Rectangle 33"/>
          <p:cNvSpPr>
            <a:spLocks noChangeArrowheads="1"/>
          </p:cNvSpPr>
          <p:nvPr/>
        </p:nvSpPr>
        <p:spPr bwMode="auto">
          <a:xfrm>
            <a:off x="6329363" y="3729038"/>
            <a:ext cx="214312" cy="214312"/>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9650" name="Line 34"/>
          <p:cNvSpPr>
            <a:spLocks noChangeShapeType="1"/>
          </p:cNvSpPr>
          <p:nvPr/>
        </p:nvSpPr>
        <p:spPr bwMode="auto">
          <a:xfrm flipH="1">
            <a:off x="3343275" y="2100263"/>
            <a:ext cx="1114425" cy="4286250"/>
          </a:xfrm>
          <a:prstGeom prst="line">
            <a:avLst/>
          </a:prstGeom>
          <a:noFill/>
          <a:ln w="57150">
            <a:solidFill>
              <a:srgbClr val="66CC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 name="Title 1"/>
          <p:cNvSpPr txBox="1">
            <a:spLocks/>
          </p:cNvSpPr>
          <p:nvPr/>
        </p:nvSpPr>
        <p:spPr>
          <a:xfrm>
            <a:off x="457200" y="152400"/>
            <a:ext cx="8229600" cy="715962"/>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b="1" dirty="0" smtClean="0">
                <a:solidFill>
                  <a:schemeClr val="accent2"/>
                </a:solidFill>
                <a:latin typeface="Times New Roman" pitchFamily="18" charset="0"/>
                <a:cs typeface="Times New Roman" pitchFamily="18" charset="0"/>
              </a:rPr>
              <a:t>Dimensionality Reduction and Classification</a:t>
            </a:r>
            <a:endParaRPr lang="en-US" sz="3600" dirty="0"/>
          </a:p>
        </p:txBody>
      </p:sp>
    </p:spTree>
    <p:extLst>
      <p:ext uri="{BB962C8B-B14F-4D97-AF65-F5344CB8AC3E}">
        <p14:creationId xmlns:p14="http://schemas.microsoft.com/office/powerpoint/2010/main" val="147130732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2"/>
          <p:cNvSpPr>
            <a:spLocks noGrp="1" noChangeArrowheads="1"/>
          </p:cNvSpPr>
          <p:nvPr>
            <p:ph type="title"/>
          </p:nvPr>
        </p:nvSpPr>
        <p:spPr>
          <a:xfrm>
            <a:off x="363311" y="1143000"/>
            <a:ext cx="8343900" cy="666750"/>
          </a:xfrm>
        </p:spPr>
        <p:txBody>
          <a:bodyPr>
            <a:normAutofit/>
          </a:bodyPr>
          <a:lstStyle/>
          <a:p>
            <a:r>
              <a:rPr lang="en-US" sz="2800" dirty="0">
                <a:latin typeface="Times New Roman" pitchFamily="18" charset="0"/>
                <a:cs typeface="Times New Roman" pitchFamily="18" charset="0"/>
              </a:rPr>
              <a:t>Best Linear Separator?</a:t>
            </a:r>
          </a:p>
        </p:txBody>
      </p:sp>
      <p:sp>
        <p:nvSpPr>
          <p:cNvPr id="240643" name="Oval 3"/>
          <p:cNvSpPr>
            <a:spLocks noChangeArrowheads="1"/>
          </p:cNvSpPr>
          <p:nvPr/>
        </p:nvSpPr>
        <p:spPr bwMode="auto">
          <a:xfrm>
            <a:off x="1171575" y="2143125"/>
            <a:ext cx="214313"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44" name="Oval 4"/>
          <p:cNvSpPr>
            <a:spLocks noChangeArrowheads="1"/>
          </p:cNvSpPr>
          <p:nvPr/>
        </p:nvSpPr>
        <p:spPr bwMode="auto">
          <a:xfrm>
            <a:off x="852488" y="2881313"/>
            <a:ext cx="214312" cy="1857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45" name="Oval 5"/>
          <p:cNvSpPr>
            <a:spLocks noChangeArrowheads="1"/>
          </p:cNvSpPr>
          <p:nvPr/>
        </p:nvSpPr>
        <p:spPr bwMode="auto">
          <a:xfrm>
            <a:off x="1390650" y="3076575"/>
            <a:ext cx="214313"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46" name="Oval 6"/>
          <p:cNvSpPr>
            <a:spLocks noChangeArrowheads="1"/>
          </p:cNvSpPr>
          <p:nvPr/>
        </p:nvSpPr>
        <p:spPr bwMode="auto">
          <a:xfrm>
            <a:off x="3300413" y="2857500"/>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47" name="Oval 7"/>
          <p:cNvSpPr>
            <a:spLocks noChangeArrowheads="1"/>
          </p:cNvSpPr>
          <p:nvPr/>
        </p:nvSpPr>
        <p:spPr bwMode="auto">
          <a:xfrm>
            <a:off x="2624138" y="2595563"/>
            <a:ext cx="214312" cy="1857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48" name="Oval 8"/>
          <p:cNvSpPr>
            <a:spLocks noChangeArrowheads="1"/>
          </p:cNvSpPr>
          <p:nvPr/>
        </p:nvSpPr>
        <p:spPr bwMode="auto">
          <a:xfrm>
            <a:off x="1290638" y="3619500"/>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49" name="Oval 9"/>
          <p:cNvSpPr>
            <a:spLocks noChangeArrowheads="1"/>
          </p:cNvSpPr>
          <p:nvPr/>
        </p:nvSpPr>
        <p:spPr bwMode="auto">
          <a:xfrm>
            <a:off x="3871913" y="2714625"/>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50" name="Oval 10"/>
          <p:cNvSpPr>
            <a:spLocks noChangeArrowheads="1"/>
          </p:cNvSpPr>
          <p:nvPr/>
        </p:nvSpPr>
        <p:spPr bwMode="auto">
          <a:xfrm>
            <a:off x="3081338" y="3352800"/>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51" name="Oval 11"/>
          <p:cNvSpPr>
            <a:spLocks noChangeArrowheads="1"/>
          </p:cNvSpPr>
          <p:nvPr/>
        </p:nvSpPr>
        <p:spPr bwMode="auto">
          <a:xfrm>
            <a:off x="2119313" y="3419475"/>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52" name="Oval 12"/>
          <p:cNvSpPr>
            <a:spLocks noChangeArrowheads="1"/>
          </p:cNvSpPr>
          <p:nvPr/>
        </p:nvSpPr>
        <p:spPr bwMode="auto">
          <a:xfrm>
            <a:off x="2114550" y="4014788"/>
            <a:ext cx="214313" cy="1857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53" name="Oval 13"/>
          <p:cNvSpPr>
            <a:spLocks noChangeArrowheads="1"/>
          </p:cNvSpPr>
          <p:nvPr/>
        </p:nvSpPr>
        <p:spPr bwMode="auto">
          <a:xfrm>
            <a:off x="3052763" y="2295525"/>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54" name="Oval 14"/>
          <p:cNvSpPr>
            <a:spLocks noChangeArrowheads="1"/>
          </p:cNvSpPr>
          <p:nvPr/>
        </p:nvSpPr>
        <p:spPr bwMode="auto">
          <a:xfrm>
            <a:off x="2962275" y="4105275"/>
            <a:ext cx="214313"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55" name="Oval 15"/>
          <p:cNvSpPr>
            <a:spLocks noChangeArrowheads="1"/>
          </p:cNvSpPr>
          <p:nvPr/>
        </p:nvSpPr>
        <p:spPr bwMode="auto">
          <a:xfrm>
            <a:off x="3671888" y="2343150"/>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56" name="Oval 16"/>
          <p:cNvSpPr>
            <a:spLocks noChangeArrowheads="1"/>
          </p:cNvSpPr>
          <p:nvPr/>
        </p:nvSpPr>
        <p:spPr bwMode="auto">
          <a:xfrm>
            <a:off x="2624138" y="3267075"/>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57" name="Oval 17"/>
          <p:cNvSpPr>
            <a:spLocks noChangeArrowheads="1"/>
          </p:cNvSpPr>
          <p:nvPr/>
        </p:nvSpPr>
        <p:spPr bwMode="auto">
          <a:xfrm>
            <a:off x="2833688" y="3833813"/>
            <a:ext cx="214312" cy="1857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58" name="Oval 18"/>
          <p:cNvSpPr>
            <a:spLocks noChangeArrowheads="1"/>
          </p:cNvSpPr>
          <p:nvPr/>
        </p:nvSpPr>
        <p:spPr bwMode="auto">
          <a:xfrm>
            <a:off x="3871913" y="3228975"/>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59" name="Oval 19"/>
          <p:cNvSpPr>
            <a:spLocks noChangeArrowheads="1"/>
          </p:cNvSpPr>
          <p:nvPr/>
        </p:nvSpPr>
        <p:spPr bwMode="auto">
          <a:xfrm>
            <a:off x="2066925" y="1995488"/>
            <a:ext cx="214313" cy="1857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60" name="Rectangle 20"/>
          <p:cNvSpPr>
            <a:spLocks noChangeArrowheads="1"/>
          </p:cNvSpPr>
          <p:nvPr/>
        </p:nvSpPr>
        <p:spPr bwMode="auto">
          <a:xfrm>
            <a:off x="4443413" y="4329113"/>
            <a:ext cx="214312" cy="214312"/>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61" name="Rectangle 21"/>
          <p:cNvSpPr>
            <a:spLocks noChangeArrowheads="1"/>
          </p:cNvSpPr>
          <p:nvPr/>
        </p:nvSpPr>
        <p:spPr bwMode="auto">
          <a:xfrm>
            <a:off x="5667375" y="4267200"/>
            <a:ext cx="214313"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62" name="Rectangle 22"/>
          <p:cNvSpPr>
            <a:spLocks noChangeArrowheads="1"/>
          </p:cNvSpPr>
          <p:nvPr/>
        </p:nvSpPr>
        <p:spPr bwMode="auto">
          <a:xfrm>
            <a:off x="4076700" y="5048250"/>
            <a:ext cx="214313"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63" name="Rectangle 23"/>
          <p:cNvSpPr>
            <a:spLocks noChangeArrowheads="1"/>
          </p:cNvSpPr>
          <p:nvPr/>
        </p:nvSpPr>
        <p:spPr bwMode="auto">
          <a:xfrm>
            <a:off x="4086225" y="5872163"/>
            <a:ext cx="214313" cy="214312"/>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64" name="Rectangle 24"/>
          <p:cNvSpPr>
            <a:spLocks noChangeArrowheads="1"/>
          </p:cNvSpPr>
          <p:nvPr/>
        </p:nvSpPr>
        <p:spPr bwMode="auto">
          <a:xfrm>
            <a:off x="3638550" y="5781675"/>
            <a:ext cx="214313"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65" name="Rectangle 25"/>
          <p:cNvSpPr>
            <a:spLocks noChangeArrowheads="1"/>
          </p:cNvSpPr>
          <p:nvPr/>
        </p:nvSpPr>
        <p:spPr bwMode="auto">
          <a:xfrm>
            <a:off x="4805363" y="5676900"/>
            <a:ext cx="214312"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66" name="Rectangle 26"/>
          <p:cNvSpPr>
            <a:spLocks noChangeArrowheads="1"/>
          </p:cNvSpPr>
          <p:nvPr/>
        </p:nvSpPr>
        <p:spPr bwMode="auto">
          <a:xfrm>
            <a:off x="5643563" y="5757863"/>
            <a:ext cx="214312" cy="214312"/>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67" name="Rectangle 27"/>
          <p:cNvSpPr>
            <a:spLocks noChangeArrowheads="1"/>
          </p:cNvSpPr>
          <p:nvPr/>
        </p:nvSpPr>
        <p:spPr bwMode="auto">
          <a:xfrm>
            <a:off x="5281613" y="5024438"/>
            <a:ext cx="214312" cy="214312"/>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68" name="Rectangle 28"/>
          <p:cNvSpPr>
            <a:spLocks noChangeArrowheads="1"/>
          </p:cNvSpPr>
          <p:nvPr/>
        </p:nvSpPr>
        <p:spPr bwMode="auto">
          <a:xfrm>
            <a:off x="5319713" y="3876675"/>
            <a:ext cx="214312"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69" name="Rectangle 29"/>
          <p:cNvSpPr>
            <a:spLocks noChangeArrowheads="1"/>
          </p:cNvSpPr>
          <p:nvPr/>
        </p:nvSpPr>
        <p:spPr bwMode="auto">
          <a:xfrm>
            <a:off x="6115050" y="5257800"/>
            <a:ext cx="214313"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70" name="Rectangle 30"/>
          <p:cNvSpPr>
            <a:spLocks noChangeArrowheads="1"/>
          </p:cNvSpPr>
          <p:nvPr/>
        </p:nvSpPr>
        <p:spPr bwMode="auto">
          <a:xfrm>
            <a:off x="5095875" y="4424363"/>
            <a:ext cx="214313" cy="214312"/>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71" name="Rectangle 31"/>
          <p:cNvSpPr>
            <a:spLocks noChangeArrowheads="1"/>
          </p:cNvSpPr>
          <p:nvPr/>
        </p:nvSpPr>
        <p:spPr bwMode="auto">
          <a:xfrm>
            <a:off x="4619625" y="5162550"/>
            <a:ext cx="214313"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72" name="Rectangle 32"/>
          <p:cNvSpPr>
            <a:spLocks noChangeArrowheads="1"/>
          </p:cNvSpPr>
          <p:nvPr/>
        </p:nvSpPr>
        <p:spPr bwMode="auto">
          <a:xfrm>
            <a:off x="6234113" y="4848225"/>
            <a:ext cx="214312"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73" name="Rectangle 33"/>
          <p:cNvSpPr>
            <a:spLocks noChangeArrowheads="1"/>
          </p:cNvSpPr>
          <p:nvPr/>
        </p:nvSpPr>
        <p:spPr bwMode="auto">
          <a:xfrm>
            <a:off x="6329363" y="3729038"/>
            <a:ext cx="214312" cy="214312"/>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74" name="Line 34"/>
          <p:cNvSpPr>
            <a:spLocks noChangeShapeType="1"/>
          </p:cNvSpPr>
          <p:nvPr/>
        </p:nvSpPr>
        <p:spPr bwMode="auto">
          <a:xfrm flipV="1">
            <a:off x="1814513" y="1914525"/>
            <a:ext cx="4586287" cy="4329113"/>
          </a:xfrm>
          <a:prstGeom prst="line">
            <a:avLst/>
          </a:prstGeom>
          <a:noFill/>
          <a:ln w="38100">
            <a:solidFill>
              <a:srgbClr val="3333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 name="Title 1"/>
          <p:cNvSpPr txBox="1">
            <a:spLocks/>
          </p:cNvSpPr>
          <p:nvPr/>
        </p:nvSpPr>
        <p:spPr>
          <a:xfrm>
            <a:off x="457200" y="152400"/>
            <a:ext cx="8229600" cy="715962"/>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b="1" dirty="0" smtClean="0">
                <a:solidFill>
                  <a:schemeClr val="accent2"/>
                </a:solidFill>
                <a:latin typeface="Times New Roman" pitchFamily="18" charset="0"/>
                <a:cs typeface="Times New Roman" pitchFamily="18" charset="0"/>
              </a:rPr>
              <a:t>Dimensionality Reduction and Classification</a:t>
            </a:r>
            <a:endParaRPr lang="en-US" sz="3600" dirty="0"/>
          </a:p>
        </p:txBody>
      </p:sp>
    </p:spTree>
    <p:extLst>
      <p:ext uri="{BB962C8B-B14F-4D97-AF65-F5344CB8AC3E}">
        <p14:creationId xmlns:p14="http://schemas.microsoft.com/office/powerpoint/2010/main" val="415942488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2"/>
          <p:cNvSpPr>
            <a:spLocks noGrp="1" noChangeArrowheads="1"/>
          </p:cNvSpPr>
          <p:nvPr>
            <p:ph type="title"/>
          </p:nvPr>
        </p:nvSpPr>
        <p:spPr>
          <a:xfrm>
            <a:off x="363311" y="1143000"/>
            <a:ext cx="8343900" cy="666750"/>
          </a:xfrm>
        </p:spPr>
        <p:txBody>
          <a:bodyPr>
            <a:normAutofit/>
          </a:bodyPr>
          <a:lstStyle/>
          <a:p>
            <a:r>
              <a:rPr lang="en-US" sz="2800" dirty="0">
                <a:latin typeface="Times New Roman" pitchFamily="18" charset="0"/>
                <a:cs typeface="Times New Roman" pitchFamily="18" charset="0"/>
              </a:rPr>
              <a:t>Best Linear Separator?</a:t>
            </a:r>
          </a:p>
        </p:txBody>
      </p:sp>
      <p:sp>
        <p:nvSpPr>
          <p:cNvPr id="240643" name="Oval 3"/>
          <p:cNvSpPr>
            <a:spLocks noChangeArrowheads="1"/>
          </p:cNvSpPr>
          <p:nvPr/>
        </p:nvSpPr>
        <p:spPr bwMode="auto">
          <a:xfrm>
            <a:off x="1171575" y="2143125"/>
            <a:ext cx="214313"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44" name="Oval 4"/>
          <p:cNvSpPr>
            <a:spLocks noChangeArrowheads="1"/>
          </p:cNvSpPr>
          <p:nvPr/>
        </p:nvSpPr>
        <p:spPr bwMode="auto">
          <a:xfrm>
            <a:off x="852488" y="2881313"/>
            <a:ext cx="214312" cy="1857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45" name="Oval 5"/>
          <p:cNvSpPr>
            <a:spLocks noChangeArrowheads="1"/>
          </p:cNvSpPr>
          <p:nvPr/>
        </p:nvSpPr>
        <p:spPr bwMode="auto">
          <a:xfrm>
            <a:off x="1390650" y="3076575"/>
            <a:ext cx="214313"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46" name="Oval 6"/>
          <p:cNvSpPr>
            <a:spLocks noChangeArrowheads="1"/>
          </p:cNvSpPr>
          <p:nvPr/>
        </p:nvSpPr>
        <p:spPr bwMode="auto">
          <a:xfrm>
            <a:off x="3300413" y="2857500"/>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47" name="Oval 7"/>
          <p:cNvSpPr>
            <a:spLocks noChangeArrowheads="1"/>
          </p:cNvSpPr>
          <p:nvPr/>
        </p:nvSpPr>
        <p:spPr bwMode="auto">
          <a:xfrm>
            <a:off x="2624138" y="2595563"/>
            <a:ext cx="214312" cy="1857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48" name="Oval 8"/>
          <p:cNvSpPr>
            <a:spLocks noChangeArrowheads="1"/>
          </p:cNvSpPr>
          <p:nvPr/>
        </p:nvSpPr>
        <p:spPr bwMode="auto">
          <a:xfrm>
            <a:off x="1290638" y="3619500"/>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49" name="Oval 9"/>
          <p:cNvSpPr>
            <a:spLocks noChangeArrowheads="1"/>
          </p:cNvSpPr>
          <p:nvPr/>
        </p:nvSpPr>
        <p:spPr bwMode="auto">
          <a:xfrm>
            <a:off x="3871913" y="2714625"/>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50" name="Oval 10"/>
          <p:cNvSpPr>
            <a:spLocks noChangeArrowheads="1"/>
          </p:cNvSpPr>
          <p:nvPr/>
        </p:nvSpPr>
        <p:spPr bwMode="auto">
          <a:xfrm>
            <a:off x="3081338" y="3352800"/>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51" name="Oval 11"/>
          <p:cNvSpPr>
            <a:spLocks noChangeArrowheads="1"/>
          </p:cNvSpPr>
          <p:nvPr/>
        </p:nvSpPr>
        <p:spPr bwMode="auto">
          <a:xfrm>
            <a:off x="2119313" y="3419475"/>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52" name="Oval 12"/>
          <p:cNvSpPr>
            <a:spLocks noChangeArrowheads="1"/>
          </p:cNvSpPr>
          <p:nvPr/>
        </p:nvSpPr>
        <p:spPr bwMode="auto">
          <a:xfrm>
            <a:off x="2114550" y="4014788"/>
            <a:ext cx="214313" cy="1857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53" name="Oval 13"/>
          <p:cNvSpPr>
            <a:spLocks noChangeArrowheads="1"/>
          </p:cNvSpPr>
          <p:nvPr/>
        </p:nvSpPr>
        <p:spPr bwMode="auto">
          <a:xfrm>
            <a:off x="3052763" y="2295525"/>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54" name="Oval 14"/>
          <p:cNvSpPr>
            <a:spLocks noChangeArrowheads="1"/>
          </p:cNvSpPr>
          <p:nvPr/>
        </p:nvSpPr>
        <p:spPr bwMode="auto">
          <a:xfrm>
            <a:off x="2962275" y="4105275"/>
            <a:ext cx="214313"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55" name="Oval 15"/>
          <p:cNvSpPr>
            <a:spLocks noChangeArrowheads="1"/>
          </p:cNvSpPr>
          <p:nvPr/>
        </p:nvSpPr>
        <p:spPr bwMode="auto">
          <a:xfrm>
            <a:off x="3671888" y="2343150"/>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56" name="Oval 16"/>
          <p:cNvSpPr>
            <a:spLocks noChangeArrowheads="1"/>
          </p:cNvSpPr>
          <p:nvPr/>
        </p:nvSpPr>
        <p:spPr bwMode="auto">
          <a:xfrm>
            <a:off x="2624138" y="3267075"/>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57" name="Oval 17"/>
          <p:cNvSpPr>
            <a:spLocks noChangeArrowheads="1"/>
          </p:cNvSpPr>
          <p:nvPr/>
        </p:nvSpPr>
        <p:spPr bwMode="auto">
          <a:xfrm>
            <a:off x="2833688" y="3833813"/>
            <a:ext cx="214312" cy="1857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58" name="Oval 18"/>
          <p:cNvSpPr>
            <a:spLocks noChangeArrowheads="1"/>
          </p:cNvSpPr>
          <p:nvPr/>
        </p:nvSpPr>
        <p:spPr bwMode="auto">
          <a:xfrm>
            <a:off x="3871913" y="3228975"/>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59" name="Oval 19"/>
          <p:cNvSpPr>
            <a:spLocks noChangeArrowheads="1"/>
          </p:cNvSpPr>
          <p:nvPr/>
        </p:nvSpPr>
        <p:spPr bwMode="auto">
          <a:xfrm>
            <a:off x="2066925" y="1995488"/>
            <a:ext cx="214313" cy="1857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60" name="Rectangle 20"/>
          <p:cNvSpPr>
            <a:spLocks noChangeArrowheads="1"/>
          </p:cNvSpPr>
          <p:nvPr/>
        </p:nvSpPr>
        <p:spPr bwMode="auto">
          <a:xfrm>
            <a:off x="4443413" y="4329113"/>
            <a:ext cx="214312" cy="214312"/>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61" name="Rectangle 21"/>
          <p:cNvSpPr>
            <a:spLocks noChangeArrowheads="1"/>
          </p:cNvSpPr>
          <p:nvPr/>
        </p:nvSpPr>
        <p:spPr bwMode="auto">
          <a:xfrm>
            <a:off x="5667375" y="4267200"/>
            <a:ext cx="214313"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62" name="Rectangle 22"/>
          <p:cNvSpPr>
            <a:spLocks noChangeArrowheads="1"/>
          </p:cNvSpPr>
          <p:nvPr/>
        </p:nvSpPr>
        <p:spPr bwMode="auto">
          <a:xfrm>
            <a:off x="4076700" y="5048250"/>
            <a:ext cx="214313"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63" name="Rectangle 23"/>
          <p:cNvSpPr>
            <a:spLocks noChangeArrowheads="1"/>
          </p:cNvSpPr>
          <p:nvPr/>
        </p:nvSpPr>
        <p:spPr bwMode="auto">
          <a:xfrm>
            <a:off x="4086225" y="5872163"/>
            <a:ext cx="214313" cy="214312"/>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64" name="Rectangle 24"/>
          <p:cNvSpPr>
            <a:spLocks noChangeArrowheads="1"/>
          </p:cNvSpPr>
          <p:nvPr/>
        </p:nvSpPr>
        <p:spPr bwMode="auto">
          <a:xfrm>
            <a:off x="3638550" y="5781675"/>
            <a:ext cx="214313"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65" name="Rectangle 25"/>
          <p:cNvSpPr>
            <a:spLocks noChangeArrowheads="1"/>
          </p:cNvSpPr>
          <p:nvPr/>
        </p:nvSpPr>
        <p:spPr bwMode="auto">
          <a:xfrm>
            <a:off x="4805363" y="5676900"/>
            <a:ext cx="214312"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66" name="Rectangle 26"/>
          <p:cNvSpPr>
            <a:spLocks noChangeArrowheads="1"/>
          </p:cNvSpPr>
          <p:nvPr/>
        </p:nvSpPr>
        <p:spPr bwMode="auto">
          <a:xfrm>
            <a:off x="5643563" y="5757863"/>
            <a:ext cx="214312" cy="214312"/>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67" name="Rectangle 27"/>
          <p:cNvSpPr>
            <a:spLocks noChangeArrowheads="1"/>
          </p:cNvSpPr>
          <p:nvPr/>
        </p:nvSpPr>
        <p:spPr bwMode="auto">
          <a:xfrm>
            <a:off x="5281613" y="5024438"/>
            <a:ext cx="214312" cy="214312"/>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68" name="Rectangle 28"/>
          <p:cNvSpPr>
            <a:spLocks noChangeArrowheads="1"/>
          </p:cNvSpPr>
          <p:nvPr/>
        </p:nvSpPr>
        <p:spPr bwMode="auto">
          <a:xfrm>
            <a:off x="5319713" y="3876675"/>
            <a:ext cx="214312"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69" name="Rectangle 29"/>
          <p:cNvSpPr>
            <a:spLocks noChangeArrowheads="1"/>
          </p:cNvSpPr>
          <p:nvPr/>
        </p:nvSpPr>
        <p:spPr bwMode="auto">
          <a:xfrm>
            <a:off x="6115050" y="5257800"/>
            <a:ext cx="214313"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70" name="Rectangle 30"/>
          <p:cNvSpPr>
            <a:spLocks noChangeArrowheads="1"/>
          </p:cNvSpPr>
          <p:nvPr/>
        </p:nvSpPr>
        <p:spPr bwMode="auto">
          <a:xfrm>
            <a:off x="5095875" y="4424363"/>
            <a:ext cx="214313" cy="214312"/>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71" name="Rectangle 31"/>
          <p:cNvSpPr>
            <a:spLocks noChangeArrowheads="1"/>
          </p:cNvSpPr>
          <p:nvPr/>
        </p:nvSpPr>
        <p:spPr bwMode="auto">
          <a:xfrm>
            <a:off x="4619625" y="5162550"/>
            <a:ext cx="214313"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72" name="Rectangle 32"/>
          <p:cNvSpPr>
            <a:spLocks noChangeArrowheads="1"/>
          </p:cNvSpPr>
          <p:nvPr/>
        </p:nvSpPr>
        <p:spPr bwMode="auto">
          <a:xfrm>
            <a:off x="6234113" y="4848225"/>
            <a:ext cx="214312"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73" name="Rectangle 33"/>
          <p:cNvSpPr>
            <a:spLocks noChangeArrowheads="1"/>
          </p:cNvSpPr>
          <p:nvPr/>
        </p:nvSpPr>
        <p:spPr bwMode="auto">
          <a:xfrm>
            <a:off x="6329363" y="3729038"/>
            <a:ext cx="214312" cy="214312"/>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0674" name="Line 34"/>
          <p:cNvSpPr>
            <a:spLocks noChangeShapeType="1"/>
          </p:cNvSpPr>
          <p:nvPr/>
        </p:nvSpPr>
        <p:spPr bwMode="auto">
          <a:xfrm flipV="1">
            <a:off x="1604963" y="1914524"/>
            <a:ext cx="4795837" cy="3648075"/>
          </a:xfrm>
          <a:prstGeom prst="line">
            <a:avLst/>
          </a:prstGeom>
          <a:noFill/>
          <a:ln w="38100">
            <a:solidFill>
              <a:srgbClr val="3333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 name="Title 1"/>
          <p:cNvSpPr txBox="1">
            <a:spLocks/>
          </p:cNvSpPr>
          <p:nvPr/>
        </p:nvSpPr>
        <p:spPr>
          <a:xfrm>
            <a:off x="457200" y="152400"/>
            <a:ext cx="8229600" cy="715962"/>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b="1" dirty="0" smtClean="0">
                <a:solidFill>
                  <a:schemeClr val="accent2"/>
                </a:solidFill>
                <a:latin typeface="Times New Roman" pitchFamily="18" charset="0"/>
                <a:cs typeface="Times New Roman" pitchFamily="18" charset="0"/>
              </a:rPr>
              <a:t>Dimensionality Reduction and Classification</a:t>
            </a:r>
            <a:endParaRPr lang="en-US" sz="3600" dirty="0"/>
          </a:p>
        </p:txBody>
      </p:sp>
      <p:sp>
        <p:nvSpPr>
          <p:cNvPr id="36" name="Line 34"/>
          <p:cNvSpPr>
            <a:spLocks noChangeShapeType="1"/>
          </p:cNvSpPr>
          <p:nvPr/>
        </p:nvSpPr>
        <p:spPr bwMode="auto">
          <a:xfrm flipV="1">
            <a:off x="1604963" y="2714624"/>
            <a:ext cx="5481637" cy="2347914"/>
          </a:xfrm>
          <a:prstGeom prst="line">
            <a:avLst/>
          </a:prstGeom>
          <a:noFill/>
          <a:ln w="38100">
            <a:solidFill>
              <a:srgbClr val="3333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 name="Line 34"/>
          <p:cNvSpPr>
            <a:spLocks noChangeShapeType="1"/>
          </p:cNvSpPr>
          <p:nvPr/>
        </p:nvSpPr>
        <p:spPr bwMode="auto">
          <a:xfrm flipV="1">
            <a:off x="1676400" y="2328863"/>
            <a:ext cx="5181599" cy="3429000"/>
          </a:xfrm>
          <a:prstGeom prst="line">
            <a:avLst/>
          </a:prstGeom>
          <a:noFill/>
          <a:ln w="38100">
            <a:solidFill>
              <a:srgbClr val="3333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 name="Line 34"/>
          <p:cNvSpPr>
            <a:spLocks noChangeShapeType="1"/>
          </p:cNvSpPr>
          <p:nvPr/>
        </p:nvSpPr>
        <p:spPr bwMode="auto">
          <a:xfrm flipV="1">
            <a:off x="2304711" y="1754981"/>
            <a:ext cx="3224212" cy="4705350"/>
          </a:xfrm>
          <a:prstGeom prst="line">
            <a:avLst/>
          </a:prstGeom>
          <a:noFill/>
          <a:ln w="38100">
            <a:solidFill>
              <a:srgbClr val="3333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 name="Line 34"/>
          <p:cNvSpPr>
            <a:spLocks noChangeShapeType="1"/>
          </p:cNvSpPr>
          <p:nvPr/>
        </p:nvSpPr>
        <p:spPr bwMode="auto">
          <a:xfrm flipV="1">
            <a:off x="1814513" y="1914525"/>
            <a:ext cx="4586287" cy="4171950"/>
          </a:xfrm>
          <a:prstGeom prst="line">
            <a:avLst/>
          </a:prstGeom>
          <a:noFill/>
          <a:ln w="38100">
            <a:solidFill>
              <a:srgbClr val="3333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 name="Line 34"/>
          <p:cNvSpPr>
            <a:spLocks noChangeShapeType="1"/>
          </p:cNvSpPr>
          <p:nvPr/>
        </p:nvSpPr>
        <p:spPr bwMode="auto">
          <a:xfrm flipV="1">
            <a:off x="1966913" y="2066925"/>
            <a:ext cx="4586287" cy="4329113"/>
          </a:xfrm>
          <a:prstGeom prst="line">
            <a:avLst/>
          </a:prstGeom>
          <a:noFill/>
          <a:ln w="38100">
            <a:solidFill>
              <a:srgbClr val="3333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Line 34"/>
          <p:cNvSpPr>
            <a:spLocks noChangeShapeType="1"/>
          </p:cNvSpPr>
          <p:nvPr/>
        </p:nvSpPr>
        <p:spPr bwMode="auto">
          <a:xfrm flipV="1">
            <a:off x="2119314" y="1754980"/>
            <a:ext cx="2976562" cy="4793457"/>
          </a:xfrm>
          <a:prstGeom prst="line">
            <a:avLst/>
          </a:prstGeom>
          <a:noFill/>
          <a:ln w="38100">
            <a:solidFill>
              <a:srgbClr val="3333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388009178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p:cNvSpPr>
            <a:spLocks noGrp="1" noChangeArrowheads="1"/>
          </p:cNvSpPr>
          <p:nvPr>
            <p:ph type="title"/>
          </p:nvPr>
        </p:nvSpPr>
        <p:spPr>
          <a:xfrm>
            <a:off x="520700" y="914400"/>
            <a:ext cx="8343900" cy="514350"/>
          </a:xfrm>
        </p:spPr>
        <p:txBody>
          <a:bodyPr>
            <a:noAutofit/>
          </a:bodyPr>
          <a:lstStyle/>
          <a:p>
            <a:r>
              <a:rPr lang="en-US" sz="2800" b="1" dirty="0">
                <a:solidFill>
                  <a:srgbClr val="00B050"/>
                </a:solidFill>
                <a:latin typeface="Times New Roman" pitchFamily="18" charset="0"/>
                <a:cs typeface="Times New Roman" pitchFamily="18" charset="0"/>
              </a:rPr>
              <a:t>Find Closest Points in Convex Hulls</a:t>
            </a:r>
          </a:p>
        </p:txBody>
      </p:sp>
      <p:sp>
        <p:nvSpPr>
          <p:cNvPr id="243715" name="Oval 3"/>
          <p:cNvSpPr>
            <a:spLocks noChangeArrowheads="1"/>
          </p:cNvSpPr>
          <p:nvPr/>
        </p:nvSpPr>
        <p:spPr bwMode="auto">
          <a:xfrm>
            <a:off x="1171575" y="2143125"/>
            <a:ext cx="214313"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3716" name="Oval 4"/>
          <p:cNvSpPr>
            <a:spLocks noChangeArrowheads="1"/>
          </p:cNvSpPr>
          <p:nvPr/>
        </p:nvSpPr>
        <p:spPr bwMode="auto">
          <a:xfrm>
            <a:off x="852488" y="2881313"/>
            <a:ext cx="214312" cy="1857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3717" name="Oval 5"/>
          <p:cNvSpPr>
            <a:spLocks noChangeArrowheads="1"/>
          </p:cNvSpPr>
          <p:nvPr/>
        </p:nvSpPr>
        <p:spPr bwMode="auto">
          <a:xfrm>
            <a:off x="1390650" y="3076575"/>
            <a:ext cx="214313"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3718" name="Oval 6"/>
          <p:cNvSpPr>
            <a:spLocks noChangeArrowheads="1"/>
          </p:cNvSpPr>
          <p:nvPr/>
        </p:nvSpPr>
        <p:spPr bwMode="auto">
          <a:xfrm>
            <a:off x="3300413" y="2857500"/>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3719" name="Oval 7"/>
          <p:cNvSpPr>
            <a:spLocks noChangeArrowheads="1"/>
          </p:cNvSpPr>
          <p:nvPr/>
        </p:nvSpPr>
        <p:spPr bwMode="auto">
          <a:xfrm>
            <a:off x="2624138" y="2595563"/>
            <a:ext cx="214312" cy="1857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3720" name="Oval 8"/>
          <p:cNvSpPr>
            <a:spLocks noChangeArrowheads="1"/>
          </p:cNvSpPr>
          <p:nvPr/>
        </p:nvSpPr>
        <p:spPr bwMode="auto">
          <a:xfrm>
            <a:off x="1290638" y="3619500"/>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3721" name="Oval 9"/>
          <p:cNvSpPr>
            <a:spLocks noChangeArrowheads="1"/>
          </p:cNvSpPr>
          <p:nvPr/>
        </p:nvSpPr>
        <p:spPr bwMode="auto">
          <a:xfrm>
            <a:off x="3871913" y="2714625"/>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3722" name="Oval 10"/>
          <p:cNvSpPr>
            <a:spLocks noChangeArrowheads="1"/>
          </p:cNvSpPr>
          <p:nvPr/>
        </p:nvSpPr>
        <p:spPr bwMode="auto">
          <a:xfrm>
            <a:off x="3081338" y="3352800"/>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3723" name="Oval 11"/>
          <p:cNvSpPr>
            <a:spLocks noChangeArrowheads="1"/>
          </p:cNvSpPr>
          <p:nvPr/>
        </p:nvSpPr>
        <p:spPr bwMode="auto">
          <a:xfrm>
            <a:off x="2119313" y="3419475"/>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3724" name="Oval 12"/>
          <p:cNvSpPr>
            <a:spLocks noChangeArrowheads="1"/>
          </p:cNvSpPr>
          <p:nvPr/>
        </p:nvSpPr>
        <p:spPr bwMode="auto">
          <a:xfrm>
            <a:off x="2114550" y="4014788"/>
            <a:ext cx="214313" cy="1857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3725" name="Oval 13"/>
          <p:cNvSpPr>
            <a:spLocks noChangeArrowheads="1"/>
          </p:cNvSpPr>
          <p:nvPr/>
        </p:nvSpPr>
        <p:spPr bwMode="auto">
          <a:xfrm>
            <a:off x="3052763" y="2295525"/>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3726" name="Oval 14"/>
          <p:cNvSpPr>
            <a:spLocks noChangeArrowheads="1"/>
          </p:cNvSpPr>
          <p:nvPr/>
        </p:nvSpPr>
        <p:spPr bwMode="auto">
          <a:xfrm>
            <a:off x="3048000" y="4048125"/>
            <a:ext cx="214313"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3727" name="Oval 15"/>
          <p:cNvSpPr>
            <a:spLocks noChangeArrowheads="1"/>
          </p:cNvSpPr>
          <p:nvPr/>
        </p:nvSpPr>
        <p:spPr bwMode="auto">
          <a:xfrm>
            <a:off x="3671888" y="2343150"/>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3728" name="Oval 16"/>
          <p:cNvSpPr>
            <a:spLocks noChangeArrowheads="1"/>
          </p:cNvSpPr>
          <p:nvPr/>
        </p:nvSpPr>
        <p:spPr bwMode="auto">
          <a:xfrm>
            <a:off x="2624138" y="3267075"/>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3729" name="Oval 17"/>
          <p:cNvSpPr>
            <a:spLocks noChangeArrowheads="1"/>
          </p:cNvSpPr>
          <p:nvPr/>
        </p:nvSpPr>
        <p:spPr bwMode="auto">
          <a:xfrm>
            <a:off x="2833688" y="3833813"/>
            <a:ext cx="214312" cy="1857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3730" name="Oval 18"/>
          <p:cNvSpPr>
            <a:spLocks noChangeArrowheads="1"/>
          </p:cNvSpPr>
          <p:nvPr/>
        </p:nvSpPr>
        <p:spPr bwMode="auto">
          <a:xfrm>
            <a:off x="3871913" y="3228975"/>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3731" name="Oval 19"/>
          <p:cNvSpPr>
            <a:spLocks noChangeArrowheads="1"/>
          </p:cNvSpPr>
          <p:nvPr/>
        </p:nvSpPr>
        <p:spPr bwMode="auto">
          <a:xfrm>
            <a:off x="2066925" y="1995488"/>
            <a:ext cx="214313" cy="1857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3732" name="Rectangle 20"/>
          <p:cNvSpPr>
            <a:spLocks noChangeArrowheads="1"/>
          </p:cNvSpPr>
          <p:nvPr/>
        </p:nvSpPr>
        <p:spPr bwMode="auto">
          <a:xfrm>
            <a:off x="4443413" y="4329113"/>
            <a:ext cx="214312" cy="214312"/>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3733" name="Rectangle 21"/>
          <p:cNvSpPr>
            <a:spLocks noChangeArrowheads="1"/>
          </p:cNvSpPr>
          <p:nvPr/>
        </p:nvSpPr>
        <p:spPr bwMode="auto">
          <a:xfrm>
            <a:off x="5667375" y="4267200"/>
            <a:ext cx="214313"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3734" name="Rectangle 22"/>
          <p:cNvSpPr>
            <a:spLocks noChangeArrowheads="1"/>
          </p:cNvSpPr>
          <p:nvPr/>
        </p:nvSpPr>
        <p:spPr bwMode="auto">
          <a:xfrm>
            <a:off x="4076700" y="5048250"/>
            <a:ext cx="214313"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3735" name="Rectangle 23"/>
          <p:cNvSpPr>
            <a:spLocks noChangeArrowheads="1"/>
          </p:cNvSpPr>
          <p:nvPr/>
        </p:nvSpPr>
        <p:spPr bwMode="auto">
          <a:xfrm>
            <a:off x="4086225" y="5872163"/>
            <a:ext cx="214313" cy="214312"/>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3736" name="Rectangle 24"/>
          <p:cNvSpPr>
            <a:spLocks noChangeArrowheads="1"/>
          </p:cNvSpPr>
          <p:nvPr/>
        </p:nvSpPr>
        <p:spPr bwMode="auto">
          <a:xfrm>
            <a:off x="3638550" y="5781675"/>
            <a:ext cx="214313"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3737" name="Rectangle 25"/>
          <p:cNvSpPr>
            <a:spLocks noChangeArrowheads="1"/>
          </p:cNvSpPr>
          <p:nvPr/>
        </p:nvSpPr>
        <p:spPr bwMode="auto">
          <a:xfrm>
            <a:off x="4805363" y="5676900"/>
            <a:ext cx="214312"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3738" name="Rectangle 26"/>
          <p:cNvSpPr>
            <a:spLocks noChangeArrowheads="1"/>
          </p:cNvSpPr>
          <p:nvPr/>
        </p:nvSpPr>
        <p:spPr bwMode="auto">
          <a:xfrm>
            <a:off x="5643563" y="5757863"/>
            <a:ext cx="214312" cy="214312"/>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3739" name="Rectangle 27"/>
          <p:cNvSpPr>
            <a:spLocks noChangeArrowheads="1"/>
          </p:cNvSpPr>
          <p:nvPr/>
        </p:nvSpPr>
        <p:spPr bwMode="auto">
          <a:xfrm>
            <a:off x="5281613" y="5024438"/>
            <a:ext cx="214312" cy="214312"/>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3740" name="Rectangle 28"/>
          <p:cNvSpPr>
            <a:spLocks noChangeArrowheads="1"/>
          </p:cNvSpPr>
          <p:nvPr/>
        </p:nvSpPr>
        <p:spPr bwMode="auto">
          <a:xfrm>
            <a:off x="5319713" y="3876675"/>
            <a:ext cx="214312"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3741" name="Rectangle 29"/>
          <p:cNvSpPr>
            <a:spLocks noChangeArrowheads="1"/>
          </p:cNvSpPr>
          <p:nvPr/>
        </p:nvSpPr>
        <p:spPr bwMode="auto">
          <a:xfrm>
            <a:off x="6115050" y="5257800"/>
            <a:ext cx="214313"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3742" name="Rectangle 30"/>
          <p:cNvSpPr>
            <a:spLocks noChangeArrowheads="1"/>
          </p:cNvSpPr>
          <p:nvPr/>
        </p:nvSpPr>
        <p:spPr bwMode="auto">
          <a:xfrm>
            <a:off x="5095875" y="4424363"/>
            <a:ext cx="214313" cy="214312"/>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3743" name="Rectangle 31"/>
          <p:cNvSpPr>
            <a:spLocks noChangeArrowheads="1"/>
          </p:cNvSpPr>
          <p:nvPr/>
        </p:nvSpPr>
        <p:spPr bwMode="auto">
          <a:xfrm>
            <a:off x="4619625" y="5162550"/>
            <a:ext cx="214313"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3744" name="Rectangle 32"/>
          <p:cNvSpPr>
            <a:spLocks noChangeArrowheads="1"/>
          </p:cNvSpPr>
          <p:nvPr/>
        </p:nvSpPr>
        <p:spPr bwMode="auto">
          <a:xfrm>
            <a:off x="6234113" y="4848225"/>
            <a:ext cx="214312"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3745" name="Rectangle 33"/>
          <p:cNvSpPr>
            <a:spLocks noChangeArrowheads="1"/>
          </p:cNvSpPr>
          <p:nvPr/>
        </p:nvSpPr>
        <p:spPr bwMode="auto">
          <a:xfrm>
            <a:off x="6329363" y="3729038"/>
            <a:ext cx="214312" cy="214312"/>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3746" name="Line 34"/>
          <p:cNvSpPr>
            <a:spLocks noChangeShapeType="1"/>
          </p:cNvSpPr>
          <p:nvPr/>
        </p:nvSpPr>
        <p:spPr bwMode="auto">
          <a:xfrm flipV="1">
            <a:off x="3200400" y="3357563"/>
            <a:ext cx="800100" cy="757237"/>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3747" name="Line 35"/>
          <p:cNvSpPr>
            <a:spLocks noChangeShapeType="1"/>
          </p:cNvSpPr>
          <p:nvPr/>
        </p:nvSpPr>
        <p:spPr bwMode="auto">
          <a:xfrm flipH="1" flipV="1">
            <a:off x="1423988" y="3724275"/>
            <a:ext cx="742950" cy="400050"/>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3748" name="Line 36"/>
          <p:cNvSpPr>
            <a:spLocks noChangeShapeType="1"/>
          </p:cNvSpPr>
          <p:nvPr/>
        </p:nvSpPr>
        <p:spPr bwMode="auto">
          <a:xfrm flipH="1" flipV="1">
            <a:off x="2205038" y="4119563"/>
            <a:ext cx="971550" cy="28575"/>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3749" name="Line 37"/>
          <p:cNvSpPr>
            <a:spLocks noChangeShapeType="1"/>
          </p:cNvSpPr>
          <p:nvPr/>
        </p:nvSpPr>
        <p:spPr bwMode="auto">
          <a:xfrm flipH="1" flipV="1">
            <a:off x="981075" y="2995613"/>
            <a:ext cx="442913" cy="700087"/>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3750" name="Line 38"/>
          <p:cNvSpPr>
            <a:spLocks noChangeShapeType="1"/>
          </p:cNvSpPr>
          <p:nvPr/>
        </p:nvSpPr>
        <p:spPr bwMode="auto">
          <a:xfrm flipV="1">
            <a:off x="990600" y="2233613"/>
            <a:ext cx="271463" cy="742950"/>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3751" name="Line 39"/>
          <p:cNvSpPr>
            <a:spLocks noChangeShapeType="1"/>
          </p:cNvSpPr>
          <p:nvPr/>
        </p:nvSpPr>
        <p:spPr bwMode="auto">
          <a:xfrm flipV="1">
            <a:off x="1271588" y="2114550"/>
            <a:ext cx="885825" cy="128588"/>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3752" name="Line 40"/>
          <p:cNvSpPr>
            <a:spLocks noChangeShapeType="1"/>
          </p:cNvSpPr>
          <p:nvPr/>
        </p:nvSpPr>
        <p:spPr bwMode="auto">
          <a:xfrm>
            <a:off x="2181225" y="2095500"/>
            <a:ext cx="1571625" cy="328613"/>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3753" name="Line 41"/>
          <p:cNvSpPr>
            <a:spLocks noChangeShapeType="1"/>
          </p:cNvSpPr>
          <p:nvPr/>
        </p:nvSpPr>
        <p:spPr bwMode="auto">
          <a:xfrm>
            <a:off x="3819525" y="2447925"/>
            <a:ext cx="128588" cy="328613"/>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3754" name="Line 42"/>
          <p:cNvSpPr>
            <a:spLocks noChangeShapeType="1"/>
          </p:cNvSpPr>
          <p:nvPr/>
        </p:nvSpPr>
        <p:spPr bwMode="auto">
          <a:xfrm>
            <a:off x="3957638" y="2886075"/>
            <a:ext cx="28575" cy="514350"/>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3755" name="Line 43"/>
          <p:cNvSpPr>
            <a:spLocks noChangeShapeType="1"/>
          </p:cNvSpPr>
          <p:nvPr/>
        </p:nvSpPr>
        <p:spPr bwMode="auto">
          <a:xfrm flipV="1">
            <a:off x="3738563" y="4395788"/>
            <a:ext cx="771525" cy="1443037"/>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3756" name="Line 44"/>
          <p:cNvSpPr>
            <a:spLocks noChangeShapeType="1"/>
          </p:cNvSpPr>
          <p:nvPr/>
        </p:nvSpPr>
        <p:spPr bwMode="auto">
          <a:xfrm flipV="1">
            <a:off x="4576763" y="3933825"/>
            <a:ext cx="828675" cy="442913"/>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3757" name="Line 45"/>
          <p:cNvSpPr>
            <a:spLocks noChangeShapeType="1"/>
          </p:cNvSpPr>
          <p:nvPr/>
        </p:nvSpPr>
        <p:spPr bwMode="auto">
          <a:xfrm flipV="1">
            <a:off x="4262438" y="5848350"/>
            <a:ext cx="1414462" cy="142875"/>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3758" name="Line 46"/>
          <p:cNvSpPr>
            <a:spLocks noChangeShapeType="1"/>
          </p:cNvSpPr>
          <p:nvPr/>
        </p:nvSpPr>
        <p:spPr bwMode="auto">
          <a:xfrm>
            <a:off x="3771900" y="5915025"/>
            <a:ext cx="428625" cy="71438"/>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3759" name="Line 47"/>
          <p:cNvSpPr>
            <a:spLocks noChangeShapeType="1"/>
          </p:cNvSpPr>
          <p:nvPr/>
        </p:nvSpPr>
        <p:spPr bwMode="auto">
          <a:xfrm flipV="1">
            <a:off x="5757863" y="5372100"/>
            <a:ext cx="442912" cy="528638"/>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3760" name="Line 48"/>
          <p:cNvSpPr>
            <a:spLocks noChangeShapeType="1"/>
          </p:cNvSpPr>
          <p:nvPr/>
        </p:nvSpPr>
        <p:spPr bwMode="auto">
          <a:xfrm flipV="1">
            <a:off x="6238875" y="4967288"/>
            <a:ext cx="114300" cy="371475"/>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3761" name="Line 49"/>
          <p:cNvSpPr>
            <a:spLocks noChangeShapeType="1"/>
          </p:cNvSpPr>
          <p:nvPr/>
        </p:nvSpPr>
        <p:spPr bwMode="auto">
          <a:xfrm flipV="1">
            <a:off x="5448300" y="3819525"/>
            <a:ext cx="971550" cy="114300"/>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3762" name="Line 50"/>
          <p:cNvSpPr>
            <a:spLocks noChangeShapeType="1"/>
          </p:cNvSpPr>
          <p:nvPr/>
        </p:nvSpPr>
        <p:spPr bwMode="auto">
          <a:xfrm flipV="1">
            <a:off x="6343650" y="3857625"/>
            <a:ext cx="85725" cy="1114425"/>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3763" name="Oval 51"/>
          <p:cNvSpPr>
            <a:spLocks noChangeArrowheads="1"/>
          </p:cNvSpPr>
          <p:nvPr/>
        </p:nvSpPr>
        <p:spPr bwMode="auto">
          <a:xfrm>
            <a:off x="3571875" y="3486150"/>
            <a:ext cx="314325" cy="314325"/>
          </a:xfrm>
          <a:prstGeom prst="ellipse">
            <a:avLst/>
          </a:prstGeom>
          <a:solidFill>
            <a:srgbClr val="66FF66"/>
          </a:solidFill>
          <a:ln w="28575">
            <a:solidFill>
              <a:srgbClr val="66FF6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spcBef>
                <a:spcPct val="0"/>
              </a:spcBef>
            </a:pPr>
            <a:endParaRPr lang="en-US">
              <a:solidFill>
                <a:srgbClr val="66FF66"/>
              </a:solidFill>
              <a:latin typeface="Helvetica-Narrow" pitchFamily="34" charset="0"/>
            </a:endParaRPr>
          </a:p>
        </p:txBody>
      </p:sp>
      <p:sp>
        <p:nvSpPr>
          <p:cNvPr id="243764" name="Oval 52"/>
          <p:cNvSpPr>
            <a:spLocks noChangeArrowheads="1"/>
          </p:cNvSpPr>
          <p:nvPr/>
        </p:nvSpPr>
        <p:spPr bwMode="auto">
          <a:xfrm>
            <a:off x="4395788" y="4281488"/>
            <a:ext cx="314325" cy="314325"/>
          </a:xfrm>
          <a:prstGeom prst="ellipse">
            <a:avLst/>
          </a:prstGeom>
          <a:solidFill>
            <a:srgbClr val="66FF66"/>
          </a:solidFill>
          <a:ln w="28575">
            <a:solidFill>
              <a:srgbClr val="66FF6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spcBef>
                <a:spcPct val="0"/>
              </a:spcBef>
            </a:pPr>
            <a:endParaRPr lang="en-US">
              <a:solidFill>
                <a:srgbClr val="66FF66"/>
              </a:solidFill>
              <a:latin typeface="Helvetica-Narrow" pitchFamily="34" charset="0"/>
            </a:endParaRPr>
          </a:p>
        </p:txBody>
      </p:sp>
      <p:sp>
        <p:nvSpPr>
          <p:cNvPr id="243765" name="Text Box 53"/>
          <p:cNvSpPr txBox="1">
            <a:spLocks noChangeArrowheads="1"/>
          </p:cNvSpPr>
          <p:nvPr/>
        </p:nvSpPr>
        <p:spPr bwMode="auto">
          <a:xfrm>
            <a:off x="4408488" y="3733800"/>
            <a:ext cx="36512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spcBef>
                <a:spcPct val="0"/>
              </a:spcBef>
            </a:pPr>
            <a:r>
              <a:rPr lang="en-US" sz="3200" i="1">
                <a:latin typeface="Times" pitchFamily="18" charset="0"/>
              </a:rPr>
              <a:t>c</a:t>
            </a:r>
          </a:p>
        </p:txBody>
      </p:sp>
      <p:sp>
        <p:nvSpPr>
          <p:cNvPr id="243766" name="Text Box 54"/>
          <p:cNvSpPr txBox="1">
            <a:spLocks noChangeArrowheads="1"/>
          </p:cNvSpPr>
          <p:nvPr/>
        </p:nvSpPr>
        <p:spPr bwMode="auto">
          <a:xfrm>
            <a:off x="3489325" y="3028950"/>
            <a:ext cx="38735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spcBef>
                <a:spcPct val="0"/>
              </a:spcBef>
            </a:pPr>
            <a:r>
              <a:rPr lang="en-US" sz="3200" i="1">
                <a:latin typeface="Times" pitchFamily="18" charset="0"/>
              </a:rPr>
              <a:t>d</a:t>
            </a:r>
          </a:p>
        </p:txBody>
      </p:sp>
      <p:sp>
        <p:nvSpPr>
          <p:cNvPr id="55" name="Title 1"/>
          <p:cNvSpPr txBox="1">
            <a:spLocks/>
          </p:cNvSpPr>
          <p:nvPr/>
        </p:nvSpPr>
        <p:spPr>
          <a:xfrm>
            <a:off x="457200" y="152400"/>
            <a:ext cx="8229600" cy="715962"/>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b="1" dirty="0" smtClean="0">
                <a:solidFill>
                  <a:schemeClr val="accent2"/>
                </a:solidFill>
                <a:latin typeface="Times New Roman" pitchFamily="18" charset="0"/>
                <a:cs typeface="Times New Roman" pitchFamily="18" charset="0"/>
              </a:rPr>
              <a:t>Dimensionality Reduction and Classification</a:t>
            </a:r>
            <a:endParaRPr lang="en-US" sz="3600" dirty="0"/>
          </a:p>
        </p:txBody>
      </p:sp>
    </p:spTree>
    <p:extLst>
      <p:ext uri="{BB962C8B-B14F-4D97-AF65-F5344CB8AC3E}">
        <p14:creationId xmlns:p14="http://schemas.microsoft.com/office/powerpoint/2010/main" val="7776461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Autofit/>
          </a:bodyPr>
          <a:lstStyle/>
          <a:p>
            <a:r>
              <a:rPr lang="en-US" sz="2800" b="1" dirty="0">
                <a:solidFill>
                  <a:schemeClr val="accent2"/>
                </a:solidFill>
                <a:latin typeface="Times New Roman" pitchFamily="18" charset="0"/>
                <a:cs typeface="Times New Roman" pitchFamily="18" charset="0"/>
              </a:rPr>
              <a:t>Dimensionality Reduction and Classification</a:t>
            </a:r>
            <a:endParaRPr lang="en-US" sz="2800" dirty="0"/>
          </a:p>
        </p:txBody>
      </p:sp>
      <p:sp>
        <p:nvSpPr>
          <p:cNvPr id="3" name="Content Placeholder 2"/>
          <p:cNvSpPr>
            <a:spLocks noGrp="1"/>
          </p:cNvSpPr>
          <p:nvPr>
            <p:ph idx="1"/>
          </p:nvPr>
        </p:nvSpPr>
        <p:spPr>
          <a:xfrm>
            <a:off x="457200" y="762000"/>
            <a:ext cx="8229600" cy="5211763"/>
          </a:xfrm>
        </p:spPr>
        <p:txBody>
          <a:bodyPr>
            <a:normAutofit/>
          </a:bodyPr>
          <a:lstStyle/>
          <a:p>
            <a:pPr marL="0" indent="0">
              <a:spcBef>
                <a:spcPts val="0"/>
              </a:spcBef>
              <a:buNone/>
            </a:pPr>
            <a:r>
              <a:rPr lang="en-US" sz="2800" b="1" dirty="0" smtClean="0">
                <a:latin typeface="Times New Roman" pitchFamily="18" charset="0"/>
                <a:cs typeface="Times New Roman" pitchFamily="18" charset="0"/>
              </a:rPr>
              <a:t>Covariance Matrix </a:t>
            </a:r>
          </a:p>
          <a:p>
            <a:pPr marL="0" indent="0">
              <a:spcBef>
                <a:spcPts val="0"/>
              </a:spcBef>
              <a:buNone/>
            </a:pPr>
            <a:r>
              <a:rPr lang="en-US" sz="2800" b="1" dirty="0" smtClean="0">
                <a:latin typeface="Times New Roman" pitchFamily="18" charset="0"/>
                <a:cs typeface="Times New Roman" pitchFamily="18" charset="0"/>
              </a:rPr>
              <a:t>(dispersion matrix/</a:t>
            </a:r>
            <a:r>
              <a:rPr lang="en-US" sz="2800" b="1" dirty="0">
                <a:latin typeface="Times New Roman" pitchFamily="18" charset="0"/>
                <a:cs typeface="Times New Roman" pitchFamily="18" charset="0"/>
              </a:rPr>
              <a:t> variance–covariance </a:t>
            </a:r>
            <a:r>
              <a:rPr lang="en-US" sz="2800" b="1" dirty="0" smtClean="0">
                <a:latin typeface="Times New Roman" pitchFamily="18" charset="0"/>
                <a:cs typeface="Times New Roman" pitchFamily="18" charset="0"/>
              </a:rPr>
              <a:t>matrix) </a:t>
            </a:r>
          </a:p>
          <a:p>
            <a:pPr marL="0" indent="0">
              <a:buNone/>
            </a:pPr>
            <a:r>
              <a:rPr lang="en-US" sz="2000" dirty="0">
                <a:latin typeface="Times New Roman" pitchFamily="18" charset="0"/>
                <a:cs typeface="Times New Roman" pitchFamily="18" charset="0"/>
              </a:rPr>
              <a:t>In probability theory and statistics, a </a:t>
            </a:r>
            <a:r>
              <a:rPr lang="en-US" sz="2000" b="1" dirty="0">
                <a:latin typeface="Times New Roman" pitchFamily="18" charset="0"/>
                <a:cs typeface="Times New Roman" pitchFamily="18" charset="0"/>
              </a:rPr>
              <a:t>covariance </a:t>
            </a:r>
            <a:r>
              <a:rPr lang="en-US" sz="2000" b="1" dirty="0" smtClean="0">
                <a:latin typeface="Times New Roman" pitchFamily="18" charset="0"/>
                <a:cs typeface="Times New Roman" pitchFamily="18" charset="0"/>
              </a:rPr>
              <a:t>matrix</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is a matrix whose </a:t>
            </a:r>
            <a:r>
              <a:rPr lang="en-US" sz="2000" dirty="0" smtClean="0">
                <a:latin typeface="Times New Roman" pitchFamily="18" charset="0"/>
                <a:cs typeface="Times New Roman" pitchFamily="18" charset="0"/>
              </a:rPr>
              <a:t>element </a:t>
            </a:r>
            <a:r>
              <a:rPr lang="en-US" sz="2000" dirty="0">
                <a:latin typeface="Times New Roman" pitchFamily="18" charset="0"/>
                <a:cs typeface="Times New Roman" pitchFamily="18" charset="0"/>
              </a:rPr>
              <a:t>in the </a:t>
            </a:r>
            <a:r>
              <a:rPr lang="en-US" sz="2000" i="1" dirty="0">
                <a:latin typeface="Times New Roman" pitchFamily="18" charset="0"/>
                <a:cs typeface="Times New Roman" pitchFamily="18" charset="0"/>
              </a:rPr>
              <a:t>i</a:t>
            </a:r>
            <a:r>
              <a:rPr lang="en-US" sz="2000" dirty="0">
                <a:latin typeface="Times New Roman" pitchFamily="18" charset="0"/>
                <a:cs typeface="Times New Roman" pitchFamily="18" charset="0"/>
              </a:rPr>
              <a:t>, </a:t>
            </a:r>
            <a:r>
              <a:rPr lang="en-US" sz="2000" i="1" dirty="0">
                <a:latin typeface="Times New Roman" pitchFamily="18" charset="0"/>
                <a:cs typeface="Times New Roman" pitchFamily="18" charset="0"/>
              </a:rPr>
              <a:t>j</a:t>
            </a:r>
            <a:r>
              <a:rPr lang="en-US" sz="2000" dirty="0">
                <a:latin typeface="Times New Roman" pitchFamily="18" charset="0"/>
                <a:cs typeface="Times New Roman" pitchFamily="18" charset="0"/>
              </a:rPr>
              <a:t> position is the covariance between the </a:t>
            </a:r>
            <a:r>
              <a:rPr lang="en-US" sz="2000" i="1" dirty="0">
                <a:latin typeface="Times New Roman" pitchFamily="18" charset="0"/>
                <a:cs typeface="Times New Roman" pitchFamily="18" charset="0"/>
              </a:rPr>
              <a:t>i</a:t>
            </a:r>
            <a:r>
              <a:rPr lang="en-US" sz="2000" dirty="0">
                <a:latin typeface="Times New Roman" pitchFamily="18" charset="0"/>
                <a:cs typeface="Times New Roman" pitchFamily="18" charset="0"/>
              </a:rPr>
              <a:t> </a:t>
            </a:r>
            <a:r>
              <a:rPr lang="en-US" sz="2000" baseline="30000" dirty="0" err="1">
                <a:latin typeface="Times New Roman" pitchFamily="18" charset="0"/>
                <a:cs typeface="Times New Roman" pitchFamily="18" charset="0"/>
              </a:rPr>
              <a:t>th</a:t>
            </a:r>
            <a:r>
              <a:rPr lang="en-US" sz="2000" dirty="0">
                <a:latin typeface="Times New Roman" pitchFamily="18" charset="0"/>
                <a:cs typeface="Times New Roman" pitchFamily="18" charset="0"/>
              </a:rPr>
              <a:t> and </a:t>
            </a:r>
            <a:r>
              <a:rPr lang="en-US" sz="2000" i="1" dirty="0">
                <a:latin typeface="Times New Roman" pitchFamily="18" charset="0"/>
                <a:cs typeface="Times New Roman" pitchFamily="18" charset="0"/>
              </a:rPr>
              <a:t>j</a:t>
            </a:r>
            <a:r>
              <a:rPr lang="en-US" sz="2000" dirty="0">
                <a:latin typeface="Times New Roman" pitchFamily="18" charset="0"/>
                <a:cs typeface="Times New Roman" pitchFamily="18" charset="0"/>
              </a:rPr>
              <a:t> </a:t>
            </a:r>
            <a:r>
              <a:rPr lang="en-US" sz="2000" baseline="30000" dirty="0" err="1">
                <a:latin typeface="Times New Roman" pitchFamily="18" charset="0"/>
                <a:cs typeface="Times New Roman" pitchFamily="18" charset="0"/>
              </a:rPr>
              <a:t>th</a:t>
            </a:r>
            <a:r>
              <a:rPr lang="en-US" sz="2000" dirty="0">
                <a:latin typeface="Times New Roman" pitchFamily="18" charset="0"/>
                <a:cs typeface="Times New Roman" pitchFamily="18" charset="0"/>
              </a:rPr>
              <a:t> elements </a:t>
            </a:r>
            <a:r>
              <a:rPr lang="en-US" sz="2000" dirty="0" smtClean="0">
                <a:latin typeface="Times New Roman" pitchFamily="18" charset="0"/>
                <a:cs typeface="Times New Roman" pitchFamily="18" charset="0"/>
              </a:rPr>
              <a:t>of </a:t>
            </a:r>
            <a:r>
              <a:rPr lang="en-US" sz="2000" dirty="0">
                <a:latin typeface="Times New Roman" pitchFamily="18" charset="0"/>
                <a:cs typeface="Times New Roman" pitchFamily="18" charset="0"/>
              </a:rPr>
              <a:t>a random vector.</a:t>
            </a:r>
            <a:r>
              <a:rPr lang="en-US" sz="2000" dirty="0"/>
              <a:t/>
            </a:r>
            <a:br>
              <a:rPr lang="en-US" sz="2000" dirty="0"/>
            </a:br>
            <a:endParaRPr lang="en-US" sz="2000" dirty="0"/>
          </a:p>
          <a:p>
            <a:endParaRPr lang="en-US" dirty="0" smtClean="0"/>
          </a:p>
          <a:p>
            <a:pPr marL="0" indent="0">
              <a:buNone/>
            </a:pPr>
            <a:endParaRPr lang="en-US" dirty="0" smtClean="0"/>
          </a:p>
          <a:p>
            <a:pPr marL="0" indent="0">
              <a:buNone/>
            </a:pPr>
            <a:endParaRPr lang="en-US" dirty="0"/>
          </a:p>
          <a:p>
            <a:pPr marL="0" indent="0">
              <a:buNone/>
            </a:pPr>
            <a:endParaRPr lang="en-US" dirty="0"/>
          </a:p>
        </p:txBody>
      </p:sp>
      <p:sp>
        <p:nvSpPr>
          <p:cNvPr id="4" name="Date Placeholder 3"/>
          <p:cNvSpPr>
            <a:spLocks noGrp="1"/>
          </p:cNvSpPr>
          <p:nvPr>
            <p:ph type="dt" sz="half" idx="10"/>
          </p:nvPr>
        </p:nvSpPr>
        <p:spPr/>
        <p:txBody>
          <a:bodyPr/>
          <a:lstStyle/>
          <a:p>
            <a:fld id="{65FF289B-DB60-4B51-9A9E-C9F5ECF2B8B9}" type="datetime4">
              <a:rPr lang="en-US" smtClean="0"/>
              <a:t>August 24,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4</a:t>
            </a:fld>
            <a:endParaRPr lang="en-US"/>
          </a:p>
        </p:txBody>
      </p:sp>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2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27" name="Picture 3" descr="D:\CSE_JKKNIU\CSE\Neural Signal Processing\Classification_Chapter5\variance-covariance-matrix-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971800"/>
            <a:ext cx="5257800" cy="205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267513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520700" y="838200"/>
            <a:ext cx="8343900" cy="590550"/>
          </a:xfrm>
        </p:spPr>
        <p:txBody>
          <a:bodyPr>
            <a:normAutofit/>
          </a:bodyPr>
          <a:lstStyle/>
          <a:p>
            <a:r>
              <a:rPr lang="en-US" sz="2800" dirty="0">
                <a:solidFill>
                  <a:srgbClr val="00B050"/>
                </a:solidFill>
                <a:latin typeface="Times New Roman" pitchFamily="18" charset="0"/>
                <a:cs typeface="Times New Roman" pitchFamily="18" charset="0"/>
              </a:rPr>
              <a:t>Plane Bisect Closest Points </a:t>
            </a:r>
          </a:p>
        </p:txBody>
      </p:sp>
      <p:sp>
        <p:nvSpPr>
          <p:cNvPr id="244739" name="Oval 3"/>
          <p:cNvSpPr>
            <a:spLocks noChangeArrowheads="1"/>
          </p:cNvSpPr>
          <p:nvPr/>
        </p:nvSpPr>
        <p:spPr bwMode="auto">
          <a:xfrm>
            <a:off x="1171575" y="2143125"/>
            <a:ext cx="214313"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4740" name="Oval 4"/>
          <p:cNvSpPr>
            <a:spLocks noChangeArrowheads="1"/>
          </p:cNvSpPr>
          <p:nvPr/>
        </p:nvSpPr>
        <p:spPr bwMode="auto">
          <a:xfrm>
            <a:off x="852488" y="2881313"/>
            <a:ext cx="214312" cy="1857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4741" name="Oval 5"/>
          <p:cNvSpPr>
            <a:spLocks noChangeArrowheads="1"/>
          </p:cNvSpPr>
          <p:nvPr/>
        </p:nvSpPr>
        <p:spPr bwMode="auto">
          <a:xfrm>
            <a:off x="1390650" y="3076575"/>
            <a:ext cx="214313"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4742" name="Oval 6"/>
          <p:cNvSpPr>
            <a:spLocks noChangeArrowheads="1"/>
          </p:cNvSpPr>
          <p:nvPr/>
        </p:nvSpPr>
        <p:spPr bwMode="auto">
          <a:xfrm>
            <a:off x="3300413" y="2857500"/>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4743" name="Oval 7"/>
          <p:cNvSpPr>
            <a:spLocks noChangeArrowheads="1"/>
          </p:cNvSpPr>
          <p:nvPr/>
        </p:nvSpPr>
        <p:spPr bwMode="auto">
          <a:xfrm>
            <a:off x="2624138" y="2595563"/>
            <a:ext cx="214312" cy="1857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4744" name="Oval 8"/>
          <p:cNvSpPr>
            <a:spLocks noChangeArrowheads="1"/>
          </p:cNvSpPr>
          <p:nvPr/>
        </p:nvSpPr>
        <p:spPr bwMode="auto">
          <a:xfrm>
            <a:off x="1290638" y="3619500"/>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4745" name="Oval 9"/>
          <p:cNvSpPr>
            <a:spLocks noChangeArrowheads="1"/>
          </p:cNvSpPr>
          <p:nvPr/>
        </p:nvSpPr>
        <p:spPr bwMode="auto">
          <a:xfrm>
            <a:off x="3871913" y="2714625"/>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4746" name="Oval 10"/>
          <p:cNvSpPr>
            <a:spLocks noChangeArrowheads="1"/>
          </p:cNvSpPr>
          <p:nvPr/>
        </p:nvSpPr>
        <p:spPr bwMode="auto">
          <a:xfrm>
            <a:off x="3081338" y="3352800"/>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4747" name="Oval 11"/>
          <p:cNvSpPr>
            <a:spLocks noChangeArrowheads="1"/>
          </p:cNvSpPr>
          <p:nvPr/>
        </p:nvSpPr>
        <p:spPr bwMode="auto">
          <a:xfrm>
            <a:off x="2119313" y="3419475"/>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4748" name="Oval 12"/>
          <p:cNvSpPr>
            <a:spLocks noChangeArrowheads="1"/>
          </p:cNvSpPr>
          <p:nvPr/>
        </p:nvSpPr>
        <p:spPr bwMode="auto">
          <a:xfrm>
            <a:off x="2114550" y="4014788"/>
            <a:ext cx="214313" cy="1857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4749" name="Oval 13"/>
          <p:cNvSpPr>
            <a:spLocks noChangeArrowheads="1"/>
          </p:cNvSpPr>
          <p:nvPr/>
        </p:nvSpPr>
        <p:spPr bwMode="auto">
          <a:xfrm>
            <a:off x="3052763" y="2295525"/>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4750" name="Oval 14"/>
          <p:cNvSpPr>
            <a:spLocks noChangeArrowheads="1"/>
          </p:cNvSpPr>
          <p:nvPr/>
        </p:nvSpPr>
        <p:spPr bwMode="auto">
          <a:xfrm>
            <a:off x="3048000" y="4048125"/>
            <a:ext cx="214313"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4751" name="Oval 15"/>
          <p:cNvSpPr>
            <a:spLocks noChangeArrowheads="1"/>
          </p:cNvSpPr>
          <p:nvPr/>
        </p:nvSpPr>
        <p:spPr bwMode="auto">
          <a:xfrm>
            <a:off x="3671888" y="2343150"/>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4752" name="Oval 16"/>
          <p:cNvSpPr>
            <a:spLocks noChangeArrowheads="1"/>
          </p:cNvSpPr>
          <p:nvPr/>
        </p:nvSpPr>
        <p:spPr bwMode="auto">
          <a:xfrm>
            <a:off x="2624138" y="3267075"/>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4753" name="Oval 17"/>
          <p:cNvSpPr>
            <a:spLocks noChangeArrowheads="1"/>
          </p:cNvSpPr>
          <p:nvPr/>
        </p:nvSpPr>
        <p:spPr bwMode="auto">
          <a:xfrm>
            <a:off x="2833688" y="3833813"/>
            <a:ext cx="214312" cy="1857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4754" name="Oval 18"/>
          <p:cNvSpPr>
            <a:spLocks noChangeArrowheads="1"/>
          </p:cNvSpPr>
          <p:nvPr/>
        </p:nvSpPr>
        <p:spPr bwMode="auto">
          <a:xfrm>
            <a:off x="3871913" y="3228975"/>
            <a:ext cx="214312"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4755" name="Oval 19"/>
          <p:cNvSpPr>
            <a:spLocks noChangeArrowheads="1"/>
          </p:cNvSpPr>
          <p:nvPr/>
        </p:nvSpPr>
        <p:spPr bwMode="auto">
          <a:xfrm>
            <a:off x="2066925" y="1995488"/>
            <a:ext cx="214313" cy="1857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4756" name="Rectangle 20"/>
          <p:cNvSpPr>
            <a:spLocks noChangeArrowheads="1"/>
          </p:cNvSpPr>
          <p:nvPr/>
        </p:nvSpPr>
        <p:spPr bwMode="auto">
          <a:xfrm>
            <a:off x="4443413" y="4329113"/>
            <a:ext cx="214312" cy="214312"/>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4757" name="Rectangle 21"/>
          <p:cNvSpPr>
            <a:spLocks noChangeArrowheads="1"/>
          </p:cNvSpPr>
          <p:nvPr/>
        </p:nvSpPr>
        <p:spPr bwMode="auto">
          <a:xfrm>
            <a:off x="5667375" y="4267200"/>
            <a:ext cx="214313"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4758" name="Rectangle 22"/>
          <p:cNvSpPr>
            <a:spLocks noChangeArrowheads="1"/>
          </p:cNvSpPr>
          <p:nvPr/>
        </p:nvSpPr>
        <p:spPr bwMode="auto">
          <a:xfrm>
            <a:off x="4076700" y="5048250"/>
            <a:ext cx="214313"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4759" name="Rectangle 23"/>
          <p:cNvSpPr>
            <a:spLocks noChangeArrowheads="1"/>
          </p:cNvSpPr>
          <p:nvPr/>
        </p:nvSpPr>
        <p:spPr bwMode="auto">
          <a:xfrm>
            <a:off x="4086225" y="5872163"/>
            <a:ext cx="214313" cy="214312"/>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4760" name="Rectangle 24"/>
          <p:cNvSpPr>
            <a:spLocks noChangeArrowheads="1"/>
          </p:cNvSpPr>
          <p:nvPr/>
        </p:nvSpPr>
        <p:spPr bwMode="auto">
          <a:xfrm>
            <a:off x="3638550" y="5781675"/>
            <a:ext cx="214313"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4761" name="Rectangle 25"/>
          <p:cNvSpPr>
            <a:spLocks noChangeArrowheads="1"/>
          </p:cNvSpPr>
          <p:nvPr/>
        </p:nvSpPr>
        <p:spPr bwMode="auto">
          <a:xfrm>
            <a:off x="4805363" y="5676900"/>
            <a:ext cx="214312"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4762" name="Rectangle 26"/>
          <p:cNvSpPr>
            <a:spLocks noChangeArrowheads="1"/>
          </p:cNvSpPr>
          <p:nvPr/>
        </p:nvSpPr>
        <p:spPr bwMode="auto">
          <a:xfrm>
            <a:off x="5643563" y="5757863"/>
            <a:ext cx="214312" cy="214312"/>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4763" name="Rectangle 27"/>
          <p:cNvSpPr>
            <a:spLocks noChangeArrowheads="1"/>
          </p:cNvSpPr>
          <p:nvPr/>
        </p:nvSpPr>
        <p:spPr bwMode="auto">
          <a:xfrm>
            <a:off x="5281613" y="5024438"/>
            <a:ext cx="214312" cy="214312"/>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4764" name="Rectangle 28"/>
          <p:cNvSpPr>
            <a:spLocks noChangeArrowheads="1"/>
          </p:cNvSpPr>
          <p:nvPr/>
        </p:nvSpPr>
        <p:spPr bwMode="auto">
          <a:xfrm>
            <a:off x="5319713" y="3876675"/>
            <a:ext cx="214312"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4765" name="Rectangle 29"/>
          <p:cNvSpPr>
            <a:spLocks noChangeArrowheads="1"/>
          </p:cNvSpPr>
          <p:nvPr/>
        </p:nvSpPr>
        <p:spPr bwMode="auto">
          <a:xfrm>
            <a:off x="6115050" y="5257800"/>
            <a:ext cx="214313"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4766" name="Rectangle 30"/>
          <p:cNvSpPr>
            <a:spLocks noChangeArrowheads="1"/>
          </p:cNvSpPr>
          <p:nvPr/>
        </p:nvSpPr>
        <p:spPr bwMode="auto">
          <a:xfrm>
            <a:off x="5095875" y="4424363"/>
            <a:ext cx="214313" cy="214312"/>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4767" name="Rectangle 31"/>
          <p:cNvSpPr>
            <a:spLocks noChangeArrowheads="1"/>
          </p:cNvSpPr>
          <p:nvPr/>
        </p:nvSpPr>
        <p:spPr bwMode="auto">
          <a:xfrm>
            <a:off x="4619625" y="5162550"/>
            <a:ext cx="214313"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4768" name="Rectangle 32"/>
          <p:cNvSpPr>
            <a:spLocks noChangeArrowheads="1"/>
          </p:cNvSpPr>
          <p:nvPr/>
        </p:nvSpPr>
        <p:spPr bwMode="auto">
          <a:xfrm>
            <a:off x="6234113" y="4848225"/>
            <a:ext cx="214312" cy="214313"/>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4769" name="Rectangle 33"/>
          <p:cNvSpPr>
            <a:spLocks noChangeArrowheads="1"/>
          </p:cNvSpPr>
          <p:nvPr/>
        </p:nvSpPr>
        <p:spPr bwMode="auto">
          <a:xfrm>
            <a:off x="6329363" y="3729038"/>
            <a:ext cx="214312" cy="214312"/>
          </a:xfrm>
          <a:prstGeom prst="rect">
            <a:avLst/>
          </a:prstGeom>
          <a:solidFill>
            <a:schemeClr val="tx2"/>
          </a:solidFill>
          <a:ln w="9525">
            <a:solidFill>
              <a:srgbClr val="11111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4770" name="Line 34"/>
          <p:cNvSpPr>
            <a:spLocks noChangeShapeType="1"/>
          </p:cNvSpPr>
          <p:nvPr/>
        </p:nvSpPr>
        <p:spPr bwMode="auto">
          <a:xfrm flipV="1">
            <a:off x="1814513" y="1914525"/>
            <a:ext cx="4586287" cy="4329113"/>
          </a:xfrm>
          <a:prstGeom prst="line">
            <a:avLst/>
          </a:prstGeom>
          <a:noFill/>
          <a:ln w="38100">
            <a:solidFill>
              <a:srgbClr val="3333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4772" name="Line 36"/>
          <p:cNvSpPr>
            <a:spLocks noChangeShapeType="1"/>
          </p:cNvSpPr>
          <p:nvPr/>
        </p:nvSpPr>
        <p:spPr bwMode="auto">
          <a:xfrm flipV="1">
            <a:off x="3200400" y="3357563"/>
            <a:ext cx="800100" cy="757237"/>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4773" name="Line 37"/>
          <p:cNvSpPr>
            <a:spLocks noChangeShapeType="1"/>
          </p:cNvSpPr>
          <p:nvPr/>
        </p:nvSpPr>
        <p:spPr bwMode="auto">
          <a:xfrm flipH="1" flipV="1">
            <a:off x="1423988" y="3724275"/>
            <a:ext cx="742950" cy="400050"/>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4774" name="Line 38"/>
          <p:cNvSpPr>
            <a:spLocks noChangeShapeType="1"/>
          </p:cNvSpPr>
          <p:nvPr/>
        </p:nvSpPr>
        <p:spPr bwMode="auto">
          <a:xfrm flipH="1" flipV="1">
            <a:off x="2205038" y="4119563"/>
            <a:ext cx="971550" cy="28575"/>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4775" name="Line 39"/>
          <p:cNvSpPr>
            <a:spLocks noChangeShapeType="1"/>
          </p:cNvSpPr>
          <p:nvPr/>
        </p:nvSpPr>
        <p:spPr bwMode="auto">
          <a:xfrm flipH="1" flipV="1">
            <a:off x="981075" y="2995613"/>
            <a:ext cx="442913" cy="700087"/>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4776" name="Line 40"/>
          <p:cNvSpPr>
            <a:spLocks noChangeShapeType="1"/>
          </p:cNvSpPr>
          <p:nvPr/>
        </p:nvSpPr>
        <p:spPr bwMode="auto">
          <a:xfrm flipV="1">
            <a:off x="990600" y="2233613"/>
            <a:ext cx="271463" cy="742950"/>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4777" name="Line 41"/>
          <p:cNvSpPr>
            <a:spLocks noChangeShapeType="1"/>
          </p:cNvSpPr>
          <p:nvPr/>
        </p:nvSpPr>
        <p:spPr bwMode="auto">
          <a:xfrm flipV="1">
            <a:off x="1271588" y="2114550"/>
            <a:ext cx="885825" cy="128588"/>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4778" name="Line 42"/>
          <p:cNvSpPr>
            <a:spLocks noChangeShapeType="1"/>
          </p:cNvSpPr>
          <p:nvPr/>
        </p:nvSpPr>
        <p:spPr bwMode="auto">
          <a:xfrm>
            <a:off x="2181225" y="2095500"/>
            <a:ext cx="1571625" cy="328613"/>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4779" name="Line 43"/>
          <p:cNvSpPr>
            <a:spLocks noChangeShapeType="1"/>
          </p:cNvSpPr>
          <p:nvPr/>
        </p:nvSpPr>
        <p:spPr bwMode="auto">
          <a:xfrm>
            <a:off x="3819525" y="2447925"/>
            <a:ext cx="128588" cy="328613"/>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4780" name="Line 44"/>
          <p:cNvSpPr>
            <a:spLocks noChangeShapeType="1"/>
          </p:cNvSpPr>
          <p:nvPr/>
        </p:nvSpPr>
        <p:spPr bwMode="auto">
          <a:xfrm>
            <a:off x="3957638" y="2886075"/>
            <a:ext cx="28575" cy="514350"/>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4781" name="Line 45"/>
          <p:cNvSpPr>
            <a:spLocks noChangeShapeType="1"/>
          </p:cNvSpPr>
          <p:nvPr/>
        </p:nvSpPr>
        <p:spPr bwMode="auto">
          <a:xfrm flipV="1">
            <a:off x="3738563" y="4395788"/>
            <a:ext cx="771525" cy="1443037"/>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4782" name="Line 46"/>
          <p:cNvSpPr>
            <a:spLocks noChangeShapeType="1"/>
          </p:cNvSpPr>
          <p:nvPr/>
        </p:nvSpPr>
        <p:spPr bwMode="auto">
          <a:xfrm flipV="1">
            <a:off x="4576763" y="3933825"/>
            <a:ext cx="828675" cy="442913"/>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4783" name="Line 47"/>
          <p:cNvSpPr>
            <a:spLocks noChangeShapeType="1"/>
          </p:cNvSpPr>
          <p:nvPr/>
        </p:nvSpPr>
        <p:spPr bwMode="auto">
          <a:xfrm flipV="1">
            <a:off x="4262438" y="5848350"/>
            <a:ext cx="1414462" cy="142875"/>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4784" name="Line 48"/>
          <p:cNvSpPr>
            <a:spLocks noChangeShapeType="1"/>
          </p:cNvSpPr>
          <p:nvPr/>
        </p:nvSpPr>
        <p:spPr bwMode="auto">
          <a:xfrm>
            <a:off x="3771900" y="5915025"/>
            <a:ext cx="428625" cy="71438"/>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4785" name="Line 49"/>
          <p:cNvSpPr>
            <a:spLocks noChangeShapeType="1"/>
          </p:cNvSpPr>
          <p:nvPr/>
        </p:nvSpPr>
        <p:spPr bwMode="auto">
          <a:xfrm flipV="1">
            <a:off x="5757863" y="5372100"/>
            <a:ext cx="442912" cy="528638"/>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4786" name="Line 50"/>
          <p:cNvSpPr>
            <a:spLocks noChangeShapeType="1"/>
          </p:cNvSpPr>
          <p:nvPr/>
        </p:nvSpPr>
        <p:spPr bwMode="auto">
          <a:xfrm flipV="1">
            <a:off x="6238875" y="4967288"/>
            <a:ext cx="114300" cy="371475"/>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4787" name="Line 51"/>
          <p:cNvSpPr>
            <a:spLocks noChangeShapeType="1"/>
          </p:cNvSpPr>
          <p:nvPr/>
        </p:nvSpPr>
        <p:spPr bwMode="auto">
          <a:xfrm flipV="1">
            <a:off x="5448300" y="3819525"/>
            <a:ext cx="971550" cy="114300"/>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4788" name="Line 52"/>
          <p:cNvSpPr>
            <a:spLocks noChangeShapeType="1"/>
          </p:cNvSpPr>
          <p:nvPr/>
        </p:nvSpPr>
        <p:spPr bwMode="auto">
          <a:xfrm flipV="1">
            <a:off x="6343650" y="3857625"/>
            <a:ext cx="85725" cy="1114425"/>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4789" name="Oval 53"/>
          <p:cNvSpPr>
            <a:spLocks noChangeArrowheads="1"/>
          </p:cNvSpPr>
          <p:nvPr/>
        </p:nvSpPr>
        <p:spPr bwMode="auto">
          <a:xfrm>
            <a:off x="3571875" y="3486150"/>
            <a:ext cx="314325" cy="314325"/>
          </a:xfrm>
          <a:prstGeom prst="ellipse">
            <a:avLst/>
          </a:prstGeom>
          <a:solidFill>
            <a:srgbClr val="66FF66"/>
          </a:solidFill>
          <a:ln w="28575">
            <a:solidFill>
              <a:srgbClr val="66FF6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spcBef>
                <a:spcPct val="0"/>
              </a:spcBef>
            </a:pPr>
            <a:endParaRPr lang="en-US">
              <a:solidFill>
                <a:srgbClr val="66FF66"/>
              </a:solidFill>
              <a:latin typeface="Helvetica-Narrow" pitchFamily="34" charset="0"/>
            </a:endParaRPr>
          </a:p>
        </p:txBody>
      </p:sp>
      <p:sp>
        <p:nvSpPr>
          <p:cNvPr id="244790" name="Oval 54"/>
          <p:cNvSpPr>
            <a:spLocks noChangeArrowheads="1"/>
          </p:cNvSpPr>
          <p:nvPr/>
        </p:nvSpPr>
        <p:spPr bwMode="auto">
          <a:xfrm>
            <a:off x="4395788" y="4281488"/>
            <a:ext cx="314325" cy="314325"/>
          </a:xfrm>
          <a:prstGeom prst="ellipse">
            <a:avLst/>
          </a:prstGeom>
          <a:solidFill>
            <a:srgbClr val="66FF66"/>
          </a:solidFill>
          <a:ln w="28575">
            <a:solidFill>
              <a:srgbClr val="66FF6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spcBef>
                <a:spcPct val="0"/>
              </a:spcBef>
            </a:pPr>
            <a:endParaRPr lang="en-US">
              <a:solidFill>
                <a:srgbClr val="66FF66"/>
              </a:solidFill>
              <a:latin typeface="Helvetica-Narrow" pitchFamily="34" charset="0"/>
            </a:endParaRPr>
          </a:p>
        </p:txBody>
      </p:sp>
      <p:sp>
        <p:nvSpPr>
          <p:cNvPr id="244791" name="Line 55"/>
          <p:cNvSpPr>
            <a:spLocks noChangeShapeType="1"/>
          </p:cNvSpPr>
          <p:nvPr/>
        </p:nvSpPr>
        <p:spPr bwMode="auto">
          <a:xfrm flipH="1" flipV="1">
            <a:off x="3771900" y="3686175"/>
            <a:ext cx="785813" cy="757238"/>
          </a:xfrm>
          <a:prstGeom prst="line">
            <a:avLst/>
          </a:prstGeom>
          <a:noFill/>
          <a:ln w="19050">
            <a:solidFill>
              <a:srgbClr val="3333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4792" name="Text Box 56"/>
          <p:cNvSpPr txBox="1">
            <a:spLocks noChangeArrowheads="1"/>
          </p:cNvSpPr>
          <p:nvPr/>
        </p:nvSpPr>
        <p:spPr bwMode="auto">
          <a:xfrm>
            <a:off x="3351213" y="3148013"/>
            <a:ext cx="38735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0"/>
              </a:spcBef>
            </a:pPr>
            <a:r>
              <a:rPr lang="en-US" sz="3200">
                <a:latin typeface="Times" pitchFamily="18" charset="0"/>
              </a:rPr>
              <a:t>d</a:t>
            </a:r>
          </a:p>
        </p:txBody>
      </p:sp>
      <p:sp>
        <p:nvSpPr>
          <p:cNvPr id="244793" name="Text Box 57"/>
          <p:cNvSpPr txBox="1">
            <a:spLocks noChangeArrowheads="1"/>
          </p:cNvSpPr>
          <p:nvPr/>
        </p:nvSpPr>
        <p:spPr bwMode="auto">
          <a:xfrm>
            <a:off x="4403725" y="3771900"/>
            <a:ext cx="36512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spcBef>
                <a:spcPct val="0"/>
              </a:spcBef>
            </a:pPr>
            <a:r>
              <a:rPr lang="en-US" sz="3200">
                <a:latin typeface="Times" pitchFamily="18" charset="0"/>
              </a:rPr>
              <a:t>c</a:t>
            </a:r>
          </a:p>
        </p:txBody>
      </p:sp>
      <p:sp>
        <p:nvSpPr>
          <p:cNvPr id="244794" name="Oval 58"/>
          <p:cNvSpPr>
            <a:spLocks noChangeArrowheads="1"/>
          </p:cNvSpPr>
          <p:nvPr/>
        </p:nvSpPr>
        <p:spPr bwMode="auto">
          <a:xfrm>
            <a:off x="4343400" y="4191000"/>
            <a:ext cx="381000" cy="533400"/>
          </a:xfrm>
          <a:prstGeom prst="ellipse">
            <a:avLst/>
          </a:prstGeom>
          <a:noFill/>
          <a:ln w="38100">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4795" name="Oval 59"/>
          <p:cNvSpPr>
            <a:spLocks noChangeArrowheads="1"/>
          </p:cNvSpPr>
          <p:nvPr/>
        </p:nvSpPr>
        <p:spPr bwMode="auto">
          <a:xfrm>
            <a:off x="2971800" y="3962400"/>
            <a:ext cx="381000" cy="381000"/>
          </a:xfrm>
          <a:prstGeom prst="ellipse">
            <a:avLst/>
          </a:prstGeom>
          <a:noFill/>
          <a:ln w="38100">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4796" name="Oval 60"/>
          <p:cNvSpPr>
            <a:spLocks noChangeArrowheads="1"/>
          </p:cNvSpPr>
          <p:nvPr/>
        </p:nvSpPr>
        <p:spPr bwMode="auto">
          <a:xfrm>
            <a:off x="3810000" y="3124200"/>
            <a:ext cx="381000" cy="381000"/>
          </a:xfrm>
          <a:prstGeom prst="ellipse">
            <a:avLst/>
          </a:prstGeom>
          <a:noFill/>
          <a:ln w="38100">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4797" name="Text Box 61"/>
          <p:cNvSpPr txBox="1">
            <a:spLocks noChangeArrowheads="1"/>
          </p:cNvSpPr>
          <p:nvPr/>
        </p:nvSpPr>
        <p:spPr bwMode="auto">
          <a:xfrm>
            <a:off x="6400800" y="1679575"/>
            <a:ext cx="2354263" cy="1300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3600" i="1"/>
              <a:t>w</a:t>
            </a:r>
            <a:r>
              <a:rPr lang="en-US" sz="3600" i="1" baseline="30000"/>
              <a:t>T </a:t>
            </a:r>
            <a:r>
              <a:rPr lang="en-US" sz="3600" i="1"/>
              <a:t>x + b =0</a:t>
            </a:r>
          </a:p>
          <a:p>
            <a:r>
              <a:rPr lang="en-US" sz="3600" i="1"/>
              <a:t>w = d - c</a:t>
            </a:r>
          </a:p>
        </p:txBody>
      </p:sp>
      <p:sp>
        <p:nvSpPr>
          <p:cNvPr id="61" name="Title 1"/>
          <p:cNvSpPr txBox="1">
            <a:spLocks/>
          </p:cNvSpPr>
          <p:nvPr/>
        </p:nvSpPr>
        <p:spPr>
          <a:xfrm>
            <a:off x="457200" y="152400"/>
            <a:ext cx="8229600" cy="715962"/>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b="1" dirty="0" smtClean="0">
                <a:solidFill>
                  <a:schemeClr val="accent2"/>
                </a:solidFill>
                <a:latin typeface="Times New Roman" pitchFamily="18" charset="0"/>
                <a:cs typeface="Times New Roman" pitchFamily="18" charset="0"/>
              </a:rPr>
              <a:t>Dimensionality Reduction and Classification</a:t>
            </a:r>
            <a:endParaRPr lang="en-US" sz="3600" dirty="0"/>
          </a:p>
        </p:txBody>
      </p:sp>
    </p:spTree>
    <p:extLst>
      <p:ext uri="{BB962C8B-B14F-4D97-AF65-F5344CB8AC3E}">
        <p14:creationId xmlns:p14="http://schemas.microsoft.com/office/powerpoint/2010/main" val="15707513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4477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8" fill="hold" grpId="0" nodeType="clickEffect">
                                  <p:stCondLst>
                                    <p:cond delay="0"/>
                                  </p:stCondLst>
                                  <p:childTnLst>
                                    <p:set>
                                      <p:cBhvr>
                                        <p:cTn id="10" dur="1" fill="hold">
                                          <p:stCondLst>
                                            <p:cond delay="0"/>
                                          </p:stCondLst>
                                        </p:cTn>
                                        <p:tgtEl>
                                          <p:spTgt spid="244794"/>
                                        </p:tgtEl>
                                        <p:attrNameLst>
                                          <p:attrName>style.visibility</p:attrName>
                                        </p:attrNameLst>
                                      </p:cBhvr>
                                      <p:to>
                                        <p:strVal val="visible"/>
                                      </p:to>
                                    </p:set>
                                    <p:anim calcmode="lin" valueType="num">
                                      <p:cBhvr additive="base">
                                        <p:cTn id="11" dur="500" fill="hold"/>
                                        <p:tgtEl>
                                          <p:spTgt spid="244794"/>
                                        </p:tgtEl>
                                        <p:attrNameLst>
                                          <p:attrName>ppt_x</p:attrName>
                                        </p:attrNameLst>
                                      </p:cBhvr>
                                      <p:tavLst>
                                        <p:tav tm="0">
                                          <p:val>
                                            <p:strVal val="0-#ppt_w/2"/>
                                          </p:val>
                                        </p:tav>
                                        <p:tav tm="100000">
                                          <p:val>
                                            <p:strVal val="#ppt_x"/>
                                          </p:val>
                                        </p:tav>
                                      </p:tavLst>
                                    </p:anim>
                                    <p:anim calcmode="lin" valueType="num">
                                      <p:cBhvr additive="base">
                                        <p:cTn id="12" dur="500" fill="hold"/>
                                        <p:tgtEl>
                                          <p:spTgt spid="244794"/>
                                        </p:tgtEl>
                                        <p:attrNameLst>
                                          <p:attrName>ppt_y</p:attrName>
                                        </p:attrNameLst>
                                      </p:cBhvr>
                                      <p:tavLst>
                                        <p:tav tm="0">
                                          <p:val>
                                            <p:strVal val="#ppt_y"/>
                                          </p:val>
                                        </p:tav>
                                        <p:tav tm="100000">
                                          <p:val>
                                            <p:strVal val="#ppt_y"/>
                                          </p:val>
                                        </p:tav>
                                      </p:tavLst>
                                    </p:anim>
                                  </p:childTnLst>
                                </p:cTn>
                              </p:par>
                            </p:childTnLst>
                          </p:cTn>
                        </p:par>
                        <p:par>
                          <p:cTn id="13" fill="hold" nodeType="afterGroup">
                            <p:stCondLst>
                              <p:cond delay="500"/>
                            </p:stCondLst>
                            <p:childTnLst>
                              <p:par>
                                <p:cTn id="14" presetID="2" presetClass="entr" presetSubtype="8" fill="hold" grpId="0" nodeType="afterEffect">
                                  <p:stCondLst>
                                    <p:cond delay="0"/>
                                  </p:stCondLst>
                                  <p:childTnLst>
                                    <p:set>
                                      <p:cBhvr>
                                        <p:cTn id="15" dur="1" fill="hold">
                                          <p:stCondLst>
                                            <p:cond delay="0"/>
                                          </p:stCondLst>
                                        </p:cTn>
                                        <p:tgtEl>
                                          <p:spTgt spid="244795"/>
                                        </p:tgtEl>
                                        <p:attrNameLst>
                                          <p:attrName>style.visibility</p:attrName>
                                        </p:attrNameLst>
                                      </p:cBhvr>
                                      <p:to>
                                        <p:strVal val="visible"/>
                                      </p:to>
                                    </p:set>
                                    <p:anim calcmode="lin" valueType="num">
                                      <p:cBhvr additive="base">
                                        <p:cTn id="16" dur="500" fill="hold"/>
                                        <p:tgtEl>
                                          <p:spTgt spid="244795"/>
                                        </p:tgtEl>
                                        <p:attrNameLst>
                                          <p:attrName>ppt_x</p:attrName>
                                        </p:attrNameLst>
                                      </p:cBhvr>
                                      <p:tavLst>
                                        <p:tav tm="0">
                                          <p:val>
                                            <p:strVal val="0-#ppt_w/2"/>
                                          </p:val>
                                        </p:tav>
                                        <p:tav tm="100000">
                                          <p:val>
                                            <p:strVal val="#ppt_x"/>
                                          </p:val>
                                        </p:tav>
                                      </p:tavLst>
                                    </p:anim>
                                    <p:anim calcmode="lin" valueType="num">
                                      <p:cBhvr additive="base">
                                        <p:cTn id="17" dur="500" fill="hold"/>
                                        <p:tgtEl>
                                          <p:spTgt spid="244795"/>
                                        </p:tgtEl>
                                        <p:attrNameLst>
                                          <p:attrName>ppt_y</p:attrName>
                                        </p:attrNameLst>
                                      </p:cBhvr>
                                      <p:tavLst>
                                        <p:tav tm="0">
                                          <p:val>
                                            <p:strVal val="#ppt_y"/>
                                          </p:val>
                                        </p:tav>
                                        <p:tav tm="100000">
                                          <p:val>
                                            <p:strVal val="#ppt_y"/>
                                          </p:val>
                                        </p:tav>
                                      </p:tavLst>
                                    </p:anim>
                                  </p:childTnLst>
                                </p:cTn>
                              </p:par>
                            </p:childTnLst>
                          </p:cTn>
                        </p:par>
                        <p:par>
                          <p:cTn id="18" fill="hold" nodeType="afterGroup">
                            <p:stCondLst>
                              <p:cond delay="1000"/>
                            </p:stCondLst>
                            <p:childTnLst>
                              <p:par>
                                <p:cTn id="19" presetID="2" presetClass="entr" presetSubtype="8" fill="hold" grpId="0" nodeType="afterEffect">
                                  <p:stCondLst>
                                    <p:cond delay="0"/>
                                  </p:stCondLst>
                                  <p:childTnLst>
                                    <p:set>
                                      <p:cBhvr>
                                        <p:cTn id="20" dur="1" fill="hold">
                                          <p:stCondLst>
                                            <p:cond delay="0"/>
                                          </p:stCondLst>
                                        </p:cTn>
                                        <p:tgtEl>
                                          <p:spTgt spid="244796"/>
                                        </p:tgtEl>
                                        <p:attrNameLst>
                                          <p:attrName>style.visibility</p:attrName>
                                        </p:attrNameLst>
                                      </p:cBhvr>
                                      <p:to>
                                        <p:strVal val="visible"/>
                                      </p:to>
                                    </p:set>
                                    <p:anim calcmode="lin" valueType="num">
                                      <p:cBhvr additive="base">
                                        <p:cTn id="21" dur="500" fill="hold"/>
                                        <p:tgtEl>
                                          <p:spTgt spid="244796"/>
                                        </p:tgtEl>
                                        <p:attrNameLst>
                                          <p:attrName>ppt_x</p:attrName>
                                        </p:attrNameLst>
                                      </p:cBhvr>
                                      <p:tavLst>
                                        <p:tav tm="0">
                                          <p:val>
                                            <p:strVal val="0-#ppt_w/2"/>
                                          </p:val>
                                        </p:tav>
                                        <p:tav tm="100000">
                                          <p:val>
                                            <p:strVal val="#ppt_x"/>
                                          </p:val>
                                        </p:tav>
                                      </p:tavLst>
                                    </p:anim>
                                    <p:anim calcmode="lin" valueType="num">
                                      <p:cBhvr additive="base">
                                        <p:cTn id="22" dur="500" fill="hold"/>
                                        <p:tgtEl>
                                          <p:spTgt spid="24479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4770" grpId="0" animBg="1"/>
      <p:bldP spid="244794" grpId="0" animBg="1"/>
      <p:bldP spid="244795" grpId="0" animBg="1"/>
      <p:bldP spid="24479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Grp="1" noChangeArrowheads="1"/>
          </p:cNvSpPr>
          <p:nvPr>
            <p:ph type="title"/>
          </p:nvPr>
        </p:nvSpPr>
        <p:spPr>
          <a:xfrm>
            <a:off x="457200" y="685800"/>
            <a:ext cx="8229600" cy="503238"/>
          </a:xfrm>
        </p:spPr>
        <p:txBody>
          <a:bodyPr>
            <a:noAutofit/>
          </a:bodyPr>
          <a:lstStyle/>
          <a:p>
            <a:r>
              <a:rPr lang="en-US" sz="2800" dirty="0">
                <a:solidFill>
                  <a:srgbClr val="0070C0"/>
                </a:solidFill>
                <a:latin typeface="Times New Roman" pitchFamily="18" charset="0"/>
                <a:cs typeface="Times New Roman" pitchFamily="18" charset="0"/>
              </a:rPr>
              <a:t>Classification Margin</a:t>
            </a:r>
          </a:p>
        </p:txBody>
      </p:sp>
      <p:sp>
        <p:nvSpPr>
          <p:cNvPr id="207875" name="Rectangle 3"/>
          <p:cNvSpPr>
            <a:spLocks noGrp="1" noChangeArrowheads="1"/>
          </p:cNvSpPr>
          <p:nvPr>
            <p:ph type="body" idx="1"/>
          </p:nvPr>
        </p:nvSpPr>
        <p:spPr>
          <a:xfrm>
            <a:off x="323850" y="1143000"/>
            <a:ext cx="8648700" cy="5372100"/>
          </a:xfrm>
        </p:spPr>
        <p:txBody>
          <a:bodyPr>
            <a:normAutofit/>
          </a:bodyPr>
          <a:lstStyle/>
          <a:p>
            <a:r>
              <a:rPr lang="en-US" sz="2000" dirty="0">
                <a:latin typeface="Times New Roman" pitchFamily="18" charset="0"/>
                <a:cs typeface="Times New Roman" pitchFamily="18" charset="0"/>
              </a:rPr>
              <a:t>Distance from example data to the separator is </a:t>
            </a:r>
          </a:p>
          <a:p>
            <a:r>
              <a:rPr lang="en-US" sz="2000" dirty="0">
                <a:latin typeface="Times New Roman" pitchFamily="18" charset="0"/>
                <a:cs typeface="Times New Roman" pitchFamily="18" charset="0"/>
              </a:rPr>
              <a:t>Data closest to the </a:t>
            </a:r>
            <a:r>
              <a:rPr lang="en-US" sz="2000" dirty="0" err="1">
                <a:latin typeface="Times New Roman" pitchFamily="18" charset="0"/>
                <a:cs typeface="Times New Roman" pitchFamily="18" charset="0"/>
              </a:rPr>
              <a:t>hyperplane</a:t>
            </a:r>
            <a:r>
              <a:rPr lang="en-US" sz="2000" dirty="0">
                <a:latin typeface="Times New Roman" pitchFamily="18" charset="0"/>
                <a:cs typeface="Times New Roman" pitchFamily="18" charset="0"/>
              </a:rPr>
              <a:t> are </a:t>
            </a:r>
            <a:r>
              <a:rPr lang="en-US" sz="2000" b="1" i="1" dirty="0">
                <a:latin typeface="Times New Roman" pitchFamily="18" charset="0"/>
                <a:cs typeface="Times New Roman" pitchFamily="18" charset="0"/>
              </a:rPr>
              <a:t>support vectors</a:t>
            </a:r>
            <a:r>
              <a:rPr lang="en-US" sz="2000" dirty="0">
                <a:latin typeface="Times New Roman" pitchFamily="18" charset="0"/>
                <a:cs typeface="Times New Roman" pitchFamily="18" charset="0"/>
              </a:rPr>
              <a:t>. </a:t>
            </a:r>
          </a:p>
          <a:p>
            <a:r>
              <a:rPr lang="en-US" sz="2000" b="1" i="1" dirty="0">
                <a:latin typeface="Times New Roman" pitchFamily="18" charset="0"/>
                <a:cs typeface="Times New Roman" pitchFamily="18" charset="0"/>
              </a:rPr>
              <a:t>Margin</a:t>
            </a:r>
            <a:r>
              <a:rPr lang="en-US" sz="2000" dirty="0">
                <a:latin typeface="Times New Roman" pitchFamily="18" charset="0"/>
                <a:cs typeface="Times New Roman" pitchFamily="18" charset="0"/>
              </a:rPr>
              <a:t> </a:t>
            </a:r>
            <a:r>
              <a:rPr lang="el-GR" sz="2000" i="1" dirty="0">
                <a:latin typeface="Times New Roman" pitchFamily="18" charset="0"/>
                <a:cs typeface="Times New Roman" pitchFamily="18" charset="0"/>
              </a:rPr>
              <a:t>ρ</a:t>
            </a:r>
            <a:r>
              <a:rPr lang="en-US" sz="2000" dirty="0">
                <a:latin typeface="Times New Roman" pitchFamily="18" charset="0"/>
                <a:cs typeface="Times New Roman" pitchFamily="18" charset="0"/>
              </a:rPr>
              <a:t> of the separator is the width of separation between </a:t>
            </a:r>
            <a:r>
              <a:rPr lang="en-US" sz="2000" dirty="0" smtClean="0">
                <a:latin typeface="Times New Roman" pitchFamily="18" charset="0"/>
                <a:cs typeface="Times New Roman" pitchFamily="18" charset="0"/>
              </a:rPr>
              <a:t>classes</a:t>
            </a:r>
          </a:p>
          <a:p>
            <a:r>
              <a:rPr lang="en-US" sz="2000" dirty="0">
                <a:latin typeface="Times New Roman" pitchFamily="18" charset="0"/>
                <a:cs typeface="Times New Roman" pitchFamily="18" charset="0"/>
              </a:rPr>
              <a:t>SVMs maximize the </a:t>
            </a:r>
            <a:r>
              <a:rPr lang="en-US" sz="2000" i="1" dirty="0">
                <a:latin typeface="Times New Roman" pitchFamily="18" charset="0"/>
                <a:cs typeface="Times New Roman" pitchFamily="18" charset="0"/>
              </a:rPr>
              <a:t>margin</a:t>
            </a:r>
            <a:r>
              <a:rPr lang="en-US" sz="2000" dirty="0">
                <a:latin typeface="Times New Roman" pitchFamily="18" charset="0"/>
                <a:cs typeface="Times New Roman" pitchFamily="18" charset="0"/>
              </a:rPr>
              <a:t> around the separating </a:t>
            </a:r>
            <a:r>
              <a:rPr lang="en-US" sz="2000" dirty="0" err="1">
                <a:latin typeface="Times New Roman" pitchFamily="18" charset="0"/>
                <a:cs typeface="Times New Roman" pitchFamily="18" charset="0"/>
              </a:rPr>
              <a:t>hyperplane</a:t>
            </a:r>
            <a:endParaRPr lang="en-US" sz="2000" dirty="0">
              <a:latin typeface="Times New Roman" pitchFamily="18" charset="0"/>
              <a:cs typeface="Times New Roman" pitchFamily="18" charset="0"/>
            </a:endParaRPr>
          </a:p>
        </p:txBody>
      </p:sp>
      <p:sp>
        <p:nvSpPr>
          <p:cNvPr id="207876" name="Line 4"/>
          <p:cNvSpPr>
            <a:spLocks noChangeShapeType="1"/>
          </p:cNvSpPr>
          <p:nvPr/>
        </p:nvSpPr>
        <p:spPr bwMode="auto">
          <a:xfrm flipV="1">
            <a:off x="2663825" y="3340100"/>
            <a:ext cx="0" cy="304165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877" name="Line 5"/>
          <p:cNvSpPr>
            <a:spLocks noChangeShapeType="1"/>
          </p:cNvSpPr>
          <p:nvPr/>
        </p:nvSpPr>
        <p:spPr bwMode="auto">
          <a:xfrm flipV="1">
            <a:off x="2528888" y="6265863"/>
            <a:ext cx="4081462" cy="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878" name="AutoShape 6"/>
          <p:cNvSpPr>
            <a:spLocks noChangeArrowheads="1"/>
          </p:cNvSpPr>
          <p:nvPr/>
        </p:nvSpPr>
        <p:spPr bwMode="auto">
          <a:xfrm>
            <a:off x="3703638" y="4095750"/>
            <a:ext cx="88900" cy="88900"/>
          </a:xfrm>
          <a:prstGeom prst="octagon">
            <a:avLst>
              <a:gd name="adj" fmla="val 29287"/>
            </a:avLst>
          </a:prstGeom>
          <a:solidFill>
            <a:srgbClr val="FF0000"/>
          </a:solidFill>
          <a:ln w="9525" algn="ctr">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7879" name="AutoShape 7"/>
          <p:cNvSpPr>
            <a:spLocks noChangeArrowheads="1"/>
          </p:cNvSpPr>
          <p:nvPr/>
        </p:nvSpPr>
        <p:spPr bwMode="auto">
          <a:xfrm>
            <a:off x="3128963" y="4452938"/>
            <a:ext cx="88900" cy="88900"/>
          </a:xfrm>
          <a:prstGeom prst="octagon">
            <a:avLst>
              <a:gd name="adj" fmla="val 29287"/>
            </a:avLst>
          </a:prstGeom>
          <a:solidFill>
            <a:srgbClr val="FF0000"/>
          </a:solidFill>
          <a:ln w="9525" algn="ctr">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7880" name="AutoShape 8"/>
          <p:cNvSpPr>
            <a:spLocks noChangeArrowheads="1"/>
          </p:cNvSpPr>
          <p:nvPr/>
        </p:nvSpPr>
        <p:spPr bwMode="auto">
          <a:xfrm>
            <a:off x="3281363" y="4999038"/>
            <a:ext cx="88900" cy="88900"/>
          </a:xfrm>
          <a:prstGeom prst="octagon">
            <a:avLst>
              <a:gd name="adj" fmla="val 29287"/>
            </a:avLst>
          </a:prstGeom>
          <a:solidFill>
            <a:srgbClr val="FF0000"/>
          </a:solidFill>
          <a:ln w="9525" algn="ctr">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7881" name="AutoShape 9"/>
          <p:cNvSpPr>
            <a:spLocks noChangeArrowheads="1"/>
          </p:cNvSpPr>
          <p:nvPr/>
        </p:nvSpPr>
        <p:spPr bwMode="auto">
          <a:xfrm>
            <a:off x="2900363" y="5456238"/>
            <a:ext cx="88900" cy="88900"/>
          </a:xfrm>
          <a:prstGeom prst="octagon">
            <a:avLst>
              <a:gd name="adj" fmla="val 29287"/>
            </a:avLst>
          </a:prstGeom>
          <a:solidFill>
            <a:srgbClr val="FF0000"/>
          </a:solidFill>
          <a:ln w="9525" algn="ctr">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7882" name="AutoShape 10"/>
          <p:cNvSpPr>
            <a:spLocks noChangeArrowheads="1"/>
          </p:cNvSpPr>
          <p:nvPr/>
        </p:nvSpPr>
        <p:spPr bwMode="auto">
          <a:xfrm>
            <a:off x="3433763" y="3856038"/>
            <a:ext cx="88900" cy="88900"/>
          </a:xfrm>
          <a:prstGeom prst="octagon">
            <a:avLst>
              <a:gd name="adj" fmla="val 29287"/>
            </a:avLst>
          </a:prstGeom>
          <a:solidFill>
            <a:srgbClr val="FF0000"/>
          </a:solidFill>
          <a:ln w="9525" algn="ctr">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7883" name="AutoShape 11"/>
          <p:cNvSpPr>
            <a:spLocks noChangeArrowheads="1"/>
          </p:cNvSpPr>
          <p:nvPr/>
        </p:nvSpPr>
        <p:spPr bwMode="auto">
          <a:xfrm>
            <a:off x="2900363" y="4770438"/>
            <a:ext cx="88900" cy="88900"/>
          </a:xfrm>
          <a:prstGeom prst="octagon">
            <a:avLst>
              <a:gd name="adj" fmla="val 29287"/>
            </a:avLst>
          </a:prstGeom>
          <a:solidFill>
            <a:srgbClr val="FF0000"/>
          </a:solidFill>
          <a:ln w="9525" algn="ctr">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7884" name="AutoShape 12"/>
          <p:cNvSpPr>
            <a:spLocks noChangeArrowheads="1"/>
          </p:cNvSpPr>
          <p:nvPr/>
        </p:nvSpPr>
        <p:spPr bwMode="auto">
          <a:xfrm>
            <a:off x="3052763" y="4922838"/>
            <a:ext cx="88900" cy="88900"/>
          </a:xfrm>
          <a:prstGeom prst="octagon">
            <a:avLst>
              <a:gd name="adj" fmla="val 29287"/>
            </a:avLst>
          </a:prstGeom>
          <a:solidFill>
            <a:srgbClr val="FF0000"/>
          </a:solidFill>
          <a:ln w="9525" algn="ctr">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7885" name="AutoShape 13"/>
          <p:cNvSpPr>
            <a:spLocks noChangeArrowheads="1"/>
          </p:cNvSpPr>
          <p:nvPr/>
        </p:nvSpPr>
        <p:spPr bwMode="auto">
          <a:xfrm>
            <a:off x="3814763" y="4541838"/>
            <a:ext cx="88900" cy="88900"/>
          </a:xfrm>
          <a:prstGeom prst="octagon">
            <a:avLst>
              <a:gd name="adj" fmla="val 29287"/>
            </a:avLst>
          </a:prstGeom>
          <a:solidFill>
            <a:srgbClr val="FF0000"/>
          </a:solidFill>
          <a:ln w="9525" algn="ctr">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7886" name="AutoShape 14"/>
          <p:cNvSpPr>
            <a:spLocks noChangeArrowheads="1"/>
          </p:cNvSpPr>
          <p:nvPr/>
        </p:nvSpPr>
        <p:spPr bwMode="auto">
          <a:xfrm>
            <a:off x="4716463" y="4529138"/>
            <a:ext cx="88900" cy="88900"/>
          </a:xfrm>
          <a:prstGeom prst="octagon">
            <a:avLst>
              <a:gd name="adj" fmla="val 29287"/>
            </a:avLst>
          </a:prstGeom>
          <a:solidFill>
            <a:srgbClr val="0000FF"/>
          </a:solidFill>
          <a:ln w="9525" algn="ctr">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7887" name="AutoShape 15"/>
          <p:cNvSpPr>
            <a:spLocks noChangeArrowheads="1"/>
          </p:cNvSpPr>
          <p:nvPr/>
        </p:nvSpPr>
        <p:spPr bwMode="auto">
          <a:xfrm>
            <a:off x="4348163" y="5456238"/>
            <a:ext cx="88900" cy="88900"/>
          </a:xfrm>
          <a:prstGeom prst="octagon">
            <a:avLst>
              <a:gd name="adj" fmla="val 29287"/>
            </a:avLst>
          </a:prstGeom>
          <a:solidFill>
            <a:srgbClr val="0000FF"/>
          </a:solidFill>
          <a:ln w="9525" algn="ctr">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7888" name="AutoShape 16"/>
          <p:cNvSpPr>
            <a:spLocks noChangeArrowheads="1"/>
          </p:cNvSpPr>
          <p:nvPr/>
        </p:nvSpPr>
        <p:spPr bwMode="auto">
          <a:xfrm>
            <a:off x="5338763" y="5456238"/>
            <a:ext cx="88900" cy="88900"/>
          </a:xfrm>
          <a:prstGeom prst="octagon">
            <a:avLst>
              <a:gd name="adj" fmla="val 29287"/>
            </a:avLst>
          </a:prstGeom>
          <a:solidFill>
            <a:srgbClr val="0000FF"/>
          </a:solidFill>
          <a:ln w="9525" algn="ctr">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7889" name="AutoShape 17"/>
          <p:cNvSpPr>
            <a:spLocks noChangeArrowheads="1"/>
          </p:cNvSpPr>
          <p:nvPr/>
        </p:nvSpPr>
        <p:spPr bwMode="auto">
          <a:xfrm>
            <a:off x="4030663" y="5976938"/>
            <a:ext cx="88900" cy="88900"/>
          </a:xfrm>
          <a:prstGeom prst="octagon">
            <a:avLst>
              <a:gd name="adj" fmla="val 29287"/>
            </a:avLst>
          </a:prstGeom>
          <a:solidFill>
            <a:srgbClr val="0000FF"/>
          </a:solidFill>
          <a:ln w="9525" algn="ctr">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7890" name="AutoShape 18"/>
          <p:cNvSpPr>
            <a:spLocks noChangeArrowheads="1"/>
          </p:cNvSpPr>
          <p:nvPr/>
        </p:nvSpPr>
        <p:spPr bwMode="auto">
          <a:xfrm>
            <a:off x="4652963" y="4846638"/>
            <a:ext cx="88900" cy="88900"/>
          </a:xfrm>
          <a:prstGeom prst="octagon">
            <a:avLst>
              <a:gd name="adj" fmla="val 29287"/>
            </a:avLst>
          </a:prstGeom>
          <a:solidFill>
            <a:srgbClr val="0000FF"/>
          </a:solidFill>
          <a:ln w="9525" algn="ctr">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7891" name="AutoShape 19"/>
          <p:cNvSpPr>
            <a:spLocks noChangeArrowheads="1"/>
          </p:cNvSpPr>
          <p:nvPr/>
        </p:nvSpPr>
        <p:spPr bwMode="auto">
          <a:xfrm>
            <a:off x="4084638" y="5340350"/>
            <a:ext cx="88900" cy="88900"/>
          </a:xfrm>
          <a:prstGeom prst="octagon">
            <a:avLst>
              <a:gd name="adj" fmla="val 29287"/>
            </a:avLst>
          </a:prstGeom>
          <a:solidFill>
            <a:srgbClr val="0000FF"/>
          </a:solidFill>
          <a:ln w="9525" algn="ctr">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7892" name="AutoShape 20"/>
          <p:cNvSpPr>
            <a:spLocks noChangeArrowheads="1"/>
          </p:cNvSpPr>
          <p:nvPr/>
        </p:nvSpPr>
        <p:spPr bwMode="auto">
          <a:xfrm>
            <a:off x="4729163" y="5684838"/>
            <a:ext cx="88900" cy="88900"/>
          </a:xfrm>
          <a:prstGeom prst="octagon">
            <a:avLst>
              <a:gd name="adj" fmla="val 29287"/>
            </a:avLst>
          </a:prstGeom>
          <a:solidFill>
            <a:srgbClr val="0000FF"/>
          </a:solidFill>
          <a:ln w="9525" algn="ctr">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7893" name="AutoShape 21"/>
          <p:cNvSpPr>
            <a:spLocks noChangeArrowheads="1"/>
          </p:cNvSpPr>
          <p:nvPr/>
        </p:nvSpPr>
        <p:spPr bwMode="auto">
          <a:xfrm>
            <a:off x="5414963" y="4770438"/>
            <a:ext cx="88900" cy="88900"/>
          </a:xfrm>
          <a:prstGeom prst="octagon">
            <a:avLst>
              <a:gd name="adj" fmla="val 29287"/>
            </a:avLst>
          </a:prstGeom>
          <a:solidFill>
            <a:srgbClr val="0000FF"/>
          </a:solidFill>
          <a:ln w="9525" algn="ctr">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7895" name="AutoShape 23"/>
          <p:cNvSpPr>
            <a:spLocks noChangeArrowheads="1"/>
          </p:cNvSpPr>
          <p:nvPr/>
        </p:nvSpPr>
        <p:spPr bwMode="auto">
          <a:xfrm>
            <a:off x="3900488" y="3257550"/>
            <a:ext cx="88900" cy="88900"/>
          </a:xfrm>
          <a:prstGeom prst="octagon">
            <a:avLst>
              <a:gd name="adj" fmla="val 29287"/>
            </a:avLst>
          </a:prstGeom>
          <a:solidFill>
            <a:srgbClr val="FF0000"/>
          </a:solidFill>
          <a:ln w="9525" algn="ctr">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7896" name="AutoShape 24"/>
          <p:cNvSpPr>
            <a:spLocks noChangeArrowheads="1"/>
          </p:cNvSpPr>
          <p:nvPr/>
        </p:nvSpPr>
        <p:spPr bwMode="auto">
          <a:xfrm>
            <a:off x="4510088" y="3333750"/>
            <a:ext cx="88900" cy="88900"/>
          </a:xfrm>
          <a:prstGeom prst="octagon">
            <a:avLst>
              <a:gd name="adj" fmla="val 29287"/>
            </a:avLst>
          </a:prstGeom>
          <a:solidFill>
            <a:srgbClr val="FF0000"/>
          </a:solidFill>
          <a:ln w="9525" algn="ctr">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7897" name="AutoShape 25"/>
          <p:cNvSpPr>
            <a:spLocks noChangeArrowheads="1"/>
          </p:cNvSpPr>
          <p:nvPr/>
        </p:nvSpPr>
        <p:spPr bwMode="auto">
          <a:xfrm>
            <a:off x="5576888" y="4095750"/>
            <a:ext cx="88900" cy="88900"/>
          </a:xfrm>
          <a:prstGeom prst="octagon">
            <a:avLst>
              <a:gd name="adj" fmla="val 29287"/>
            </a:avLst>
          </a:prstGeom>
          <a:solidFill>
            <a:srgbClr val="0000FF"/>
          </a:solidFill>
          <a:ln w="9525" algn="ctr">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7898" name="Line 26"/>
          <p:cNvSpPr>
            <a:spLocks noChangeShapeType="1"/>
          </p:cNvSpPr>
          <p:nvPr/>
        </p:nvSpPr>
        <p:spPr bwMode="auto">
          <a:xfrm flipV="1">
            <a:off x="3128963" y="3257550"/>
            <a:ext cx="2143125" cy="2884488"/>
          </a:xfrm>
          <a:prstGeom prst="line">
            <a:avLst/>
          </a:prstGeom>
          <a:noFill/>
          <a:ln w="1905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905" name="Line 33"/>
          <p:cNvSpPr>
            <a:spLocks noChangeShapeType="1"/>
          </p:cNvSpPr>
          <p:nvPr/>
        </p:nvSpPr>
        <p:spPr bwMode="auto">
          <a:xfrm>
            <a:off x="3981450" y="3340100"/>
            <a:ext cx="762000" cy="61595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906" name="Line 34"/>
          <p:cNvSpPr>
            <a:spLocks noChangeShapeType="1"/>
          </p:cNvSpPr>
          <p:nvPr/>
        </p:nvSpPr>
        <p:spPr bwMode="auto">
          <a:xfrm flipH="1" flipV="1">
            <a:off x="4464050" y="4362450"/>
            <a:ext cx="254000" cy="18415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aphicFrame>
        <p:nvGraphicFramePr>
          <p:cNvPr id="207908" name="Object 36"/>
          <p:cNvGraphicFramePr>
            <a:graphicFrameLocks noChangeAspect="1"/>
          </p:cNvGraphicFramePr>
          <p:nvPr>
            <p:extLst>
              <p:ext uri="{D42A27DB-BD31-4B8C-83A1-F6EECF244321}">
                <p14:modId xmlns:p14="http://schemas.microsoft.com/office/powerpoint/2010/main" val="4116060010"/>
              </p:ext>
            </p:extLst>
          </p:nvPr>
        </p:nvGraphicFramePr>
        <p:xfrm>
          <a:off x="6248400" y="990600"/>
          <a:ext cx="1182688" cy="730250"/>
        </p:xfrm>
        <a:graphic>
          <a:graphicData uri="http://schemas.openxmlformats.org/presentationml/2006/ole">
            <mc:AlternateContent xmlns:mc="http://schemas.openxmlformats.org/markup-compatibility/2006">
              <mc:Choice xmlns:v="urn:schemas-microsoft-com:vml" Requires="v">
                <p:oleObj spid="_x0000_s1110" name="Equation" r:id="rId4" imgW="761760" imgH="469800" progId="Equation.3">
                  <p:embed/>
                </p:oleObj>
              </mc:Choice>
              <mc:Fallback>
                <p:oleObj name="Equation" r:id="rId4" imgW="761760" imgH="4698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8400" y="990600"/>
                        <a:ext cx="1182688" cy="730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07909" name="Text Box 37"/>
          <p:cNvSpPr txBox="1">
            <a:spLocks noChangeArrowheads="1"/>
          </p:cNvSpPr>
          <p:nvPr/>
        </p:nvSpPr>
        <p:spPr bwMode="auto">
          <a:xfrm>
            <a:off x="4086225" y="3476625"/>
            <a:ext cx="495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i="1"/>
              <a:t>r</a:t>
            </a:r>
          </a:p>
        </p:txBody>
      </p:sp>
      <p:sp>
        <p:nvSpPr>
          <p:cNvPr id="207910" name="Oval 38"/>
          <p:cNvSpPr>
            <a:spLocks noChangeArrowheads="1"/>
          </p:cNvSpPr>
          <p:nvPr/>
        </p:nvSpPr>
        <p:spPr bwMode="auto">
          <a:xfrm>
            <a:off x="3740150" y="4476750"/>
            <a:ext cx="228600" cy="219075"/>
          </a:xfrm>
          <a:prstGeom prst="ellipse">
            <a:avLst/>
          </a:prstGeom>
          <a:noFill/>
          <a:ln w="1905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7911" name="Oval 39"/>
          <p:cNvSpPr>
            <a:spLocks noChangeArrowheads="1"/>
          </p:cNvSpPr>
          <p:nvPr/>
        </p:nvSpPr>
        <p:spPr bwMode="auto">
          <a:xfrm>
            <a:off x="4013200" y="5272088"/>
            <a:ext cx="228600" cy="219075"/>
          </a:xfrm>
          <a:prstGeom prst="ellipse">
            <a:avLst/>
          </a:prstGeom>
          <a:noFill/>
          <a:ln w="19050" algn="ctr">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7912" name="Oval 40"/>
          <p:cNvSpPr>
            <a:spLocks noChangeArrowheads="1"/>
          </p:cNvSpPr>
          <p:nvPr/>
        </p:nvSpPr>
        <p:spPr bwMode="auto">
          <a:xfrm>
            <a:off x="4646613" y="4459288"/>
            <a:ext cx="228600" cy="219075"/>
          </a:xfrm>
          <a:prstGeom prst="ellipse">
            <a:avLst/>
          </a:prstGeom>
          <a:noFill/>
          <a:ln w="19050" algn="ctr">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7913" name="Line 41"/>
          <p:cNvSpPr>
            <a:spLocks noChangeShapeType="1"/>
          </p:cNvSpPr>
          <p:nvPr/>
        </p:nvSpPr>
        <p:spPr bwMode="auto">
          <a:xfrm flipH="1" flipV="1">
            <a:off x="3840163" y="5176838"/>
            <a:ext cx="244475" cy="174625"/>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914" name="Line 42"/>
          <p:cNvSpPr>
            <a:spLocks noChangeShapeType="1"/>
          </p:cNvSpPr>
          <p:nvPr/>
        </p:nvSpPr>
        <p:spPr bwMode="auto">
          <a:xfrm flipH="1" flipV="1">
            <a:off x="3892550" y="4614863"/>
            <a:ext cx="234950" cy="179387"/>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915" name="Line 43"/>
          <p:cNvSpPr>
            <a:spLocks noChangeShapeType="1"/>
          </p:cNvSpPr>
          <p:nvPr/>
        </p:nvSpPr>
        <p:spPr bwMode="auto">
          <a:xfrm flipV="1">
            <a:off x="3567113" y="3438525"/>
            <a:ext cx="2009775" cy="2693988"/>
          </a:xfrm>
          <a:prstGeom prst="line">
            <a:avLst/>
          </a:prstGeom>
          <a:noFill/>
          <a:ln w="9525" cap="rnd">
            <a:solidFill>
              <a:schemeClr val="tx2"/>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916" name="Line 44"/>
          <p:cNvSpPr>
            <a:spLocks noChangeShapeType="1"/>
          </p:cNvSpPr>
          <p:nvPr/>
        </p:nvSpPr>
        <p:spPr bwMode="auto">
          <a:xfrm flipV="1">
            <a:off x="2919413" y="3076575"/>
            <a:ext cx="2066925" cy="2770188"/>
          </a:xfrm>
          <a:prstGeom prst="line">
            <a:avLst/>
          </a:prstGeom>
          <a:noFill/>
          <a:ln w="9525" cap="rnd">
            <a:solidFill>
              <a:schemeClr val="tx2"/>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917" name="Line 45"/>
          <p:cNvSpPr>
            <a:spLocks noChangeShapeType="1"/>
          </p:cNvSpPr>
          <p:nvPr/>
        </p:nvSpPr>
        <p:spPr bwMode="auto">
          <a:xfrm>
            <a:off x="4933950" y="3143250"/>
            <a:ext cx="552450" cy="419100"/>
          </a:xfrm>
          <a:prstGeom prst="line">
            <a:avLst/>
          </a:prstGeom>
          <a:noFill/>
          <a:ln w="9525">
            <a:solidFill>
              <a:srgbClr val="339966"/>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918" name="Text Box 46"/>
          <p:cNvSpPr txBox="1">
            <a:spLocks noChangeArrowheads="1"/>
          </p:cNvSpPr>
          <p:nvPr/>
        </p:nvSpPr>
        <p:spPr bwMode="auto">
          <a:xfrm>
            <a:off x="5010150" y="2819400"/>
            <a:ext cx="1143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i="1"/>
              <a:t>ρ</a:t>
            </a:r>
            <a:endParaRPr lang="en-US" i="1"/>
          </a:p>
        </p:txBody>
      </p:sp>
      <p:sp>
        <p:nvSpPr>
          <p:cNvPr id="39" name="Title 1"/>
          <p:cNvSpPr txBox="1">
            <a:spLocks/>
          </p:cNvSpPr>
          <p:nvPr/>
        </p:nvSpPr>
        <p:spPr>
          <a:xfrm>
            <a:off x="457200" y="152400"/>
            <a:ext cx="8229600" cy="715962"/>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b="1" dirty="0" smtClean="0">
                <a:solidFill>
                  <a:schemeClr val="accent2"/>
                </a:solidFill>
                <a:latin typeface="Times New Roman" pitchFamily="18" charset="0"/>
                <a:cs typeface="Times New Roman" pitchFamily="18" charset="0"/>
              </a:rPr>
              <a:t>Dimensionality Reduction and Classification</a:t>
            </a:r>
            <a:endParaRPr lang="en-US" sz="3600" dirty="0"/>
          </a:p>
        </p:txBody>
      </p:sp>
      <p:sp>
        <p:nvSpPr>
          <p:cNvPr id="41" name="Rectangle 4"/>
          <p:cNvSpPr txBox="1">
            <a:spLocks noChangeArrowheads="1"/>
          </p:cNvSpPr>
          <p:nvPr/>
        </p:nvSpPr>
        <p:spPr>
          <a:xfrm>
            <a:off x="6324600" y="2930525"/>
            <a:ext cx="2620056" cy="1939925"/>
          </a:xfrm>
          <a:prstGeom prst="rect">
            <a:avLst/>
          </a:prstGeom>
          <a:noFill/>
          <a:ln/>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itchFamily="2" charset="2"/>
              <a:buNone/>
            </a:pPr>
            <a:r>
              <a:rPr lang="en-US" altLang="zh-CN" sz="2000" dirty="0" smtClean="0">
                <a:latin typeface="Times New Roman" pitchFamily="18" charset="0"/>
                <a:cs typeface="Times New Roman" pitchFamily="18" charset="0"/>
              </a:rPr>
              <a:t>What we know:</a:t>
            </a:r>
          </a:p>
          <a:p>
            <a:r>
              <a:rPr lang="en-US" altLang="zh-CN" sz="2000" b="1" i="1" dirty="0" smtClean="0">
                <a:latin typeface="Times New Roman" pitchFamily="18" charset="0"/>
                <a:cs typeface="Times New Roman" pitchFamily="18" charset="0"/>
              </a:rPr>
              <a:t>w</a:t>
            </a:r>
            <a:r>
              <a:rPr lang="en-US" altLang="zh-CN" sz="2000" i="1" dirty="0" smtClean="0">
                <a:latin typeface="Times New Roman" pitchFamily="18" charset="0"/>
                <a:cs typeface="Times New Roman" pitchFamily="18" charset="0"/>
              </a:rPr>
              <a:t> . </a:t>
            </a:r>
            <a:r>
              <a:rPr lang="en-US" altLang="zh-CN" sz="2000" b="1" i="1" dirty="0" smtClean="0">
                <a:latin typeface="Times New Roman" pitchFamily="18" charset="0"/>
                <a:cs typeface="Times New Roman" pitchFamily="18" charset="0"/>
              </a:rPr>
              <a:t>x</a:t>
            </a:r>
            <a:r>
              <a:rPr lang="en-US" altLang="zh-CN" sz="2000" b="1" i="1" baseline="30000" dirty="0" smtClean="0">
                <a:latin typeface="Times New Roman" pitchFamily="18" charset="0"/>
                <a:cs typeface="Times New Roman" pitchFamily="18" charset="0"/>
              </a:rPr>
              <a:t>+</a:t>
            </a:r>
            <a:r>
              <a:rPr lang="en-US" altLang="zh-CN" sz="2000" i="1" dirty="0" smtClean="0">
                <a:latin typeface="Times New Roman" pitchFamily="18" charset="0"/>
                <a:cs typeface="Times New Roman" pitchFamily="18" charset="0"/>
              </a:rPr>
              <a:t> + b = +1 </a:t>
            </a:r>
          </a:p>
          <a:p>
            <a:r>
              <a:rPr lang="en-US" altLang="zh-CN" sz="2000" b="1" i="1" dirty="0" smtClean="0">
                <a:latin typeface="Times New Roman" pitchFamily="18" charset="0"/>
                <a:cs typeface="Times New Roman" pitchFamily="18" charset="0"/>
              </a:rPr>
              <a:t>w</a:t>
            </a:r>
            <a:r>
              <a:rPr lang="en-US" altLang="zh-CN" sz="2000" i="1" dirty="0" smtClean="0">
                <a:latin typeface="Times New Roman" pitchFamily="18" charset="0"/>
                <a:cs typeface="Times New Roman" pitchFamily="18" charset="0"/>
              </a:rPr>
              <a:t> . </a:t>
            </a:r>
            <a:r>
              <a:rPr lang="en-US" altLang="zh-CN" sz="2000" b="1" i="1" dirty="0" smtClean="0">
                <a:latin typeface="Times New Roman" pitchFamily="18" charset="0"/>
                <a:cs typeface="Times New Roman" pitchFamily="18" charset="0"/>
              </a:rPr>
              <a:t>x</a:t>
            </a:r>
            <a:r>
              <a:rPr lang="en-US" altLang="zh-CN" sz="2000" b="1" i="1" baseline="30000" dirty="0" smtClean="0">
                <a:latin typeface="Times New Roman" pitchFamily="18" charset="0"/>
                <a:cs typeface="Times New Roman" pitchFamily="18" charset="0"/>
              </a:rPr>
              <a:t>-</a:t>
            </a:r>
            <a:r>
              <a:rPr lang="en-US" altLang="zh-CN" sz="2000" i="1" dirty="0" smtClean="0">
                <a:latin typeface="Times New Roman" pitchFamily="18" charset="0"/>
                <a:cs typeface="Times New Roman" pitchFamily="18" charset="0"/>
              </a:rPr>
              <a:t> + b = -1 </a:t>
            </a:r>
          </a:p>
          <a:p>
            <a:r>
              <a:rPr lang="en-US" altLang="zh-CN" sz="2000" b="1" i="1" dirty="0" smtClean="0">
                <a:latin typeface="Times New Roman" pitchFamily="18" charset="0"/>
                <a:cs typeface="Times New Roman" pitchFamily="18" charset="0"/>
              </a:rPr>
              <a:t>w</a:t>
            </a:r>
            <a:r>
              <a:rPr lang="en-US" altLang="zh-CN" sz="2000" i="1" dirty="0" smtClean="0">
                <a:latin typeface="Times New Roman" pitchFamily="18" charset="0"/>
                <a:cs typeface="Times New Roman" pitchFamily="18" charset="0"/>
              </a:rPr>
              <a:t> . (</a:t>
            </a:r>
            <a:r>
              <a:rPr lang="en-US" altLang="zh-CN" sz="2000" b="1" i="1" dirty="0" smtClean="0">
                <a:latin typeface="Times New Roman" pitchFamily="18" charset="0"/>
                <a:cs typeface="Times New Roman" pitchFamily="18" charset="0"/>
              </a:rPr>
              <a:t>x</a:t>
            </a:r>
            <a:r>
              <a:rPr lang="en-US" altLang="zh-CN" sz="2000" b="1" i="1" baseline="30000" dirty="0" smtClean="0">
                <a:latin typeface="Times New Roman" pitchFamily="18" charset="0"/>
                <a:cs typeface="Times New Roman" pitchFamily="18" charset="0"/>
              </a:rPr>
              <a:t>+</a:t>
            </a:r>
            <a:r>
              <a:rPr lang="en-US" altLang="zh-CN" sz="2000" b="1" i="1" dirty="0" smtClean="0">
                <a:latin typeface="Times New Roman" pitchFamily="18" charset="0"/>
                <a:cs typeface="Times New Roman" pitchFamily="18" charset="0"/>
              </a:rPr>
              <a:t>-x</a:t>
            </a:r>
            <a:r>
              <a:rPr lang="en-US" altLang="zh-CN" sz="2000" b="1" i="1" baseline="30000" dirty="0" smtClean="0">
                <a:latin typeface="Times New Roman" pitchFamily="18" charset="0"/>
                <a:cs typeface="Times New Roman" pitchFamily="18" charset="0"/>
              </a:rPr>
              <a:t>-)</a:t>
            </a:r>
            <a:r>
              <a:rPr lang="en-US" altLang="zh-CN" sz="2000" i="1" dirty="0" smtClean="0">
                <a:latin typeface="Times New Roman" pitchFamily="18" charset="0"/>
                <a:cs typeface="Times New Roman" pitchFamily="18" charset="0"/>
              </a:rPr>
              <a:t> = 2 </a:t>
            </a:r>
            <a:endParaRPr lang="en-US" altLang="zh-CN" sz="2000" dirty="0">
              <a:latin typeface="Times New Roman" pitchFamily="18" charset="0"/>
              <a:cs typeface="Times New Roman" pitchFamily="18"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1322983165"/>
              </p:ext>
            </p:extLst>
          </p:nvPr>
        </p:nvGraphicFramePr>
        <p:xfrm>
          <a:off x="6096000" y="4541838"/>
          <a:ext cx="2755900" cy="1060450"/>
        </p:xfrm>
        <a:graphic>
          <a:graphicData uri="http://schemas.openxmlformats.org/presentationml/2006/ole">
            <mc:AlternateContent xmlns:mc="http://schemas.openxmlformats.org/markup-compatibility/2006">
              <mc:Choice xmlns:v="urn:schemas-microsoft-com:vml" Requires="v">
                <p:oleObj spid="_x0000_s1111" name="Equation" r:id="rId6" imgW="1193760" imgH="419040" progId="Equation.3">
                  <p:embed/>
                </p:oleObj>
              </mc:Choice>
              <mc:Fallback>
                <p:oleObj name="Equation" r:id="rId6" imgW="1193760" imgH="419040" progId="Equation.3">
                  <p:embed/>
                  <p:pic>
                    <p:nvPicPr>
                      <p:cNvPr id="0" name="Object 29"/>
                      <p:cNvPicPr>
                        <a:picLocks noChangeAspect="1" noChangeArrowheads="1"/>
                      </p:cNvPicPr>
                      <p:nvPr/>
                    </p:nvPicPr>
                    <p:blipFill>
                      <a:blip r:embed="rId7"/>
                      <a:srcRect/>
                      <a:stretch>
                        <a:fillRect/>
                      </a:stretch>
                    </p:blipFill>
                    <p:spPr bwMode="auto">
                      <a:xfrm>
                        <a:off x="6096000" y="4541838"/>
                        <a:ext cx="2755900" cy="1060450"/>
                      </a:xfrm>
                      <a:prstGeom prst="rect">
                        <a:avLst/>
                      </a:prstGeom>
                      <a:noFill/>
                      <a:ln>
                        <a:noFill/>
                      </a:ln>
                    </p:spPr>
                  </p:pic>
                </p:oleObj>
              </mc:Fallback>
            </mc:AlternateContent>
          </a:graphicData>
        </a:graphic>
      </p:graphicFrame>
      <p:sp>
        <p:nvSpPr>
          <p:cNvPr id="43" name="Text Box 31"/>
          <p:cNvSpPr txBox="1">
            <a:spLocks noChangeArrowheads="1"/>
          </p:cNvSpPr>
          <p:nvPr/>
        </p:nvSpPr>
        <p:spPr bwMode="auto">
          <a:xfrm>
            <a:off x="5242599" y="2614851"/>
            <a:ext cx="989806" cy="7078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lgn="l">
              <a:defRPr>
                <a:solidFill>
                  <a:schemeClr val="tx1"/>
                </a:solidFill>
                <a:latin typeface="Arial" pitchFamily="34" charset="0"/>
                <a:ea typeface="SimSun" pitchFamily="2" charset="-122"/>
              </a:defRPr>
            </a:lvl1pPr>
            <a:lvl2pPr algn="l">
              <a:defRPr>
                <a:solidFill>
                  <a:schemeClr val="tx1"/>
                </a:solidFill>
                <a:latin typeface="Arial" pitchFamily="34" charset="0"/>
                <a:ea typeface="SimSun" pitchFamily="2" charset="-122"/>
              </a:defRPr>
            </a:lvl2pPr>
            <a:lvl3pPr algn="l">
              <a:defRPr>
                <a:solidFill>
                  <a:schemeClr val="tx1"/>
                </a:solidFill>
                <a:latin typeface="Arial" pitchFamily="34" charset="0"/>
                <a:ea typeface="SimSun" pitchFamily="2" charset="-122"/>
              </a:defRPr>
            </a:lvl3pPr>
            <a:lvl4pPr algn="l">
              <a:defRPr>
                <a:solidFill>
                  <a:schemeClr val="tx1"/>
                </a:solidFill>
                <a:latin typeface="Arial" pitchFamily="34" charset="0"/>
                <a:ea typeface="SimSun" pitchFamily="2" charset="-122"/>
              </a:defRPr>
            </a:lvl4pPr>
            <a:lvl5pPr algn="l">
              <a:defRPr>
                <a:solidFill>
                  <a:schemeClr val="tx1"/>
                </a:solidFill>
                <a:latin typeface="Arial" pitchFamily="34" charset="0"/>
                <a:ea typeface="SimSun" pitchFamily="2" charset="-122"/>
              </a:defRPr>
            </a:lvl5pPr>
            <a:lvl6pPr fontAlgn="base">
              <a:spcBef>
                <a:spcPct val="0"/>
              </a:spcBef>
              <a:spcAft>
                <a:spcPct val="0"/>
              </a:spcAft>
              <a:defRPr>
                <a:solidFill>
                  <a:schemeClr val="tx1"/>
                </a:solidFill>
                <a:latin typeface="Arial" pitchFamily="34" charset="0"/>
                <a:ea typeface="SimSun" pitchFamily="2" charset="-122"/>
              </a:defRPr>
            </a:lvl6pPr>
            <a:lvl7pPr fontAlgn="base">
              <a:spcBef>
                <a:spcPct val="0"/>
              </a:spcBef>
              <a:spcAft>
                <a:spcPct val="0"/>
              </a:spcAft>
              <a:defRPr>
                <a:solidFill>
                  <a:schemeClr val="tx1"/>
                </a:solidFill>
                <a:latin typeface="Arial" pitchFamily="34" charset="0"/>
                <a:ea typeface="SimSun" pitchFamily="2" charset="-122"/>
              </a:defRPr>
            </a:lvl7pPr>
            <a:lvl8pPr fontAlgn="base">
              <a:spcBef>
                <a:spcPct val="0"/>
              </a:spcBef>
              <a:spcAft>
                <a:spcPct val="0"/>
              </a:spcAft>
              <a:defRPr>
                <a:solidFill>
                  <a:schemeClr val="tx1"/>
                </a:solidFill>
                <a:latin typeface="Arial" pitchFamily="34" charset="0"/>
                <a:ea typeface="SimSun" pitchFamily="2" charset="-122"/>
              </a:defRPr>
            </a:lvl8pPr>
            <a:lvl9pPr fontAlgn="base">
              <a:spcBef>
                <a:spcPct val="0"/>
              </a:spcBef>
              <a:spcAft>
                <a:spcPct val="0"/>
              </a:spcAft>
              <a:defRPr>
                <a:solidFill>
                  <a:schemeClr val="tx1"/>
                </a:solidFill>
                <a:latin typeface="Arial" pitchFamily="34" charset="0"/>
                <a:ea typeface="SimSun" pitchFamily="2" charset="-122"/>
              </a:defRPr>
            </a:lvl9pPr>
          </a:lstStyle>
          <a:p>
            <a:pPr>
              <a:buClr>
                <a:schemeClr val="tx1"/>
              </a:buClr>
            </a:pPr>
            <a:r>
              <a:rPr lang="en-US" altLang="zh-CN" sz="2000" dirty="0" smtClean="0">
                <a:latin typeface="Times New Roman" pitchFamily="18" charset="0"/>
                <a:cs typeface="Times New Roman" pitchFamily="18" charset="0"/>
              </a:rPr>
              <a:t>Margin </a:t>
            </a:r>
          </a:p>
          <a:p>
            <a:pPr>
              <a:buClr>
                <a:schemeClr val="tx1"/>
              </a:buClr>
            </a:pPr>
            <a:r>
              <a:rPr lang="en-US" altLang="zh-CN" sz="2000" dirty="0" smtClean="0">
                <a:latin typeface="Times New Roman" pitchFamily="18" charset="0"/>
                <a:cs typeface="Times New Roman" pitchFamily="18" charset="0"/>
              </a:rPr>
              <a:t>Width</a:t>
            </a:r>
            <a:endParaRPr lang="en-US" altLang="zh-CN" sz="2000" i="1" dirty="0">
              <a:latin typeface="Times New Roman" pitchFamily="18" charset="0"/>
              <a:cs typeface="Times New Roman" pitchFamily="18" charset="0"/>
            </a:endParaRPr>
          </a:p>
        </p:txBody>
      </p:sp>
    </p:spTree>
    <p:extLst>
      <p:ext uri="{BB962C8B-B14F-4D97-AF65-F5344CB8AC3E}">
        <p14:creationId xmlns:p14="http://schemas.microsoft.com/office/powerpoint/2010/main" val="3083060679"/>
      </p:ext>
    </p:extLst>
  </p:cSld>
  <p:clrMapOvr>
    <a:masterClrMapping/>
  </p:clrMapOvr>
  <p:transition advTm="34928"/>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79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79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79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79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791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791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910" grpId="0" animBg="1"/>
      <p:bldP spid="207911" grpId="0" animBg="1"/>
      <p:bldP spid="207912" grpId="0" animBg="1"/>
      <p:bldP spid="207915" grpId="0" animBg="1"/>
      <p:bldP spid="207916" grpId="0" animBg="1"/>
      <p:bldP spid="207917" grpId="0" animBg="1"/>
      <p:bldP spid="4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334000"/>
          </a:xfrm>
        </p:spPr>
        <p:txBody>
          <a:bodyPr>
            <a:normAutofit/>
          </a:bodyPr>
          <a:lstStyle/>
          <a:p>
            <a:pPr marL="0" indent="0">
              <a:buNone/>
            </a:pPr>
            <a:r>
              <a:rPr lang="en-US" sz="3300" dirty="0" smtClean="0">
                <a:latin typeface="Times New Roman" pitchFamily="18" charset="0"/>
                <a:cs typeface="Times New Roman" pitchFamily="18" charset="0"/>
              </a:rPr>
              <a:t>Common Spatial Pattern (CSP):</a:t>
            </a:r>
          </a:p>
          <a:p>
            <a:pPr algn="just"/>
            <a:r>
              <a:rPr lang="en-AU" sz="2400" dirty="0" smtClean="0">
                <a:latin typeface="Times New Roman" pitchFamily="18" charset="0"/>
                <a:cs typeface="Times New Roman" pitchFamily="18" charset="0"/>
              </a:rPr>
              <a:t>CSP </a:t>
            </a:r>
            <a:r>
              <a:rPr lang="en-AU" sz="2400" dirty="0">
                <a:latin typeface="Times New Roman" pitchFamily="18" charset="0"/>
                <a:cs typeface="Times New Roman" pitchFamily="18" charset="0"/>
              </a:rPr>
              <a:t>is a feature extraction technique used in signal processing for separating a multivariate signal into additive sub-components. </a:t>
            </a:r>
            <a:endParaRPr lang="en-AU" sz="2400" dirty="0" smtClean="0">
              <a:latin typeface="Times New Roman" pitchFamily="18" charset="0"/>
              <a:cs typeface="Times New Roman" pitchFamily="18" charset="0"/>
            </a:endParaRPr>
          </a:p>
          <a:p>
            <a:pPr algn="just"/>
            <a:r>
              <a:rPr lang="en-AU" sz="2400" dirty="0" smtClean="0">
                <a:latin typeface="Times New Roman" pitchFamily="18" charset="0"/>
                <a:cs typeface="Times New Roman" pitchFamily="18" charset="0"/>
              </a:rPr>
              <a:t>The </a:t>
            </a:r>
            <a:r>
              <a:rPr lang="en-AU" sz="2400" dirty="0">
                <a:latin typeface="Times New Roman" pitchFamily="18" charset="0"/>
                <a:cs typeface="Times New Roman" pitchFamily="18" charset="0"/>
              </a:rPr>
              <a:t>technique used to design spatial filters such that the variance of the filtered data from one class is maximized while the variance of the filtered data from the other class is minimized. </a:t>
            </a:r>
            <a:endParaRPr lang="en-AU" sz="2400" dirty="0" smtClean="0">
              <a:latin typeface="Times New Roman" pitchFamily="18" charset="0"/>
              <a:cs typeface="Times New Roman" pitchFamily="18" charset="0"/>
            </a:endParaRPr>
          </a:p>
          <a:p>
            <a:pPr algn="just"/>
            <a:r>
              <a:rPr lang="en-US" sz="2400" dirty="0" smtClean="0">
                <a:latin typeface="Times New Roman" pitchFamily="18" charset="0"/>
                <a:cs typeface="Times New Roman" pitchFamily="18" charset="0"/>
              </a:rPr>
              <a:t>The CSP </a:t>
            </a:r>
            <a:r>
              <a:rPr lang="en-US" sz="2400" dirty="0">
                <a:latin typeface="Times New Roman" pitchFamily="18" charset="0"/>
                <a:cs typeface="Times New Roman" pitchFamily="18" charset="0"/>
              </a:rPr>
              <a:t>algorithm finds spatial filters that are useful in discriminating different classes of </a:t>
            </a:r>
            <a:r>
              <a:rPr lang="en-US" sz="2400" dirty="0" smtClean="0">
                <a:latin typeface="Times New Roman" pitchFamily="18" charset="0"/>
                <a:cs typeface="Times New Roman" pitchFamily="18" charset="0"/>
              </a:rPr>
              <a:t>EEG </a:t>
            </a:r>
            <a:r>
              <a:rPr lang="en-US" sz="2400" dirty="0">
                <a:latin typeface="Times New Roman" pitchFamily="18" charset="0"/>
                <a:cs typeface="Times New Roman" pitchFamily="18" charset="0"/>
              </a:rPr>
              <a:t>signals such as those corresponding to different types of motor </a:t>
            </a:r>
            <a:r>
              <a:rPr lang="en-US" sz="2400" dirty="0" smtClean="0">
                <a:latin typeface="Times New Roman" pitchFamily="18" charset="0"/>
                <a:cs typeface="Times New Roman" pitchFamily="18" charset="0"/>
              </a:rPr>
              <a:t>activities.</a:t>
            </a:r>
            <a:endParaRPr lang="en-US" sz="2400" dirty="0">
              <a:latin typeface="Times New Roman" pitchFamily="18" charset="0"/>
              <a:cs typeface="Times New Roman" pitchFamily="18" charset="0"/>
            </a:endParaRPr>
          </a:p>
          <a:p>
            <a:pPr marL="0" indent="0">
              <a:buNone/>
            </a:pPr>
            <a:endParaRPr lang="en-US" dirty="0"/>
          </a:p>
        </p:txBody>
      </p:sp>
      <p:sp>
        <p:nvSpPr>
          <p:cNvPr id="4" name="Date Placeholder 3"/>
          <p:cNvSpPr>
            <a:spLocks noGrp="1"/>
          </p:cNvSpPr>
          <p:nvPr>
            <p:ph type="dt" sz="half" idx="10"/>
          </p:nvPr>
        </p:nvSpPr>
        <p:spPr/>
        <p:txBody>
          <a:bodyPr/>
          <a:lstStyle/>
          <a:p>
            <a:fld id="{65FF289B-DB60-4B51-9A9E-C9F5ECF2B8B9}" type="datetime4">
              <a:rPr lang="en-US" smtClean="0"/>
              <a:t>August 24,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42</a:t>
            </a:fld>
            <a:endParaRPr lang="en-US"/>
          </a:p>
        </p:txBody>
      </p:sp>
      <p:sp>
        <p:nvSpPr>
          <p:cNvPr id="6" name="Title 1"/>
          <p:cNvSpPr txBox="1">
            <a:spLocks/>
          </p:cNvSpPr>
          <p:nvPr/>
        </p:nvSpPr>
        <p:spPr>
          <a:xfrm>
            <a:off x="457200" y="152400"/>
            <a:ext cx="8229600" cy="715962"/>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b="1" dirty="0" smtClean="0">
                <a:solidFill>
                  <a:schemeClr val="accent2"/>
                </a:solidFill>
                <a:latin typeface="Times New Roman" pitchFamily="18" charset="0"/>
                <a:cs typeface="Times New Roman" pitchFamily="18" charset="0"/>
              </a:rPr>
              <a:t>Dimensionality Reduction and Classification</a:t>
            </a:r>
            <a:endParaRPr lang="en-US" sz="3600" dirty="0"/>
          </a:p>
        </p:txBody>
      </p:sp>
    </p:spTree>
    <p:extLst>
      <p:ext uri="{BB962C8B-B14F-4D97-AF65-F5344CB8AC3E}">
        <p14:creationId xmlns:p14="http://schemas.microsoft.com/office/powerpoint/2010/main" val="334718651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normAutofit/>
          </a:bodyPr>
          <a:lstStyle/>
          <a:p>
            <a:pPr marL="0" indent="0" algn="just">
              <a:buNone/>
            </a:pPr>
            <a:r>
              <a:rPr lang="en-US" sz="2800" dirty="0">
                <a:latin typeface="Times New Roman" pitchFamily="18" charset="0"/>
                <a:cs typeface="Times New Roman" pitchFamily="18" charset="0"/>
              </a:rPr>
              <a:t>Applications of CSP:</a:t>
            </a:r>
          </a:p>
          <a:p>
            <a:pPr algn="just"/>
            <a:r>
              <a:rPr lang="en-US" sz="2400" dirty="0">
                <a:latin typeface="Times New Roman" pitchFamily="18" charset="0"/>
                <a:cs typeface="Times New Roman" pitchFamily="18" charset="0"/>
              </a:rPr>
              <a:t>This method can be applied to several multivariate signal but it seems that most works on it concern electroencephalographic signals.</a:t>
            </a:r>
          </a:p>
          <a:p>
            <a:pPr algn="just"/>
            <a:r>
              <a:rPr lang="en-US" sz="2400" dirty="0">
                <a:latin typeface="Times New Roman" pitchFamily="18" charset="0"/>
                <a:cs typeface="Times New Roman" pitchFamily="18" charset="0"/>
              </a:rPr>
              <a:t>Particularly, the method is mostly used on brain–computer interface in order to </a:t>
            </a:r>
            <a:r>
              <a:rPr lang="en-US" sz="2400" dirty="0" smtClean="0">
                <a:latin typeface="Times New Roman" pitchFamily="18" charset="0"/>
                <a:cs typeface="Times New Roman" pitchFamily="18" charset="0"/>
              </a:rPr>
              <a:t>analyze cerebral </a:t>
            </a:r>
            <a:r>
              <a:rPr lang="en-US" sz="2400" dirty="0">
                <a:latin typeface="Times New Roman" pitchFamily="18" charset="0"/>
                <a:cs typeface="Times New Roman" pitchFamily="18" charset="0"/>
              </a:rPr>
              <a:t>activity for a specific task (e.g. hand movement).</a:t>
            </a:r>
          </a:p>
          <a:p>
            <a:pPr algn="just"/>
            <a:r>
              <a:rPr lang="en-US" sz="2400" dirty="0">
                <a:latin typeface="Times New Roman" pitchFamily="18" charset="0"/>
                <a:cs typeface="Times New Roman" pitchFamily="18" charset="0"/>
              </a:rPr>
              <a:t>It can also be used to separate artifacts from </a:t>
            </a:r>
            <a:r>
              <a:rPr lang="en-US" sz="2400" dirty="0" err="1">
                <a:latin typeface="Times New Roman" pitchFamily="18" charset="0"/>
                <a:cs typeface="Times New Roman" pitchFamily="18" charset="0"/>
              </a:rPr>
              <a:t>electroencephalographics</a:t>
            </a:r>
            <a:r>
              <a:rPr lang="en-US" sz="2400" dirty="0">
                <a:latin typeface="Times New Roman" pitchFamily="18" charset="0"/>
                <a:cs typeface="Times New Roman" pitchFamily="18" charset="0"/>
              </a:rPr>
              <a:t> signals.</a:t>
            </a:r>
          </a:p>
          <a:p>
            <a:endParaRPr lang="en-US" dirty="0"/>
          </a:p>
        </p:txBody>
      </p:sp>
      <p:sp>
        <p:nvSpPr>
          <p:cNvPr id="4" name="Date Placeholder 3"/>
          <p:cNvSpPr>
            <a:spLocks noGrp="1"/>
          </p:cNvSpPr>
          <p:nvPr>
            <p:ph type="dt" sz="half" idx="10"/>
          </p:nvPr>
        </p:nvSpPr>
        <p:spPr/>
        <p:txBody>
          <a:bodyPr/>
          <a:lstStyle/>
          <a:p>
            <a:fld id="{65FF289B-DB60-4B51-9A9E-C9F5ECF2B8B9}" type="datetime4">
              <a:rPr lang="en-US" smtClean="0"/>
              <a:t>August 24,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43</a:t>
            </a:fld>
            <a:endParaRPr lang="en-US"/>
          </a:p>
        </p:txBody>
      </p:sp>
      <p:sp>
        <p:nvSpPr>
          <p:cNvPr id="6" name="Title 1"/>
          <p:cNvSpPr txBox="1">
            <a:spLocks/>
          </p:cNvSpPr>
          <p:nvPr/>
        </p:nvSpPr>
        <p:spPr>
          <a:xfrm>
            <a:off x="457200" y="152400"/>
            <a:ext cx="8229600" cy="715962"/>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b="1" dirty="0" smtClean="0">
                <a:solidFill>
                  <a:schemeClr val="accent2"/>
                </a:solidFill>
                <a:latin typeface="Times New Roman" pitchFamily="18" charset="0"/>
                <a:cs typeface="Times New Roman" pitchFamily="18" charset="0"/>
              </a:rPr>
              <a:t>Dimensionality Reduction and Classification</a:t>
            </a:r>
            <a:endParaRPr lang="en-US" sz="3600" dirty="0"/>
          </a:p>
        </p:txBody>
      </p:sp>
    </p:spTree>
    <p:extLst>
      <p:ext uri="{BB962C8B-B14F-4D97-AF65-F5344CB8AC3E}">
        <p14:creationId xmlns:p14="http://schemas.microsoft.com/office/powerpoint/2010/main" val="64147787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715000"/>
          </a:xfrm>
        </p:spPr>
        <p:txBody>
          <a:bodyPr>
            <a:normAutofit/>
          </a:bodyPr>
          <a:lstStyle/>
          <a:p>
            <a:pPr marL="0" indent="0" algn="ctr">
              <a:buNone/>
            </a:pPr>
            <a:r>
              <a:rPr lang="en-US" sz="2400" dirty="0">
                <a:latin typeface="Times New Roman" pitchFamily="18" charset="0"/>
                <a:cs typeface="Times New Roman" pitchFamily="18" charset="0"/>
              </a:rPr>
              <a:t>Applications of </a:t>
            </a:r>
            <a:r>
              <a:rPr lang="en-US" sz="2400" dirty="0" smtClean="0">
                <a:latin typeface="Times New Roman" pitchFamily="18" charset="0"/>
                <a:cs typeface="Times New Roman" pitchFamily="18" charset="0"/>
              </a:rPr>
              <a:t>CSP</a:t>
            </a:r>
            <a:endParaRPr lang="en-US" sz="2400" dirty="0">
              <a:latin typeface="Times New Roman" pitchFamily="18" charset="0"/>
              <a:cs typeface="Times New Roman" pitchFamily="18" charset="0"/>
            </a:endParaRPr>
          </a:p>
          <a:p>
            <a:pPr marL="0" indent="0">
              <a:buNone/>
            </a:pPr>
            <a:endParaRPr lang="en-US" dirty="0"/>
          </a:p>
        </p:txBody>
      </p:sp>
      <p:sp>
        <p:nvSpPr>
          <p:cNvPr id="4" name="Date Placeholder 3"/>
          <p:cNvSpPr>
            <a:spLocks noGrp="1"/>
          </p:cNvSpPr>
          <p:nvPr>
            <p:ph type="dt" sz="half" idx="10"/>
          </p:nvPr>
        </p:nvSpPr>
        <p:spPr/>
        <p:txBody>
          <a:bodyPr/>
          <a:lstStyle/>
          <a:p>
            <a:fld id="{65FF289B-DB60-4B51-9A9E-C9F5ECF2B8B9}" type="datetime4">
              <a:rPr lang="en-US" smtClean="0"/>
              <a:t>August 24,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44</a:t>
            </a:fld>
            <a:endParaRPr lang="en-US"/>
          </a:p>
        </p:txBody>
      </p:sp>
      <p:sp>
        <p:nvSpPr>
          <p:cNvPr id="6" name="Title 1"/>
          <p:cNvSpPr txBox="1">
            <a:spLocks/>
          </p:cNvSpPr>
          <p:nvPr/>
        </p:nvSpPr>
        <p:spPr>
          <a:xfrm>
            <a:off x="457200" y="76200"/>
            <a:ext cx="8229600" cy="685800"/>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b="1" dirty="0" smtClean="0">
                <a:solidFill>
                  <a:schemeClr val="accent2"/>
                </a:solidFill>
                <a:latin typeface="Times New Roman" pitchFamily="18" charset="0"/>
                <a:cs typeface="Times New Roman" pitchFamily="18" charset="0"/>
              </a:rPr>
              <a:t>Dimensionality Reduction and Classification</a:t>
            </a:r>
            <a:endParaRPr lang="en-US" sz="3600" dirty="0"/>
          </a:p>
        </p:txBody>
      </p:sp>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199" y="1143000"/>
            <a:ext cx="5486401" cy="559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41364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1771"/>
            <a:ext cx="8229600" cy="715962"/>
          </a:xfrm>
        </p:spPr>
        <p:txBody>
          <a:bodyPr>
            <a:normAutofit fontScale="90000"/>
          </a:bodyPr>
          <a:lstStyle/>
          <a:p>
            <a:r>
              <a:rPr lang="en-US" sz="3600" b="1" dirty="0" smtClean="0">
                <a:solidFill>
                  <a:schemeClr val="accent2"/>
                </a:solidFill>
                <a:latin typeface="Times New Roman" pitchFamily="18" charset="0"/>
                <a:cs typeface="Times New Roman" pitchFamily="18" charset="0"/>
              </a:rPr>
              <a:t>Dimensionality Reduction and Classification</a:t>
            </a:r>
            <a:endParaRPr lang="en-US" sz="3600" dirty="0"/>
          </a:p>
        </p:txBody>
      </p:sp>
      <p:sp>
        <p:nvSpPr>
          <p:cNvPr id="3" name="Content Placeholder 2"/>
          <p:cNvSpPr>
            <a:spLocks noGrp="1"/>
          </p:cNvSpPr>
          <p:nvPr>
            <p:ph idx="1"/>
          </p:nvPr>
        </p:nvSpPr>
        <p:spPr>
          <a:xfrm>
            <a:off x="381000" y="609600"/>
            <a:ext cx="8229600" cy="2971800"/>
          </a:xfrm>
        </p:spPr>
        <p:txBody>
          <a:bodyPr>
            <a:normAutofit/>
          </a:bodyPr>
          <a:lstStyle/>
          <a:p>
            <a:pPr marL="0" indent="0" algn="just">
              <a:buNone/>
            </a:pPr>
            <a:r>
              <a:rPr lang="en-US" sz="2800" b="1" dirty="0" smtClean="0">
                <a:latin typeface="Times New Roman" pitchFamily="18" charset="0"/>
                <a:cs typeface="Times New Roman" pitchFamily="18" charset="0"/>
              </a:rPr>
              <a:t>Whitening</a:t>
            </a:r>
          </a:p>
          <a:p>
            <a:pPr marL="0" indent="0" algn="just">
              <a:buNone/>
            </a:pPr>
            <a:r>
              <a:rPr lang="en-US" sz="2000" dirty="0">
                <a:latin typeface="Times New Roman" pitchFamily="18" charset="0"/>
                <a:cs typeface="Times New Roman" pitchFamily="18" charset="0"/>
              </a:rPr>
              <a:t>A </a:t>
            </a:r>
            <a:r>
              <a:rPr lang="en-US" sz="2000" b="1" dirty="0">
                <a:latin typeface="Times New Roman" pitchFamily="18" charset="0"/>
                <a:cs typeface="Times New Roman" pitchFamily="18" charset="0"/>
              </a:rPr>
              <a:t>whitening transformation</a:t>
            </a:r>
            <a:r>
              <a:rPr lang="en-US" sz="2000" dirty="0">
                <a:latin typeface="Times New Roman" pitchFamily="18" charset="0"/>
                <a:cs typeface="Times New Roman" pitchFamily="18" charset="0"/>
              </a:rPr>
              <a:t> is a linear </a:t>
            </a:r>
            <a:r>
              <a:rPr lang="en-US" sz="2000" dirty="0" smtClean="0">
                <a:latin typeface="Times New Roman" pitchFamily="18" charset="0"/>
                <a:cs typeface="Times New Roman" pitchFamily="18" charset="0"/>
              </a:rPr>
              <a:t>transformation </a:t>
            </a:r>
            <a:r>
              <a:rPr lang="en-US" sz="2000" dirty="0">
                <a:latin typeface="Times New Roman" pitchFamily="18" charset="0"/>
                <a:cs typeface="Times New Roman" pitchFamily="18" charset="0"/>
              </a:rPr>
              <a:t>that transforms a vector of random variables with a known covariance matrix into a set of new variables whose covariance is the identity matrix meaning that they are uncorrelated and all have variance </a:t>
            </a:r>
            <a:r>
              <a:rPr lang="en-US" sz="2000" dirty="0" smtClean="0">
                <a:latin typeface="Times New Roman" pitchFamily="18" charset="0"/>
                <a:cs typeface="Times New Roman" pitchFamily="18" charset="0"/>
              </a:rPr>
              <a:t>one. </a:t>
            </a:r>
          </a:p>
          <a:p>
            <a:pPr marL="0" indent="0">
              <a:buNone/>
            </a:pPr>
            <a:r>
              <a:rPr lang="en-US" sz="2000" dirty="0">
                <a:latin typeface="Times New Roman" pitchFamily="18" charset="0"/>
                <a:cs typeface="Times New Roman" pitchFamily="18" charset="0"/>
              </a:rPr>
              <a:t>There are two things </a:t>
            </a:r>
            <a:r>
              <a:rPr lang="en-US" sz="2000" dirty="0" smtClean="0">
                <a:latin typeface="Times New Roman" pitchFamily="18" charset="0"/>
                <a:cs typeface="Times New Roman" pitchFamily="18" charset="0"/>
              </a:rPr>
              <a:t>accomplished </a:t>
            </a:r>
            <a:r>
              <a:rPr lang="en-US" sz="2000" dirty="0">
                <a:latin typeface="Times New Roman" pitchFamily="18" charset="0"/>
                <a:cs typeface="Times New Roman" pitchFamily="18" charset="0"/>
              </a:rPr>
              <a:t>with whitening:</a:t>
            </a:r>
          </a:p>
          <a:p>
            <a:r>
              <a:rPr lang="en-US" sz="2000" dirty="0">
                <a:latin typeface="Times New Roman" pitchFamily="18" charset="0"/>
                <a:cs typeface="Times New Roman" pitchFamily="18" charset="0"/>
              </a:rPr>
              <a:t>Make the features less correlated with one another.</a:t>
            </a:r>
          </a:p>
          <a:p>
            <a:r>
              <a:rPr lang="en-US" sz="2000" dirty="0">
                <a:latin typeface="Times New Roman" pitchFamily="18" charset="0"/>
                <a:cs typeface="Times New Roman" pitchFamily="18" charset="0"/>
              </a:rPr>
              <a:t>Give all of the features the same variance.</a:t>
            </a:r>
          </a:p>
          <a:p>
            <a:pPr marL="0" indent="0" algn="just">
              <a:buNone/>
            </a:pPr>
            <a:endParaRPr lang="en-US" sz="2000" dirty="0" smtClean="0">
              <a:latin typeface="Times New Roman" pitchFamily="18" charset="0"/>
              <a:cs typeface="Times New Roman" pitchFamily="18" charset="0"/>
            </a:endParaRPr>
          </a:p>
          <a:p>
            <a:pPr marL="0" indent="0" algn="just">
              <a:buNone/>
            </a:pPr>
            <a:endParaRPr lang="en-US" sz="2000" dirty="0" smtClean="0">
              <a:latin typeface="Times New Roman" pitchFamily="18" charset="0"/>
              <a:cs typeface="Times New Roman" pitchFamily="18" charset="0"/>
            </a:endParaRPr>
          </a:p>
          <a:p>
            <a:pPr marL="0" indent="0" algn="just">
              <a:buNone/>
            </a:pPr>
            <a:endParaRPr lang="en-US" sz="2000" dirty="0">
              <a:latin typeface="Times New Roman" pitchFamily="18" charset="0"/>
              <a:cs typeface="Times New Roman" pitchFamily="18" charset="0"/>
            </a:endParaRPr>
          </a:p>
          <a:p>
            <a:pPr marL="0" indent="0" algn="just">
              <a:buNone/>
            </a:pPr>
            <a:endParaRPr lang="en-US" sz="2000" dirty="0" smtClean="0">
              <a:latin typeface="Times New Roman" pitchFamily="18" charset="0"/>
              <a:cs typeface="Times New Roman" pitchFamily="18" charset="0"/>
            </a:endParaRPr>
          </a:p>
          <a:p>
            <a:pPr marL="0" indent="0" algn="just">
              <a:buNone/>
            </a:pPr>
            <a:endParaRPr lang="en-US" sz="2000" dirty="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65FF289B-DB60-4B51-9A9E-C9F5ECF2B8B9}" type="datetime4">
              <a:rPr lang="en-US" smtClean="0"/>
              <a:t>August 24,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5</a:t>
            </a:fld>
            <a:endParaRPr lang="en-US"/>
          </a:p>
        </p:txBody>
      </p:sp>
      <p:pic>
        <p:nvPicPr>
          <p:cNvPr id="2050" name="Picture 2" descr="D:\CSE_JKKNIU\CSE\Neural Signal Processing\Classification_Chapter5\Raw_image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3505200"/>
            <a:ext cx="3179763" cy="3179763"/>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D:\CSE_JKKNIU\CSE\Neural Signal Processing\Classification_Chapter5\Zca_whitened_image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3266" y="3505199"/>
            <a:ext cx="3179763" cy="317976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27344" y="4595934"/>
            <a:ext cx="768865" cy="646331"/>
          </a:xfrm>
          <a:prstGeom prst="rect">
            <a:avLst/>
          </a:prstGeom>
          <a:noFill/>
        </p:spPr>
        <p:txBody>
          <a:bodyPr wrap="none" rtlCol="0">
            <a:spAutoFit/>
          </a:bodyPr>
          <a:lstStyle/>
          <a:p>
            <a:r>
              <a:rPr lang="en-US" b="1" dirty="0" smtClean="0"/>
              <a:t>Raw</a:t>
            </a:r>
          </a:p>
          <a:p>
            <a:r>
              <a:rPr lang="en-US" b="1" dirty="0" smtClean="0"/>
              <a:t>Image</a:t>
            </a:r>
            <a:endParaRPr lang="en-US" b="1" dirty="0"/>
          </a:p>
        </p:txBody>
      </p:sp>
      <p:sp>
        <p:nvSpPr>
          <p:cNvPr id="9" name="TextBox 8"/>
          <p:cNvSpPr txBox="1"/>
          <p:nvPr/>
        </p:nvSpPr>
        <p:spPr>
          <a:xfrm>
            <a:off x="7924800" y="4591962"/>
            <a:ext cx="1129220" cy="646331"/>
          </a:xfrm>
          <a:prstGeom prst="rect">
            <a:avLst/>
          </a:prstGeom>
          <a:noFill/>
        </p:spPr>
        <p:txBody>
          <a:bodyPr wrap="none" rtlCol="0">
            <a:spAutoFit/>
          </a:bodyPr>
          <a:lstStyle/>
          <a:p>
            <a:r>
              <a:rPr lang="en-US" b="1" dirty="0" smtClean="0"/>
              <a:t>Whitened</a:t>
            </a:r>
          </a:p>
          <a:p>
            <a:r>
              <a:rPr lang="en-US" b="1" dirty="0" smtClean="0"/>
              <a:t>Image</a:t>
            </a:r>
            <a:endParaRPr lang="en-US" b="1" dirty="0"/>
          </a:p>
        </p:txBody>
      </p:sp>
    </p:spTree>
    <p:extLst>
      <p:ext uri="{BB962C8B-B14F-4D97-AF65-F5344CB8AC3E}">
        <p14:creationId xmlns:p14="http://schemas.microsoft.com/office/powerpoint/2010/main" val="22862254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sz="3600" b="1" dirty="0" smtClean="0">
                <a:solidFill>
                  <a:schemeClr val="accent2"/>
                </a:solidFill>
                <a:latin typeface="Times New Roman" pitchFamily="18" charset="0"/>
                <a:cs typeface="Times New Roman" pitchFamily="18" charset="0"/>
              </a:rPr>
              <a:t>Dimensionality Reduction and Classification</a:t>
            </a:r>
            <a:endParaRPr lang="en-US" sz="3600" dirty="0"/>
          </a:p>
        </p:txBody>
      </p:sp>
      <p:sp>
        <p:nvSpPr>
          <p:cNvPr id="3" name="Content Placeholder 2"/>
          <p:cNvSpPr>
            <a:spLocks noGrp="1"/>
          </p:cNvSpPr>
          <p:nvPr>
            <p:ph idx="1"/>
          </p:nvPr>
        </p:nvSpPr>
        <p:spPr>
          <a:xfrm>
            <a:off x="457200" y="1219200"/>
            <a:ext cx="8229600" cy="4876800"/>
          </a:xfrm>
        </p:spPr>
        <p:txBody>
          <a:bodyPr>
            <a:normAutofit/>
          </a:bodyPr>
          <a:lstStyle/>
          <a:p>
            <a:pPr marL="0" indent="0" algn="just">
              <a:buNone/>
            </a:pPr>
            <a:r>
              <a:rPr lang="en-US" sz="2000" b="1" dirty="0" smtClean="0">
                <a:latin typeface="Times New Roman" pitchFamily="18" charset="0"/>
                <a:cs typeface="Times New Roman" pitchFamily="18" charset="0"/>
              </a:rPr>
              <a:t>Principal Component Analysis (PCA)</a:t>
            </a:r>
          </a:p>
          <a:p>
            <a:pPr marL="0" indent="0" algn="just">
              <a:buNone/>
            </a:pPr>
            <a:r>
              <a:rPr lang="en-US" sz="2000" b="1" dirty="0" smtClean="0">
                <a:latin typeface="Times New Roman" pitchFamily="18" charset="0"/>
                <a:cs typeface="Times New Roman" pitchFamily="18" charset="0"/>
              </a:rPr>
              <a:t>PCA </a:t>
            </a:r>
            <a:r>
              <a:rPr lang="en-US" sz="2000" dirty="0" smtClean="0">
                <a:latin typeface="Times New Roman" pitchFamily="18" charset="0"/>
                <a:cs typeface="Times New Roman" pitchFamily="18" charset="0"/>
              </a:rPr>
              <a:t>is </a:t>
            </a:r>
            <a:r>
              <a:rPr lang="en-US" sz="2000" dirty="0">
                <a:latin typeface="Times New Roman" pitchFamily="18" charset="0"/>
                <a:cs typeface="Times New Roman" pitchFamily="18" charset="0"/>
              </a:rPr>
              <a:t>a statistical procedure that </a:t>
            </a:r>
            <a:r>
              <a:rPr lang="en-US" sz="2000" dirty="0" smtClean="0">
                <a:latin typeface="Times New Roman" pitchFamily="18" charset="0"/>
                <a:cs typeface="Times New Roman" pitchFamily="18" charset="0"/>
              </a:rPr>
              <a:t>converts </a:t>
            </a:r>
            <a:r>
              <a:rPr lang="en-US" sz="2000" dirty="0">
                <a:latin typeface="Times New Roman" pitchFamily="18" charset="0"/>
                <a:cs typeface="Times New Roman" pitchFamily="18" charset="0"/>
              </a:rPr>
              <a:t>a set of </a:t>
            </a:r>
            <a:r>
              <a:rPr lang="en-US" sz="2000" dirty="0" smtClean="0">
                <a:latin typeface="Times New Roman" pitchFamily="18" charset="0"/>
                <a:cs typeface="Times New Roman" pitchFamily="18" charset="0"/>
              </a:rPr>
              <a:t>data </a:t>
            </a:r>
            <a:r>
              <a:rPr lang="en-US" sz="2000" dirty="0">
                <a:latin typeface="Times New Roman" pitchFamily="18" charset="0"/>
                <a:cs typeface="Times New Roman" pitchFamily="18" charset="0"/>
              </a:rPr>
              <a:t>of possibly correlated variables into a set of </a:t>
            </a:r>
            <a:r>
              <a:rPr lang="en-US" sz="2000" dirty="0" smtClean="0">
                <a:latin typeface="Times New Roman" pitchFamily="18" charset="0"/>
                <a:cs typeface="Times New Roman" pitchFamily="18" charset="0"/>
              </a:rPr>
              <a:t>data </a:t>
            </a:r>
            <a:r>
              <a:rPr lang="en-US" sz="2000" dirty="0">
                <a:latin typeface="Times New Roman" pitchFamily="18" charset="0"/>
                <a:cs typeface="Times New Roman" pitchFamily="18" charset="0"/>
              </a:rPr>
              <a:t>of linearly uncorrelated variables called </a:t>
            </a:r>
            <a:r>
              <a:rPr lang="en-US" sz="2000" b="1" dirty="0">
                <a:latin typeface="Times New Roman" pitchFamily="18" charset="0"/>
                <a:cs typeface="Times New Roman" pitchFamily="18" charset="0"/>
              </a:rPr>
              <a:t>principal </a:t>
            </a:r>
            <a:r>
              <a:rPr lang="en-US" sz="2000" b="1" dirty="0" smtClean="0">
                <a:latin typeface="Times New Roman" pitchFamily="18" charset="0"/>
                <a:cs typeface="Times New Roman" pitchFamily="18" charset="0"/>
              </a:rPr>
              <a:t>components.</a:t>
            </a:r>
            <a:r>
              <a:rPr lang="en-US" sz="2000" dirty="0" smtClean="0">
                <a:latin typeface="Times New Roman" pitchFamily="18" charset="0"/>
                <a:cs typeface="Times New Roman" pitchFamily="18" charset="0"/>
              </a:rPr>
              <a:t> </a:t>
            </a:r>
          </a:p>
          <a:p>
            <a:pPr marL="0" indent="0" algn="just">
              <a:buNone/>
            </a:pPr>
            <a:endParaRPr lang="en-US" sz="2000" dirty="0">
              <a:latin typeface="Times New Roman" pitchFamily="18" charset="0"/>
              <a:cs typeface="Times New Roman" pitchFamily="18" charset="0"/>
            </a:endParaRPr>
          </a:p>
          <a:p>
            <a:pPr marL="0" indent="0" algn="just">
              <a:buNone/>
            </a:pPr>
            <a:r>
              <a:rPr lang="en-US" sz="2000" b="1" dirty="0" smtClean="0">
                <a:latin typeface="Times New Roman" pitchFamily="18" charset="0"/>
                <a:cs typeface="Times New Roman" pitchFamily="18" charset="0"/>
              </a:rPr>
              <a:t>Goals of PCA</a:t>
            </a:r>
            <a:endParaRPr lang="en-US" sz="2000" b="1" dirty="0">
              <a:latin typeface="Times New Roman" pitchFamily="18" charset="0"/>
              <a:cs typeface="Times New Roman" pitchFamily="18" charset="0"/>
            </a:endParaRPr>
          </a:p>
          <a:p>
            <a:pPr marL="0" indent="0" algn="just">
              <a:buNone/>
            </a:pPr>
            <a:r>
              <a:rPr lang="en-US" sz="2000" dirty="0">
                <a:latin typeface="Times New Roman" pitchFamily="18" charset="0"/>
                <a:cs typeface="Times New Roman" pitchFamily="18" charset="0"/>
              </a:rPr>
              <a:t>The goals of PCA are to</a:t>
            </a:r>
          </a:p>
          <a:p>
            <a:pPr algn="just"/>
            <a:r>
              <a:rPr lang="en-US" sz="2000" dirty="0">
                <a:latin typeface="Times New Roman" pitchFamily="18" charset="0"/>
                <a:cs typeface="Times New Roman" pitchFamily="18" charset="0"/>
              </a:rPr>
              <a:t>E</a:t>
            </a:r>
            <a:r>
              <a:rPr lang="en-US" sz="2000" dirty="0" smtClean="0">
                <a:latin typeface="Times New Roman" pitchFamily="18" charset="0"/>
                <a:cs typeface="Times New Roman" pitchFamily="18" charset="0"/>
              </a:rPr>
              <a:t>xtract </a:t>
            </a:r>
            <a:r>
              <a:rPr lang="en-US" sz="2000" dirty="0">
                <a:latin typeface="Times New Roman" pitchFamily="18" charset="0"/>
                <a:cs typeface="Times New Roman" pitchFamily="18" charset="0"/>
              </a:rPr>
              <a:t>the most important information from </a:t>
            </a:r>
            <a:r>
              <a:rPr lang="en-US" sz="2000" dirty="0" smtClean="0">
                <a:latin typeface="Times New Roman" pitchFamily="18" charset="0"/>
                <a:cs typeface="Times New Roman" pitchFamily="18" charset="0"/>
              </a:rPr>
              <a:t>the data </a:t>
            </a:r>
            <a:r>
              <a:rPr lang="en-US" sz="2000" dirty="0">
                <a:latin typeface="Times New Roman" pitchFamily="18" charset="0"/>
                <a:cs typeface="Times New Roman" pitchFamily="18" charset="0"/>
              </a:rPr>
              <a:t>table;</a:t>
            </a:r>
          </a:p>
          <a:p>
            <a:pPr algn="just"/>
            <a:r>
              <a:rPr lang="en-US" sz="2000" dirty="0">
                <a:latin typeface="Times New Roman" pitchFamily="18" charset="0"/>
                <a:cs typeface="Times New Roman" pitchFamily="18" charset="0"/>
              </a:rPr>
              <a:t>C</a:t>
            </a:r>
            <a:r>
              <a:rPr lang="en-US" sz="2000" dirty="0" smtClean="0">
                <a:latin typeface="Times New Roman" pitchFamily="18" charset="0"/>
                <a:cs typeface="Times New Roman" pitchFamily="18" charset="0"/>
              </a:rPr>
              <a:t>ompress </a:t>
            </a:r>
            <a:r>
              <a:rPr lang="en-US" sz="2000" dirty="0">
                <a:latin typeface="Times New Roman" pitchFamily="18" charset="0"/>
                <a:cs typeface="Times New Roman" pitchFamily="18" charset="0"/>
              </a:rPr>
              <a:t>the size of the data set by keeping </a:t>
            </a:r>
            <a:r>
              <a:rPr lang="en-US" sz="2000" dirty="0" smtClean="0">
                <a:latin typeface="Times New Roman" pitchFamily="18" charset="0"/>
                <a:cs typeface="Times New Roman" pitchFamily="18" charset="0"/>
              </a:rPr>
              <a:t>only this </a:t>
            </a:r>
            <a:r>
              <a:rPr lang="en-US" sz="2000" dirty="0">
                <a:latin typeface="Times New Roman" pitchFamily="18" charset="0"/>
                <a:cs typeface="Times New Roman" pitchFamily="18" charset="0"/>
              </a:rPr>
              <a:t>important information;</a:t>
            </a:r>
          </a:p>
          <a:p>
            <a:pPr algn="just"/>
            <a:r>
              <a:rPr lang="en-US" sz="2000" dirty="0">
                <a:latin typeface="Times New Roman" pitchFamily="18" charset="0"/>
                <a:cs typeface="Times New Roman" pitchFamily="18" charset="0"/>
              </a:rPr>
              <a:t>S</a:t>
            </a:r>
            <a:r>
              <a:rPr lang="en-US" sz="2000" dirty="0" smtClean="0">
                <a:latin typeface="Times New Roman" pitchFamily="18" charset="0"/>
                <a:cs typeface="Times New Roman" pitchFamily="18" charset="0"/>
              </a:rPr>
              <a:t>implify </a:t>
            </a:r>
            <a:r>
              <a:rPr lang="en-US" sz="2000" dirty="0">
                <a:latin typeface="Times New Roman" pitchFamily="18" charset="0"/>
                <a:cs typeface="Times New Roman" pitchFamily="18" charset="0"/>
              </a:rPr>
              <a:t>the description of the data </a:t>
            </a:r>
            <a:r>
              <a:rPr lang="en-US" sz="2000" dirty="0" smtClean="0">
                <a:latin typeface="Times New Roman" pitchFamily="18" charset="0"/>
                <a:cs typeface="Times New Roman" pitchFamily="18" charset="0"/>
              </a:rPr>
              <a:t>set.</a:t>
            </a:r>
          </a:p>
          <a:p>
            <a:pPr algn="just"/>
            <a:endParaRPr lang="en-US" sz="2000" dirty="0">
              <a:latin typeface="Times New Roman" pitchFamily="18" charset="0"/>
              <a:cs typeface="Times New Roman" pitchFamily="18" charset="0"/>
            </a:endParaRPr>
          </a:p>
          <a:p>
            <a:pPr algn="just"/>
            <a:endParaRPr lang="en-US" sz="2000" dirty="0" smtClean="0">
              <a:latin typeface="Times New Roman" pitchFamily="18" charset="0"/>
              <a:cs typeface="Times New Roman" pitchFamily="18" charset="0"/>
            </a:endParaRPr>
          </a:p>
          <a:p>
            <a:pPr algn="just"/>
            <a:endParaRPr lang="en-US" sz="2000" dirty="0">
              <a:latin typeface="Times New Roman" pitchFamily="18" charset="0"/>
              <a:cs typeface="Times New Roman" pitchFamily="18" charset="0"/>
            </a:endParaRPr>
          </a:p>
          <a:p>
            <a:pPr algn="just"/>
            <a:endParaRPr lang="en-US" sz="2000" dirty="0" smtClean="0">
              <a:latin typeface="Times New Roman" pitchFamily="18" charset="0"/>
              <a:cs typeface="Times New Roman" pitchFamily="18" charset="0"/>
            </a:endParaRPr>
          </a:p>
          <a:p>
            <a:pPr algn="just"/>
            <a:endParaRPr lang="en-US" sz="2000" dirty="0">
              <a:latin typeface="Times New Roman" pitchFamily="18" charset="0"/>
              <a:cs typeface="Times New Roman" pitchFamily="18" charset="0"/>
            </a:endParaRPr>
          </a:p>
          <a:p>
            <a:pPr algn="just"/>
            <a:endParaRPr lang="en-US" sz="2000" dirty="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65FF289B-DB60-4B51-9A9E-C9F5ECF2B8B9}" type="datetime4">
              <a:rPr lang="en-US" smtClean="0"/>
              <a:t>August 24,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6</a:t>
            </a:fld>
            <a:endParaRPr lang="en-US"/>
          </a:p>
        </p:txBody>
      </p:sp>
    </p:spTree>
    <p:extLst>
      <p:ext uri="{BB962C8B-B14F-4D97-AF65-F5344CB8AC3E}">
        <p14:creationId xmlns:p14="http://schemas.microsoft.com/office/powerpoint/2010/main" val="39022617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r>
              <a:rPr lang="en-US" sz="3200" dirty="0" smtClean="0">
                <a:latin typeface="Times New Roman" pitchFamily="18" charset="0"/>
                <a:cs typeface="Times New Roman" pitchFamily="18" charset="0"/>
              </a:rPr>
              <a:t>Eigenvector and Eigenvalue</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990600"/>
            <a:ext cx="8229600" cy="5135563"/>
          </a:xfrm>
        </p:spPr>
        <p:txBody>
          <a:bodyPr>
            <a:normAutofit lnSpcReduction="10000"/>
          </a:bodyPr>
          <a:lstStyle/>
          <a:p>
            <a:pPr algn="just"/>
            <a:r>
              <a:rPr lang="en-US" sz="2000" b="1" dirty="0">
                <a:latin typeface="Times New Roman" pitchFamily="18" charset="0"/>
                <a:cs typeface="Times New Roman" pitchFamily="18" charset="0"/>
              </a:rPr>
              <a:t>Eigenvalue Definition</a:t>
            </a:r>
          </a:p>
          <a:p>
            <a:pPr marL="0" indent="0" algn="just">
              <a:buNone/>
            </a:pPr>
            <a:r>
              <a:rPr lang="en-US" sz="2000" dirty="0" smtClean="0">
                <a:latin typeface="Times New Roman" pitchFamily="18" charset="0"/>
                <a:cs typeface="Times New Roman" pitchFamily="18" charset="0"/>
              </a:rPr>
              <a:t>Eigenvalues </a:t>
            </a:r>
            <a:r>
              <a:rPr lang="en-US" sz="2000" dirty="0">
                <a:latin typeface="Times New Roman" pitchFamily="18" charset="0"/>
                <a:cs typeface="Times New Roman" pitchFamily="18" charset="0"/>
              </a:rPr>
              <a:t>are the special set of scalars associated with the system of linear equations. It is mostly used in matrix equations. ‘Eigen’ is a German word that means ‘proper’ or ‘characteristic’. Therefore, the term eigenvalue can be termed as characteristic value, characteristic root, proper values or latent roots as well. </a:t>
            </a:r>
            <a:r>
              <a:rPr lang="en-US" sz="2000" dirty="0">
                <a:solidFill>
                  <a:srgbClr val="C00000"/>
                </a:solidFill>
                <a:latin typeface="Times New Roman" pitchFamily="18" charset="0"/>
                <a:cs typeface="Times New Roman" pitchFamily="18" charset="0"/>
              </a:rPr>
              <a:t>In simple words, the eigenvalue is a scalar that is used to transform the eigenvector</a:t>
            </a:r>
            <a:r>
              <a:rPr lang="en-US" sz="2000" dirty="0">
                <a:latin typeface="Times New Roman" pitchFamily="18" charset="0"/>
                <a:cs typeface="Times New Roman" pitchFamily="18" charset="0"/>
              </a:rPr>
              <a:t>. The basic equation is</a:t>
            </a:r>
          </a:p>
          <a:p>
            <a:pPr marL="0" indent="0" algn="ctr">
              <a:buNone/>
            </a:pPr>
            <a:r>
              <a:rPr lang="en-US" sz="2000" b="1" dirty="0">
                <a:latin typeface="Times New Roman" pitchFamily="18" charset="0"/>
                <a:cs typeface="Times New Roman" pitchFamily="18" charset="0"/>
              </a:rPr>
              <a:t>Ax = </a:t>
            </a:r>
            <a:r>
              <a:rPr lang="en-US" sz="2000" b="1" dirty="0" err="1">
                <a:latin typeface="Times New Roman" pitchFamily="18" charset="0"/>
                <a:cs typeface="Times New Roman" pitchFamily="18" charset="0"/>
              </a:rPr>
              <a:t>λx</a:t>
            </a:r>
            <a:endParaRPr lang="en-US" sz="2000" dirty="0">
              <a:latin typeface="Times New Roman" pitchFamily="18" charset="0"/>
              <a:cs typeface="Times New Roman" pitchFamily="18" charset="0"/>
            </a:endParaRPr>
          </a:p>
          <a:p>
            <a:pPr marL="0" indent="0" algn="just">
              <a:buNone/>
            </a:pPr>
            <a:r>
              <a:rPr lang="en-US" sz="2000" dirty="0" smtClean="0">
                <a:latin typeface="Times New Roman" pitchFamily="18" charset="0"/>
                <a:cs typeface="Times New Roman" pitchFamily="18" charset="0"/>
              </a:rPr>
              <a:t>   The </a:t>
            </a:r>
            <a:r>
              <a:rPr lang="en-US" sz="2000" dirty="0">
                <a:latin typeface="Times New Roman" pitchFamily="18" charset="0"/>
                <a:cs typeface="Times New Roman" pitchFamily="18" charset="0"/>
              </a:rPr>
              <a:t>number or scalar value “</a:t>
            </a:r>
            <a:r>
              <a:rPr lang="en-US" sz="2000" b="1" dirty="0">
                <a:latin typeface="Times New Roman" pitchFamily="18" charset="0"/>
                <a:cs typeface="Times New Roman" pitchFamily="18" charset="0"/>
              </a:rPr>
              <a:t>λ” </a:t>
            </a:r>
            <a:r>
              <a:rPr lang="en-US" sz="2000" dirty="0">
                <a:latin typeface="Times New Roman" pitchFamily="18" charset="0"/>
                <a:cs typeface="Times New Roman" pitchFamily="18" charset="0"/>
              </a:rPr>
              <a:t>is an eigenvalue of A</a:t>
            </a:r>
            <a:r>
              <a:rPr lang="en-US" sz="2000" dirty="0" smtClean="0">
                <a:latin typeface="Times New Roman" pitchFamily="18" charset="0"/>
                <a:cs typeface="Times New Roman" pitchFamily="18" charset="0"/>
              </a:rPr>
              <a:t>.</a:t>
            </a:r>
          </a:p>
          <a:p>
            <a:pPr marL="0" indent="0" algn="just">
              <a:buNone/>
            </a:pPr>
            <a:endParaRPr lang="en-US" sz="2000" dirty="0" smtClean="0">
              <a:latin typeface="Times New Roman" pitchFamily="18" charset="0"/>
              <a:cs typeface="Times New Roman" pitchFamily="18" charset="0"/>
            </a:endParaRPr>
          </a:p>
          <a:p>
            <a:pPr algn="just"/>
            <a:r>
              <a:rPr lang="en-US" sz="2000" b="1" dirty="0">
                <a:latin typeface="Times New Roman" pitchFamily="18" charset="0"/>
                <a:cs typeface="Times New Roman" pitchFamily="18" charset="0"/>
              </a:rPr>
              <a:t>What are </a:t>
            </a:r>
            <a:r>
              <a:rPr lang="en-US" sz="2000" b="1" dirty="0" err="1">
                <a:latin typeface="Times New Roman" pitchFamily="18" charset="0"/>
                <a:cs typeface="Times New Roman" pitchFamily="18" charset="0"/>
              </a:rPr>
              <a:t>EigenVectors</a:t>
            </a:r>
            <a:r>
              <a:rPr lang="en-US" sz="2000" b="1" dirty="0">
                <a:latin typeface="Times New Roman" pitchFamily="18" charset="0"/>
                <a:cs typeface="Times New Roman" pitchFamily="18" charset="0"/>
              </a:rPr>
              <a:t>?</a:t>
            </a:r>
          </a:p>
          <a:p>
            <a:pPr marL="0" indent="0" algn="just">
              <a:buNone/>
            </a:pPr>
            <a:r>
              <a:rPr lang="en-US" sz="2000" dirty="0">
                <a:latin typeface="Times New Roman" pitchFamily="18" charset="0"/>
                <a:cs typeface="Times New Roman" pitchFamily="18" charset="0"/>
              </a:rPr>
              <a:t>Eigenvectors are the vectors </a:t>
            </a:r>
            <a:r>
              <a:rPr lang="en-US" sz="2000" i="1" dirty="0">
                <a:latin typeface="Times New Roman" pitchFamily="18" charset="0"/>
                <a:cs typeface="Times New Roman" pitchFamily="18" charset="0"/>
              </a:rPr>
              <a:t>non</a:t>
            </a:r>
            <a:r>
              <a:rPr lang="en-US" sz="2000" dirty="0">
                <a:latin typeface="Times New Roman" pitchFamily="18" charset="0"/>
                <a:cs typeface="Times New Roman" pitchFamily="18" charset="0"/>
              </a:rPr>
              <a:t>−</a:t>
            </a:r>
            <a:r>
              <a:rPr lang="en-US" sz="2000" i="1" dirty="0">
                <a:latin typeface="Times New Roman" pitchFamily="18" charset="0"/>
                <a:cs typeface="Times New Roman" pitchFamily="18" charset="0"/>
              </a:rPr>
              <a:t>zero</a:t>
            </a:r>
            <a:r>
              <a:rPr lang="en-US" sz="2000" dirty="0">
                <a:latin typeface="Times New Roman" pitchFamily="18" charset="0"/>
                <a:cs typeface="Times New Roman" pitchFamily="18" charset="0"/>
              </a:rPr>
              <a:t> </a:t>
            </a:r>
            <a:r>
              <a:rPr lang="en-US" sz="2000" dirty="0">
                <a:solidFill>
                  <a:srgbClr val="C00000"/>
                </a:solidFill>
                <a:latin typeface="Times New Roman" pitchFamily="18" charset="0"/>
                <a:cs typeface="Times New Roman" pitchFamily="18" charset="0"/>
              </a:rPr>
              <a:t>that do not change the direction when any linear transformation is applied.</a:t>
            </a:r>
            <a:r>
              <a:rPr lang="en-US" sz="2000" dirty="0">
                <a:latin typeface="Times New Roman" pitchFamily="18" charset="0"/>
                <a:cs typeface="Times New Roman" pitchFamily="18" charset="0"/>
              </a:rPr>
              <a:t> It changes by only a scalar factor. In a brief, we can say, if A is a linear transformation from a vector space V and </a:t>
            </a:r>
            <a:r>
              <a:rPr lang="en-US" sz="2000" b="1" dirty="0">
                <a:latin typeface="Times New Roman" pitchFamily="18" charset="0"/>
                <a:cs typeface="Times New Roman" pitchFamily="18" charset="0"/>
              </a:rPr>
              <a:t>x</a:t>
            </a:r>
            <a:r>
              <a:rPr lang="en-US" sz="2000" dirty="0">
                <a:latin typeface="Times New Roman" pitchFamily="18" charset="0"/>
                <a:cs typeface="Times New Roman" pitchFamily="18" charset="0"/>
              </a:rPr>
              <a:t> is a vector in V, which is not a zero vector, then v is an eigenvector of A if A</a:t>
            </a:r>
            <a:r>
              <a:rPr lang="en-US" sz="2000" i="1" dirty="0">
                <a:latin typeface="Times New Roman" pitchFamily="18" charset="0"/>
                <a:cs typeface="Times New Roman" pitchFamily="18" charset="0"/>
              </a:rPr>
              <a:t>X</a:t>
            </a:r>
            <a:r>
              <a:rPr lang="en-US" sz="2000" dirty="0">
                <a:latin typeface="Times New Roman" pitchFamily="18" charset="0"/>
                <a:cs typeface="Times New Roman" pitchFamily="18" charset="0"/>
              </a:rPr>
              <a:t> is a scalar multiple of </a:t>
            </a:r>
            <a:r>
              <a:rPr lang="en-US" sz="2000" b="1" dirty="0">
                <a:latin typeface="Times New Roman" pitchFamily="18" charset="0"/>
                <a:cs typeface="Times New Roman" pitchFamily="18" charset="0"/>
              </a:rPr>
              <a:t>x</a:t>
            </a:r>
            <a:r>
              <a:rPr lang="en-US" sz="2000" dirty="0">
                <a:latin typeface="Times New Roman" pitchFamily="18" charset="0"/>
                <a:cs typeface="Times New Roman" pitchFamily="18" charset="0"/>
              </a:rPr>
              <a:t>.</a:t>
            </a:r>
          </a:p>
          <a:p>
            <a:pPr marL="0" indent="0" algn="just">
              <a:buNone/>
            </a:pPr>
            <a:endParaRPr lang="en-US" sz="2000" dirty="0">
              <a:latin typeface="Times New Roman" pitchFamily="18" charset="0"/>
              <a:cs typeface="Times New Roman" pitchFamily="18" charset="0"/>
            </a:endParaRPr>
          </a:p>
          <a:p>
            <a:endParaRPr lang="en-US" dirty="0"/>
          </a:p>
        </p:txBody>
      </p:sp>
      <p:sp>
        <p:nvSpPr>
          <p:cNvPr id="4" name="Date Placeholder 3"/>
          <p:cNvSpPr>
            <a:spLocks noGrp="1"/>
          </p:cNvSpPr>
          <p:nvPr>
            <p:ph type="dt" sz="half" idx="10"/>
          </p:nvPr>
        </p:nvSpPr>
        <p:spPr/>
        <p:txBody>
          <a:bodyPr/>
          <a:lstStyle/>
          <a:p>
            <a:fld id="{65FF289B-DB60-4B51-9A9E-C9F5ECF2B8B9}" type="datetime4">
              <a:rPr lang="en-US" smtClean="0"/>
              <a:t>August 24,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7</a:t>
            </a:fld>
            <a:endParaRPr lang="en-US"/>
          </a:p>
        </p:txBody>
      </p:sp>
    </p:spTree>
    <p:extLst>
      <p:ext uri="{BB962C8B-B14F-4D97-AF65-F5344CB8AC3E}">
        <p14:creationId xmlns:p14="http://schemas.microsoft.com/office/powerpoint/2010/main" val="10401102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r>
              <a:rPr lang="en-US" sz="3200" dirty="0" smtClean="0">
                <a:latin typeface="Times New Roman" pitchFamily="18" charset="0"/>
                <a:cs typeface="Times New Roman" pitchFamily="18" charset="0"/>
              </a:rPr>
              <a:t>Eigenvector and Eigenvalue</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990600"/>
            <a:ext cx="8229600" cy="5135563"/>
          </a:xfrm>
        </p:spPr>
        <p:txBody>
          <a:bodyPr>
            <a:normAutofit/>
          </a:bodyPr>
          <a:lstStyle/>
          <a:p>
            <a:pPr marL="0" indent="0" algn="just">
              <a:buNone/>
            </a:pPr>
            <a:endParaRPr lang="en-US" sz="2000" dirty="0">
              <a:latin typeface="Times New Roman" pitchFamily="18" charset="0"/>
              <a:cs typeface="Times New Roman" pitchFamily="18" charset="0"/>
            </a:endParaRPr>
          </a:p>
          <a:p>
            <a:endParaRPr lang="en-US" dirty="0"/>
          </a:p>
        </p:txBody>
      </p:sp>
      <p:sp>
        <p:nvSpPr>
          <p:cNvPr id="4" name="Date Placeholder 3"/>
          <p:cNvSpPr>
            <a:spLocks noGrp="1"/>
          </p:cNvSpPr>
          <p:nvPr>
            <p:ph type="dt" sz="half" idx="10"/>
          </p:nvPr>
        </p:nvSpPr>
        <p:spPr/>
        <p:txBody>
          <a:bodyPr/>
          <a:lstStyle/>
          <a:p>
            <a:fld id="{65FF289B-DB60-4B51-9A9E-C9F5ECF2B8B9}" type="datetime4">
              <a:rPr lang="en-US" smtClean="0"/>
              <a:t>August 24,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8</a:t>
            </a:fld>
            <a:endParaRPr lang="en-US"/>
          </a:p>
        </p:txBody>
      </p:sp>
      <p:pic>
        <p:nvPicPr>
          <p:cNvPr id="2050" name="Picture 2" descr="C:\Users\User\Desktop\monalisa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066800"/>
            <a:ext cx="4419600" cy="28194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762000" y="3886200"/>
            <a:ext cx="7620000" cy="923330"/>
          </a:xfrm>
          <a:prstGeom prst="rect">
            <a:avLst/>
          </a:prstGeom>
        </p:spPr>
        <p:txBody>
          <a:bodyPr wrap="square">
            <a:spAutoFit/>
          </a:bodyPr>
          <a:lstStyle/>
          <a:p>
            <a:r>
              <a:rPr lang="en-US" dirty="0"/>
              <a:t>In this shear mapping the red </a:t>
            </a:r>
            <a:r>
              <a:rPr lang="en-US" dirty="0">
                <a:solidFill>
                  <a:srgbClr val="FF0000"/>
                </a:solidFill>
              </a:rPr>
              <a:t>arrow changes direction</a:t>
            </a:r>
            <a:r>
              <a:rPr lang="en-US" dirty="0"/>
              <a:t>, but the </a:t>
            </a:r>
            <a:r>
              <a:rPr lang="en-US" dirty="0">
                <a:solidFill>
                  <a:srgbClr val="7030A0"/>
                </a:solidFill>
              </a:rPr>
              <a:t>blue arrow does no</a:t>
            </a:r>
            <a:r>
              <a:rPr lang="en-US" dirty="0"/>
              <a:t>t. The </a:t>
            </a:r>
            <a:r>
              <a:rPr lang="en-US" dirty="0">
                <a:solidFill>
                  <a:srgbClr val="7030A0"/>
                </a:solidFill>
              </a:rPr>
              <a:t>blue arrow is an eigenvector </a:t>
            </a:r>
            <a:r>
              <a:rPr lang="en-US" dirty="0"/>
              <a:t>of this shear mapping because it does not change direction, and since </a:t>
            </a:r>
            <a:r>
              <a:rPr lang="en-US" dirty="0">
                <a:solidFill>
                  <a:srgbClr val="00B050"/>
                </a:solidFill>
              </a:rPr>
              <a:t>its length is unchanged, its eigenvalue is 1.</a:t>
            </a:r>
          </a:p>
        </p:txBody>
      </p:sp>
    </p:spTree>
    <p:extLst>
      <p:ext uri="{BB962C8B-B14F-4D97-AF65-F5344CB8AC3E}">
        <p14:creationId xmlns:p14="http://schemas.microsoft.com/office/powerpoint/2010/main" val="12269743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sz="3600" b="1" dirty="0" smtClean="0">
                <a:solidFill>
                  <a:schemeClr val="accent2"/>
                </a:solidFill>
                <a:latin typeface="Times New Roman" pitchFamily="18" charset="0"/>
                <a:cs typeface="Times New Roman" pitchFamily="18" charset="0"/>
              </a:rPr>
              <a:t>Dimensionality Reduction and Classification</a:t>
            </a:r>
            <a:endParaRPr lang="en-US" sz="3600" dirty="0"/>
          </a:p>
        </p:txBody>
      </p:sp>
      <p:sp>
        <p:nvSpPr>
          <p:cNvPr id="3" name="Content Placeholder 2"/>
          <p:cNvSpPr>
            <a:spLocks noGrp="1"/>
          </p:cNvSpPr>
          <p:nvPr>
            <p:ph idx="1"/>
          </p:nvPr>
        </p:nvSpPr>
        <p:spPr>
          <a:xfrm>
            <a:off x="533400" y="838200"/>
            <a:ext cx="8229600" cy="5181600"/>
          </a:xfrm>
        </p:spPr>
        <p:txBody>
          <a:bodyPr>
            <a:normAutofit lnSpcReduction="10000"/>
          </a:bodyPr>
          <a:lstStyle/>
          <a:p>
            <a:pPr marL="0" indent="0" algn="just">
              <a:buNone/>
            </a:pPr>
            <a:r>
              <a:rPr lang="en-US" sz="2000" b="1" dirty="0" smtClean="0">
                <a:latin typeface="Times New Roman" pitchFamily="18" charset="0"/>
                <a:cs typeface="Times New Roman" pitchFamily="18" charset="0"/>
              </a:rPr>
              <a:t>Principal Component Analysis (PCA)</a:t>
            </a:r>
          </a:p>
          <a:p>
            <a:pPr marL="0" indent="0" algn="just">
              <a:buNone/>
            </a:pPr>
            <a:r>
              <a:rPr lang="en-US" sz="2000" dirty="0">
                <a:latin typeface="Times New Roman" pitchFamily="18" charset="0"/>
                <a:cs typeface="Times New Roman" pitchFamily="18" charset="0"/>
              </a:rPr>
              <a:t>Listed below are the 6 general steps for performing a principal component </a:t>
            </a:r>
            <a:r>
              <a:rPr lang="en-US" sz="2000" dirty="0" smtClean="0">
                <a:latin typeface="Times New Roman" pitchFamily="18" charset="0"/>
                <a:cs typeface="Times New Roman" pitchFamily="18" charset="0"/>
              </a:rPr>
              <a:t>analysis.</a:t>
            </a:r>
            <a:endParaRPr lang="en-US" sz="2000" dirty="0">
              <a:latin typeface="Times New Roman" pitchFamily="18" charset="0"/>
              <a:cs typeface="Times New Roman" pitchFamily="18" charset="0"/>
            </a:endParaRPr>
          </a:p>
          <a:p>
            <a:pPr marL="0" indent="0" algn="just">
              <a:buNone/>
            </a:pPr>
            <a:r>
              <a:rPr lang="en-US" sz="2000" b="1" dirty="0" smtClean="0">
                <a:latin typeface="Times New Roman" pitchFamily="18" charset="0"/>
                <a:cs typeface="Times New Roman" pitchFamily="18" charset="0"/>
              </a:rPr>
              <a:t>1. </a:t>
            </a:r>
            <a:r>
              <a:rPr lang="en-US" sz="2000" dirty="0" smtClean="0">
                <a:latin typeface="Times New Roman" pitchFamily="18" charset="0"/>
                <a:cs typeface="Times New Roman" pitchFamily="18" charset="0"/>
              </a:rPr>
              <a:t>Take </a:t>
            </a:r>
            <a:r>
              <a:rPr lang="en-US" sz="2000" dirty="0">
                <a:latin typeface="Times New Roman" pitchFamily="18" charset="0"/>
                <a:cs typeface="Times New Roman" pitchFamily="18" charset="0"/>
              </a:rPr>
              <a:t>the whole dataset consisting of </a:t>
            </a:r>
            <a:r>
              <a:rPr lang="en-US" sz="2000" i="1" dirty="0" smtClean="0">
                <a:latin typeface="Times New Roman" pitchFamily="18" charset="0"/>
                <a:cs typeface="Times New Roman" pitchFamily="18" charset="0"/>
              </a:rPr>
              <a:t>d</a:t>
            </a:r>
            <a:r>
              <a:rPr lang="en-US" sz="2000" dirty="0" smtClean="0">
                <a:latin typeface="Times New Roman" pitchFamily="18" charset="0"/>
                <a:cs typeface="Times New Roman" pitchFamily="18" charset="0"/>
              </a:rPr>
              <a:t>-dimensional </a:t>
            </a:r>
            <a:r>
              <a:rPr lang="en-US" sz="2000" dirty="0">
                <a:latin typeface="Times New Roman" pitchFamily="18" charset="0"/>
                <a:cs typeface="Times New Roman" pitchFamily="18" charset="0"/>
              </a:rPr>
              <a:t>samples ignoring the class labels </a:t>
            </a:r>
            <a:endParaRPr lang="en-US" sz="2000" dirty="0" smtClean="0">
              <a:latin typeface="Times New Roman" pitchFamily="18" charset="0"/>
              <a:cs typeface="Times New Roman" pitchFamily="18" charset="0"/>
            </a:endParaRPr>
          </a:p>
          <a:p>
            <a:pPr marL="0" indent="0" algn="just">
              <a:buNone/>
            </a:pPr>
            <a:r>
              <a:rPr lang="en-US" sz="2000" b="1" dirty="0" smtClean="0">
                <a:latin typeface="Times New Roman" pitchFamily="18" charset="0"/>
                <a:cs typeface="Times New Roman" pitchFamily="18" charset="0"/>
              </a:rPr>
              <a:t>2. </a:t>
            </a:r>
            <a:r>
              <a:rPr lang="en-US" sz="2000" dirty="0" smtClean="0">
                <a:latin typeface="Times New Roman" pitchFamily="18" charset="0"/>
                <a:cs typeface="Times New Roman" pitchFamily="18" charset="0"/>
              </a:rPr>
              <a:t>Compute </a:t>
            </a:r>
            <a:r>
              <a:rPr lang="en-US" sz="2000" dirty="0">
                <a:latin typeface="Times New Roman" pitchFamily="18" charset="0"/>
                <a:cs typeface="Times New Roman" pitchFamily="18" charset="0"/>
              </a:rPr>
              <a:t>the </a:t>
            </a:r>
            <a:r>
              <a:rPr lang="en-US" sz="2000" i="1" dirty="0">
                <a:latin typeface="Times New Roman" pitchFamily="18" charset="0"/>
                <a:cs typeface="Times New Roman" pitchFamily="18" charset="0"/>
              </a:rPr>
              <a:t>d</a:t>
            </a:r>
            <a:r>
              <a:rPr lang="en-US" sz="2000" dirty="0">
                <a:latin typeface="Times New Roman" pitchFamily="18" charset="0"/>
                <a:cs typeface="Times New Roman" pitchFamily="18" charset="0"/>
              </a:rPr>
              <a:t>-dimensional mean vector (i.e., the means for every dimension of the whole dataset) </a:t>
            </a:r>
            <a:endParaRPr lang="en-US" sz="2000" dirty="0" smtClean="0">
              <a:latin typeface="Times New Roman" pitchFamily="18" charset="0"/>
              <a:cs typeface="Times New Roman" pitchFamily="18" charset="0"/>
            </a:endParaRPr>
          </a:p>
          <a:p>
            <a:pPr marL="0" indent="0" algn="just">
              <a:buNone/>
            </a:pPr>
            <a:r>
              <a:rPr lang="en-US" sz="2000" b="1" dirty="0" smtClean="0">
                <a:latin typeface="Times New Roman" pitchFamily="18" charset="0"/>
                <a:cs typeface="Times New Roman" pitchFamily="18" charset="0"/>
              </a:rPr>
              <a:t>3. </a:t>
            </a:r>
            <a:r>
              <a:rPr lang="en-US" sz="2000" dirty="0" smtClean="0">
                <a:latin typeface="Times New Roman" pitchFamily="18" charset="0"/>
                <a:cs typeface="Times New Roman" pitchFamily="18" charset="0"/>
              </a:rPr>
              <a:t>Compute the </a:t>
            </a:r>
            <a:r>
              <a:rPr lang="en-US" sz="2000" dirty="0">
                <a:latin typeface="Times New Roman" pitchFamily="18" charset="0"/>
                <a:cs typeface="Times New Roman" pitchFamily="18" charset="0"/>
              </a:rPr>
              <a:t>covariance </a:t>
            </a:r>
            <a:r>
              <a:rPr lang="en-US" sz="2000" dirty="0" smtClean="0">
                <a:latin typeface="Times New Roman" pitchFamily="18" charset="0"/>
                <a:cs typeface="Times New Roman" pitchFamily="18" charset="0"/>
              </a:rPr>
              <a:t>matrix of </a:t>
            </a:r>
            <a:r>
              <a:rPr lang="en-US" sz="2000" dirty="0">
                <a:latin typeface="Times New Roman" pitchFamily="18" charset="0"/>
                <a:cs typeface="Times New Roman" pitchFamily="18" charset="0"/>
              </a:rPr>
              <a:t>the whole data </a:t>
            </a:r>
            <a:r>
              <a:rPr lang="en-US" sz="2000" dirty="0" smtClean="0">
                <a:latin typeface="Times New Roman" pitchFamily="18" charset="0"/>
                <a:cs typeface="Times New Roman" pitchFamily="18" charset="0"/>
              </a:rPr>
              <a:t>set</a:t>
            </a:r>
          </a:p>
          <a:p>
            <a:pPr marL="0" indent="0" algn="just">
              <a:buNone/>
            </a:pPr>
            <a:r>
              <a:rPr lang="en-US" sz="2000" b="1" dirty="0" smtClean="0">
                <a:latin typeface="Times New Roman" pitchFamily="18" charset="0"/>
                <a:cs typeface="Times New Roman" pitchFamily="18" charset="0"/>
              </a:rPr>
              <a:t>4. </a:t>
            </a:r>
            <a:r>
              <a:rPr lang="en-US" sz="2000" dirty="0" smtClean="0">
                <a:latin typeface="Times New Roman" pitchFamily="18" charset="0"/>
                <a:cs typeface="Times New Roman" pitchFamily="18" charset="0"/>
              </a:rPr>
              <a:t>Compute </a:t>
            </a:r>
            <a:r>
              <a:rPr lang="en-US" sz="2000" dirty="0">
                <a:latin typeface="Times New Roman" pitchFamily="18" charset="0"/>
                <a:cs typeface="Times New Roman" pitchFamily="18" charset="0"/>
              </a:rPr>
              <a:t>eigenvectors (</a:t>
            </a:r>
            <a:r>
              <a:rPr lang="en-US" sz="2000" i="1" dirty="0" smtClean="0">
                <a:latin typeface="Times New Roman" pitchFamily="18" charset="0"/>
                <a:cs typeface="Times New Roman" pitchFamily="18" charset="0"/>
              </a:rPr>
              <a:t>e</a:t>
            </a:r>
            <a:r>
              <a:rPr lang="en-US" sz="2000" dirty="0" smtClean="0">
                <a:latin typeface="Times New Roman" pitchFamily="18" charset="0"/>
                <a:cs typeface="Times New Roman" pitchFamily="18" charset="0"/>
              </a:rPr>
              <a:t>1,</a:t>
            </a:r>
            <a:r>
              <a:rPr lang="en-US" sz="2000" i="1" dirty="0" smtClean="0">
                <a:latin typeface="Times New Roman" pitchFamily="18" charset="0"/>
                <a:cs typeface="Times New Roman" pitchFamily="18" charset="0"/>
              </a:rPr>
              <a:t>e</a:t>
            </a:r>
            <a:r>
              <a:rPr lang="en-US" sz="2000" dirty="0" smtClean="0">
                <a:latin typeface="Times New Roman" pitchFamily="18" charset="0"/>
                <a:cs typeface="Times New Roman" pitchFamily="18" charset="0"/>
              </a:rPr>
              <a:t>2</a:t>
            </a:r>
            <a:r>
              <a:rPr lang="en-US" sz="2000" dirty="0">
                <a:latin typeface="Times New Roman" pitchFamily="18" charset="0"/>
                <a:cs typeface="Times New Roman" pitchFamily="18" charset="0"/>
              </a:rPr>
              <a:t>,...,</a:t>
            </a:r>
            <a:r>
              <a:rPr lang="en-US" sz="2000" i="1" dirty="0" err="1" smtClean="0">
                <a:latin typeface="Times New Roman" pitchFamily="18" charset="0"/>
                <a:cs typeface="Times New Roman" pitchFamily="18" charset="0"/>
              </a:rPr>
              <a:t>e</a:t>
            </a:r>
            <a:r>
              <a:rPr lang="en-US" sz="2000" i="1" baseline="-25000" dirty="0" err="1" smtClean="0">
                <a:latin typeface="Times New Roman" pitchFamily="18" charset="0"/>
                <a:cs typeface="Times New Roman" pitchFamily="18" charset="0"/>
              </a:rPr>
              <a:t>d</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and corresponding eigenvalues (</a:t>
            </a:r>
            <a:r>
              <a:rPr lang="en-US" sz="2000" i="1" dirty="0" smtClean="0">
                <a:latin typeface="Times New Roman" pitchFamily="18" charset="0"/>
                <a:cs typeface="Times New Roman" pitchFamily="18" charset="0"/>
              </a:rPr>
              <a:t>λ</a:t>
            </a:r>
            <a:r>
              <a:rPr lang="en-US" sz="2000" dirty="0" smtClean="0">
                <a:latin typeface="Times New Roman" pitchFamily="18" charset="0"/>
                <a:cs typeface="Times New Roman" pitchFamily="18" charset="0"/>
              </a:rPr>
              <a:t>1,</a:t>
            </a:r>
            <a:r>
              <a:rPr lang="en-US" sz="2000" i="1" dirty="0" smtClean="0">
                <a:latin typeface="Times New Roman" pitchFamily="18" charset="0"/>
                <a:cs typeface="Times New Roman" pitchFamily="18" charset="0"/>
              </a:rPr>
              <a:t>λ</a:t>
            </a:r>
            <a:r>
              <a:rPr lang="en-US" sz="2000" dirty="0" smtClean="0">
                <a:latin typeface="Times New Roman" pitchFamily="18" charset="0"/>
                <a:cs typeface="Times New Roman" pitchFamily="18" charset="0"/>
              </a:rPr>
              <a:t>2</a:t>
            </a:r>
            <a:r>
              <a:rPr lang="en-US" sz="2000" dirty="0">
                <a:latin typeface="Times New Roman" pitchFamily="18" charset="0"/>
                <a:cs typeface="Times New Roman" pitchFamily="18" charset="0"/>
              </a:rPr>
              <a:t>,...,</a:t>
            </a:r>
            <a:r>
              <a:rPr lang="en-US" sz="2000" i="1" dirty="0" err="1" smtClean="0">
                <a:latin typeface="Times New Roman" pitchFamily="18" charset="0"/>
                <a:cs typeface="Times New Roman" pitchFamily="18" charset="0"/>
              </a:rPr>
              <a:t>λ</a:t>
            </a:r>
            <a:r>
              <a:rPr lang="en-US" sz="2000" i="1" baseline="-25000" dirty="0" err="1" smtClean="0">
                <a:latin typeface="Times New Roman" pitchFamily="18" charset="0"/>
                <a:cs typeface="Times New Roman" pitchFamily="18" charset="0"/>
              </a:rPr>
              <a:t>d</a:t>
            </a:r>
            <a:r>
              <a:rPr lang="en-US" sz="2000" dirty="0" smtClean="0">
                <a:latin typeface="Times New Roman" pitchFamily="18" charset="0"/>
                <a:cs typeface="Times New Roman" pitchFamily="18" charset="0"/>
              </a:rPr>
              <a:t>) </a:t>
            </a:r>
          </a:p>
          <a:p>
            <a:pPr marL="0" indent="0" algn="just">
              <a:buNone/>
            </a:pPr>
            <a:r>
              <a:rPr lang="en-US" sz="2000" b="1" dirty="0" smtClean="0">
                <a:latin typeface="Times New Roman" pitchFamily="18" charset="0"/>
                <a:cs typeface="Times New Roman" pitchFamily="18" charset="0"/>
              </a:rPr>
              <a:t>5. </a:t>
            </a:r>
            <a:r>
              <a:rPr lang="en-US" sz="2000" dirty="0" smtClean="0">
                <a:latin typeface="Times New Roman" pitchFamily="18" charset="0"/>
                <a:cs typeface="Times New Roman" pitchFamily="18" charset="0"/>
              </a:rPr>
              <a:t>Sort </a:t>
            </a:r>
            <a:r>
              <a:rPr lang="en-US" sz="2000" dirty="0">
                <a:latin typeface="Times New Roman" pitchFamily="18" charset="0"/>
                <a:cs typeface="Times New Roman" pitchFamily="18" charset="0"/>
              </a:rPr>
              <a:t>the eigenvectors by decreasing eigenvalues and choose </a:t>
            </a:r>
            <a:r>
              <a:rPr lang="en-US" sz="2000" i="1" dirty="0">
                <a:latin typeface="Times New Roman" pitchFamily="18" charset="0"/>
                <a:cs typeface="Times New Roman" pitchFamily="18" charset="0"/>
              </a:rPr>
              <a:t>k</a:t>
            </a:r>
            <a:r>
              <a:rPr lang="en-US" sz="2000" dirty="0">
                <a:latin typeface="Times New Roman" pitchFamily="18" charset="0"/>
                <a:cs typeface="Times New Roman" pitchFamily="18" charset="0"/>
              </a:rPr>
              <a:t> eigenvectors with the largest eigenvalues to form a </a:t>
            </a:r>
            <a:r>
              <a:rPr lang="en-US" sz="2000" b="1" i="1" dirty="0" err="1">
                <a:latin typeface="Times New Roman" pitchFamily="18" charset="0"/>
                <a:cs typeface="Times New Roman" pitchFamily="18" charset="0"/>
              </a:rPr>
              <a:t>d</a:t>
            </a:r>
            <a:r>
              <a:rPr lang="en-US" sz="2000" b="1" dirty="0" err="1">
                <a:latin typeface="Times New Roman" pitchFamily="18" charset="0"/>
                <a:cs typeface="Times New Roman" pitchFamily="18" charset="0"/>
              </a:rPr>
              <a:t>×</a:t>
            </a:r>
            <a:r>
              <a:rPr lang="en-US" sz="2000" b="1" i="1" dirty="0" err="1">
                <a:latin typeface="Times New Roman" pitchFamily="18" charset="0"/>
                <a:cs typeface="Times New Roman" pitchFamily="18" charset="0"/>
              </a:rPr>
              <a:t>k</a:t>
            </a:r>
            <a:r>
              <a:rPr lang="en-US" sz="2000" b="1" dirty="0">
                <a:latin typeface="Times New Roman" pitchFamily="18" charset="0"/>
                <a:cs typeface="Times New Roman" pitchFamily="18" charset="0"/>
              </a:rPr>
              <a:t> dimensional matrix </a:t>
            </a:r>
            <a:endParaRPr lang="en-US" sz="2000" b="1" dirty="0" smtClean="0">
              <a:latin typeface="Times New Roman" pitchFamily="18" charset="0"/>
              <a:cs typeface="Times New Roman" pitchFamily="18" charset="0"/>
            </a:endParaRPr>
          </a:p>
          <a:p>
            <a:pPr marL="0" indent="0" algn="just">
              <a:buNone/>
            </a:pPr>
            <a:r>
              <a:rPr lang="en-US" sz="2000" b="1" dirty="0" smtClean="0">
                <a:latin typeface="Times New Roman" pitchFamily="18" charset="0"/>
                <a:cs typeface="Times New Roman" pitchFamily="18" charset="0"/>
              </a:rPr>
              <a:t>6. </a:t>
            </a:r>
            <a:r>
              <a:rPr lang="en-US" sz="2000" dirty="0" smtClean="0">
                <a:latin typeface="Times New Roman" pitchFamily="18" charset="0"/>
                <a:cs typeface="Times New Roman" pitchFamily="18" charset="0"/>
              </a:rPr>
              <a:t>Use </a:t>
            </a:r>
            <a:r>
              <a:rPr lang="en-US" sz="2000" dirty="0">
                <a:latin typeface="Times New Roman" pitchFamily="18" charset="0"/>
                <a:cs typeface="Times New Roman" pitchFamily="18" charset="0"/>
              </a:rPr>
              <a:t>this </a:t>
            </a:r>
            <a:r>
              <a:rPr lang="en-US" sz="2000" i="1" dirty="0" err="1">
                <a:latin typeface="Times New Roman" pitchFamily="18" charset="0"/>
                <a:cs typeface="Times New Roman" pitchFamily="18" charset="0"/>
              </a:rPr>
              <a:t>d</a:t>
            </a:r>
            <a:r>
              <a:rPr lang="en-US" sz="2000" dirty="0" err="1">
                <a:latin typeface="Times New Roman" pitchFamily="18" charset="0"/>
                <a:cs typeface="Times New Roman" pitchFamily="18" charset="0"/>
              </a:rPr>
              <a:t>×</a:t>
            </a:r>
            <a:r>
              <a:rPr lang="en-US" sz="2000" i="1" dirty="0" err="1">
                <a:latin typeface="Times New Roman" pitchFamily="18" charset="0"/>
                <a:cs typeface="Times New Roman" pitchFamily="18" charset="0"/>
              </a:rPr>
              <a:t>k</a:t>
            </a:r>
            <a:r>
              <a:rPr lang="en-US" sz="2000" dirty="0">
                <a:latin typeface="Times New Roman" pitchFamily="18" charset="0"/>
                <a:cs typeface="Times New Roman" pitchFamily="18" charset="0"/>
              </a:rPr>
              <a:t> eigenvector matrix to transform the samples onto the new subspace. This can be summarized by the mathematical equation: </a:t>
            </a:r>
            <a:r>
              <a:rPr lang="en-US" sz="2000" i="1" dirty="0" smtClean="0">
                <a:latin typeface="Times New Roman" pitchFamily="18" charset="0"/>
                <a:cs typeface="Times New Roman" pitchFamily="18" charset="0"/>
              </a:rPr>
              <a:t>y</a:t>
            </a:r>
            <a:r>
              <a:rPr lang="en-US" sz="2000" dirty="0" smtClean="0">
                <a:latin typeface="Times New Roman" pitchFamily="18" charset="0"/>
                <a:cs typeface="Times New Roman" pitchFamily="18" charset="0"/>
              </a:rPr>
              <a:t>=</a:t>
            </a:r>
            <a:r>
              <a:rPr lang="en-US" sz="2000" i="1" dirty="0" err="1" smtClean="0">
                <a:latin typeface="Times New Roman" pitchFamily="18" charset="0"/>
                <a:cs typeface="Times New Roman" pitchFamily="18" charset="0"/>
              </a:rPr>
              <a:t>W</a:t>
            </a:r>
            <a:r>
              <a:rPr lang="en-US" sz="2000" i="1" baseline="30000" dirty="0" err="1" smtClean="0">
                <a:latin typeface="Times New Roman" pitchFamily="18" charset="0"/>
                <a:cs typeface="Times New Roman" pitchFamily="18" charset="0"/>
              </a:rPr>
              <a:t>T</a:t>
            </a:r>
            <a:r>
              <a:rPr lang="en-US" sz="2000" dirty="0" err="1" smtClean="0">
                <a:latin typeface="Times New Roman" pitchFamily="18" charset="0"/>
                <a:cs typeface="Times New Roman" pitchFamily="18" charset="0"/>
              </a:rPr>
              <a:t>×</a:t>
            </a:r>
            <a:r>
              <a:rPr lang="en-US" sz="2000" i="1" dirty="0" err="1" smtClean="0">
                <a:latin typeface="Times New Roman" pitchFamily="18" charset="0"/>
                <a:cs typeface="Times New Roman" pitchFamily="18" charset="0"/>
              </a:rPr>
              <a:t>x</a:t>
            </a:r>
            <a:r>
              <a:rPr lang="en-US" sz="2000" i="1"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(where </a:t>
            </a:r>
            <a:r>
              <a:rPr lang="en-US" sz="2000" i="1" dirty="0" smtClean="0">
                <a:latin typeface="Times New Roman" pitchFamily="18" charset="0"/>
                <a:cs typeface="Times New Roman" pitchFamily="18" charset="0"/>
              </a:rPr>
              <a:t>x</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is a </a:t>
            </a:r>
            <a:r>
              <a:rPr lang="en-US" sz="2000" i="1" dirty="0">
                <a:latin typeface="Times New Roman" pitchFamily="18" charset="0"/>
                <a:cs typeface="Times New Roman" pitchFamily="18" charset="0"/>
              </a:rPr>
              <a:t>d</a:t>
            </a:r>
            <a:r>
              <a:rPr lang="en-US" sz="2000" dirty="0">
                <a:latin typeface="Times New Roman" pitchFamily="18" charset="0"/>
                <a:cs typeface="Times New Roman" pitchFamily="18" charset="0"/>
              </a:rPr>
              <a:t>×1-dimensional vector representing one sample, and </a:t>
            </a:r>
            <a:r>
              <a:rPr lang="en-US" sz="2000" i="1" dirty="0" smtClean="0">
                <a:latin typeface="Times New Roman" pitchFamily="18" charset="0"/>
                <a:cs typeface="Times New Roman" pitchFamily="18" charset="0"/>
              </a:rPr>
              <a:t>y</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is the transformed </a:t>
            </a:r>
            <a:r>
              <a:rPr lang="en-US" sz="2000" i="1" dirty="0">
                <a:latin typeface="Times New Roman" pitchFamily="18" charset="0"/>
                <a:cs typeface="Times New Roman" pitchFamily="18" charset="0"/>
              </a:rPr>
              <a:t>k</a:t>
            </a:r>
            <a:r>
              <a:rPr lang="en-US" sz="2000" dirty="0">
                <a:latin typeface="Times New Roman" pitchFamily="18" charset="0"/>
                <a:cs typeface="Times New Roman" pitchFamily="18" charset="0"/>
              </a:rPr>
              <a:t>×1-dimensional sample in the new subspace.)</a:t>
            </a:r>
            <a:endParaRPr lang="en-US" sz="2000" b="1" dirty="0" smtClean="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65FF289B-DB60-4B51-9A9E-C9F5ECF2B8B9}" type="datetime4">
              <a:rPr lang="en-US" smtClean="0"/>
              <a:t>August 24,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9</a:t>
            </a:fld>
            <a:endParaRPr lang="en-US"/>
          </a:p>
        </p:txBody>
      </p:sp>
    </p:spTree>
    <p:extLst>
      <p:ext uri="{BB962C8B-B14F-4D97-AF65-F5344CB8AC3E}">
        <p14:creationId xmlns:p14="http://schemas.microsoft.com/office/powerpoint/2010/main" val="425262134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8936</TotalTime>
  <Words>1805</Words>
  <Application>Microsoft Office PowerPoint</Application>
  <PresentationFormat>On-screen Show (4:3)</PresentationFormat>
  <Paragraphs>309</Paragraphs>
  <Slides>44</Slides>
  <Notes>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44</vt:i4>
      </vt:variant>
    </vt:vector>
  </HeadingPairs>
  <TitlesOfParts>
    <vt:vector size="46" baseType="lpstr">
      <vt:lpstr>Office Theme</vt:lpstr>
      <vt:lpstr>Equation</vt:lpstr>
      <vt:lpstr>CSE 5406 : Neural Signal Processing</vt:lpstr>
      <vt:lpstr>Dimensionality Reduction and Classification</vt:lpstr>
      <vt:lpstr>Dimensionality Reduction and Classification</vt:lpstr>
      <vt:lpstr>Dimensionality Reduction and Classification</vt:lpstr>
      <vt:lpstr>Dimensionality Reduction and Classification</vt:lpstr>
      <vt:lpstr>Dimensionality Reduction and Classification</vt:lpstr>
      <vt:lpstr>Eigenvector and Eigenvalue</vt:lpstr>
      <vt:lpstr>Eigenvector and Eigenvalue</vt:lpstr>
      <vt:lpstr>Dimensionality Reduction and Classification</vt:lpstr>
      <vt:lpstr>Dimensionality Reduction and Classification</vt:lpstr>
      <vt:lpstr>Dimensionality Reduction and Classification</vt:lpstr>
      <vt:lpstr>Dimensionality Reduction and Classification</vt:lpstr>
      <vt:lpstr>Dimensionality Reduction and Classification</vt:lpstr>
      <vt:lpstr>Dimensionality Reduction and Classification</vt:lpstr>
      <vt:lpstr>Dimensionality Reduction and Classification</vt:lpstr>
      <vt:lpstr>Dimensionality Reduction and Classification</vt:lpstr>
      <vt:lpstr>Dimensionality Reduction and Classification</vt:lpstr>
      <vt:lpstr>Dimensionality Reduction and Classification</vt:lpstr>
      <vt:lpstr>Dimensionality Reduction and Classification</vt:lpstr>
      <vt:lpstr>Dimensionality Reduction and Classification</vt:lpstr>
      <vt:lpstr>Dimensionality Reduction and Classification</vt:lpstr>
      <vt:lpstr>Dimensionality Reduction and Classification</vt:lpstr>
      <vt:lpstr>Dimensionality Reduction and Classification</vt:lpstr>
      <vt:lpstr>Dimensionality Reduction and Classification</vt:lpstr>
      <vt:lpstr>Dimensionality Reduction and Classification</vt:lpstr>
      <vt:lpstr>Dimensionality Reduction and Classification</vt:lpstr>
      <vt:lpstr>Dimensionality Reduction and Classification</vt:lpstr>
      <vt:lpstr>Dimensionality Reduction and Classification</vt:lpstr>
      <vt:lpstr>Dimensionality Reduction and Classification</vt:lpstr>
      <vt:lpstr>Dimensionality Reduction and Classification</vt:lpstr>
      <vt:lpstr>Dimensionality Reduction and Classification</vt:lpstr>
      <vt:lpstr>Dimensionality Reduction and Classification</vt:lpstr>
      <vt:lpstr>Dimensionality Reduction and Classification</vt:lpstr>
      <vt:lpstr>Dimensionality Reduction and Classification</vt:lpstr>
      <vt:lpstr>Which of the linear separators is optimal?</vt:lpstr>
      <vt:lpstr>Best Linear Separator?</vt:lpstr>
      <vt:lpstr>Best Linear Separator?</vt:lpstr>
      <vt:lpstr>Best Linear Separator?</vt:lpstr>
      <vt:lpstr>Find Closest Points in Convex Hulls</vt:lpstr>
      <vt:lpstr>Plane Bisect Closest Points </vt:lpstr>
      <vt:lpstr>Classification Margin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Time-Frequency Coherence Analysis of Multichannel Brain Signals Using Synchrosqueezing Transform</dc:title>
  <dc:creator>User</dc:creator>
  <cp:lastModifiedBy>User</cp:lastModifiedBy>
  <cp:revision>649</cp:revision>
  <cp:lastPrinted>2017-01-03T10:31:20Z</cp:lastPrinted>
  <dcterms:created xsi:type="dcterms:W3CDTF">2016-03-21T07:13:49Z</dcterms:created>
  <dcterms:modified xsi:type="dcterms:W3CDTF">2021-08-24T04:19:57Z</dcterms:modified>
</cp:coreProperties>
</file>