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8305-02EC-4DE8-B0A3-2213E2194D6B}" type="datetimeFigureOut">
              <a:rPr lang="en-US" smtClean="0"/>
              <a:pPr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2015-16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3252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Dr.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257800" y="4876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know that: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3999" y="5181600"/>
            <a:ext cx="302216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257800" y="4876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know that: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3999" y="5181600"/>
            <a:ext cx="302216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77058E-7 L 0.16806 -0.366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-18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17449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7800" y="4648200"/>
            <a:ext cx="31146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105400" y="3352800"/>
            <a:ext cx="2667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4648200"/>
            <a:ext cx="22860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48751E-6 L -0.05 -0.198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9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171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105400" y="3352800"/>
            <a:ext cx="2667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3414933"/>
            <a:ext cx="1371600" cy="354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4648200"/>
            <a:ext cx="41148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4953000" y="49530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105400" y="3352800"/>
            <a:ext cx="2667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3414933"/>
            <a:ext cx="1371600" cy="354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4876800"/>
            <a:ext cx="33147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39593E-6 L -0.03958 -0.174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-8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7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5105400" y="3352800"/>
            <a:ext cx="2667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3414933"/>
            <a:ext cx="1371600" cy="354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4000" y="3794784"/>
            <a:ext cx="2057400" cy="34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95650" y="4648200"/>
            <a:ext cx="5848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ight Arrow 23"/>
          <p:cNvSpPr/>
          <p:nvPr/>
        </p:nvSpPr>
        <p:spPr>
          <a:xfrm rot="19926859">
            <a:off x="3110678" y="5180853"/>
            <a:ext cx="762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00600" y="5486400"/>
            <a:ext cx="386602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38600" y="6019800"/>
            <a:ext cx="5105400" cy="38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Straight Connector 26"/>
          <p:cNvCxnSpPr/>
          <p:nvPr/>
        </p:nvCxnSpPr>
        <p:spPr>
          <a:xfrm>
            <a:off x="4876800" y="5791200"/>
            <a:ext cx="373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114800" y="6400800"/>
            <a:ext cx="502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634132"/>
            <a:ext cx="5848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95399" y="5334000"/>
            <a:ext cx="524042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Therefore,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5943599"/>
            <a:ext cx="3352800" cy="65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29"/>
          <p:cNvSpPr/>
          <p:nvPr/>
        </p:nvSpPr>
        <p:spPr>
          <a:xfrm>
            <a:off x="4572000" y="5715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Observe that it depends on the cross</a:t>
            </a:r>
          </a:p>
          <a:p>
            <a:r>
              <a:rPr lang="en-US" dirty="0" smtClean="0"/>
              <a:t>correlation between x[n] and d[n] and the autocorrelation function of x[n].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634132"/>
            <a:ext cx="5848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95399" y="5334000"/>
            <a:ext cx="524042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Therefore,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5943599"/>
            <a:ext cx="3352800" cy="65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029200" y="5791200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 optimal filter is known as the Wiener solution.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634132"/>
            <a:ext cx="58483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95399" y="5334000"/>
            <a:ext cx="524042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Therefore,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5943599"/>
            <a:ext cx="3352800" cy="65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4572000" y="5791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Observing, the left hand side of the equation is equal to the convolution of </a:t>
            </a:r>
            <a:r>
              <a:rPr lang="en-US" dirty="0" err="1" smtClean="0"/>
              <a:t>hopt</a:t>
            </a:r>
            <a:r>
              <a:rPr lang="en-US" dirty="0" smtClean="0"/>
              <a:t>[n] and xx[n]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2647950"/>
            <a:ext cx="56483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4419600"/>
            <a:ext cx="3352800" cy="65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85800" y="52578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the left side is a convolution, we need to apply a transformation to separate the optimal filter. Now apply z-transformation.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4419600"/>
            <a:ext cx="3352800" cy="65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85800" y="5257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z-transformation: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19399" y="5257800"/>
            <a:ext cx="315615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19400" y="5943600"/>
            <a:ext cx="322989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6324600" y="5943600"/>
            <a:ext cx="2743200" cy="461665"/>
            <a:chOff x="6324600" y="5943600"/>
            <a:chExt cx="274320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7239000" y="5943600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Target filter</a:t>
              </a:r>
              <a:endParaRPr lang="en-US" sz="2400" b="1" dirty="0"/>
            </a:p>
          </p:txBody>
        </p:sp>
        <p:sp>
          <p:nvSpPr>
            <p:cNvPr id="10" name="Left Arrow 9"/>
            <p:cNvSpPr/>
            <p:nvPr/>
          </p:nvSpPr>
          <p:spPr>
            <a:xfrm>
              <a:off x="6324600" y="6019800"/>
              <a:ext cx="965150" cy="304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100" y="2514600"/>
            <a:ext cx="595907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950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438400"/>
            <a:ext cx="5359300" cy="301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81000" y="2743200"/>
            <a:ext cx="3210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Why would we want to do this?</a:t>
            </a:r>
            <a:endParaRPr lang="en-US" b="1" i="1" dirty="0"/>
          </a:p>
        </p:txBody>
      </p:sp>
      <p:sp>
        <p:nvSpPr>
          <p:cNvPr id="11" name="Rectangle 10"/>
          <p:cNvSpPr/>
          <p:nvPr/>
        </p:nvSpPr>
        <p:spPr>
          <a:xfrm>
            <a:off x="228600" y="3200400"/>
            <a:ext cx="335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Well, consider the problem of predicting the stock market. Assume that </a:t>
            </a:r>
            <a:r>
              <a:rPr lang="en-US" b="1" dirty="0" smtClean="0"/>
              <a:t>x[n] </a:t>
            </a:r>
            <a:r>
              <a:rPr lang="en-US" dirty="0" smtClean="0"/>
              <a:t>represents the price of a particular stock on day </a:t>
            </a:r>
            <a:r>
              <a:rPr lang="en-US" b="1" dirty="0" smtClean="0"/>
              <a:t>n</a:t>
            </a:r>
            <a:r>
              <a:rPr lang="en-US" dirty="0" smtClean="0"/>
              <a:t> and </a:t>
            </a:r>
            <a:r>
              <a:rPr lang="en-US" b="1" dirty="0" smtClean="0"/>
              <a:t>d[n] </a:t>
            </a:r>
            <a:r>
              <a:rPr lang="en-US" dirty="0" smtClean="0"/>
              <a:t>is the price of that stock one day in the future.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8600" y="57912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goal is to find a filter that will predict </a:t>
            </a:r>
            <a:r>
              <a:rPr lang="en-US" b="1" dirty="0" smtClean="0"/>
              <a:t>d[n]</a:t>
            </a:r>
            <a:r>
              <a:rPr lang="en-US" dirty="0" smtClean="0"/>
              <a:t> given </a:t>
            </a:r>
            <a:r>
              <a:rPr lang="en-US" b="1" dirty="0" smtClean="0"/>
              <a:t>x[n]</a:t>
            </a:r>
            <a:r>
              <a:rPr lang="en-US" dirty="0" smtClean="0"/>
              <a:t>. Moreover, we would like to find the </a:t>
            </a:r>
            <a:r>
              <a:rPr lang="en-US" i="1" dirty="0" smtClean="0"/>
              <a:t>best </a:t>
            </a:r>
            <a:r>
              <a:rPr lang="en-US" dirty="0" smtClean="0"/>
              <a:t>such linear predictor.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04800" y="2514600"/>
            <a:ext cx="327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438400"/>
            <a:ext cx="46735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28600" y="2514600"/>
            <a:ext cx="396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Well, consider the problem of predicting the stock market. Assume that </a:t>
            </a:r>
            <a:r>
              <a:rPr lang="en-US" b="1" dirty="0" smtClean="0"/>
              <a:t>x[n] </a:t>
            </a:r>
            <a:r>
              <a:rPr lang="en-US" dirty="0" smtClean="0"/>
              <a:t>represents the price of a particular stock on day </a:t>
            </a:r>
            <a:r>
              <a:rPr lang="en-US" b="1" dirty="0" smtClean="0"/>
              <a:t>n</a:t>
            </a:r>
            <a:r>
              <a:rPr lang="en-US" dirty="0" smtClean="0"/>
              <a:t> and </a:t>
            </a:r>
            <a:r>
              <a:rPr lang="en-US" b="1" dirty="0" smtClean="0"/>
              <a:t>d[n] </a:t>
            </a:r>
            <a:r>
              <a:rPr lang="en-US" dirty="0" smtClean="0"/>
              <a:t>is the price of that stock one day in the future.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8600" y="4038600"/>
            <a:ext cx="396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goal is to find a filter that will predict </a:t>
            </a:r>
            <a:r>
              <a:rPr lang="en-US" b="1" dirty="0" smtClean="0"/>
              <a:t>d[n]</a:t>
            </a:r>
            <a:r>
              <a:rPr lang="en-US" dirty="0" smtClean="0"/>
              <a:t> given </a:t>
            </a:r>
            <a:r>
              <a:rPr lang="en-US" b="1" dirty="0" smtClean="0"/>
              <a:t>x[n]</a:t>
            </a:r>
            <a:r>
              <a:rPr lang="en-US" dirty="0" smtClean="0"/>
              <a:t>. Moreover, we would like to find the </a:t>
            </a:r>
            <a:r>
              <a:rPr lang="en-US" i="1" dirty="0" smtClean="0"/>
              <a:t>best </a:t>
            </a:r>
            <a:r>
              <a:rPr lang="en-US" dirty="0" smtClean="0"/>
              <a:t>such linear predictor.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800" y="5410200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 order to talk about an “</a:t>
            </a:r>
            <a:r>
              <a:rPr lang="en-US" b="1" dirty="0" smtClean="0"/>
              <a:t>optimal</a:t>
            </a:r>
            <a:r>
              <a:rPr lang="en-US" dirty="0" smtClean="0"/>
              <a:t>” filter which </a:t>
            </a:r>
            <a:r>
              <a:rPr lang="en-US" b="1" dirty="0" smtClean="0"/>
              <a:t>estimates d[n] from x[n], </a:t>
            </a:r>
            <a:r>
              <a:rPr lang="en-US" dirty="0" smtClean="0"/>
              <a:t>we must have a </a:t>
            </a:r>
            <a:r>
              <a:rPr lang="en-US" b="1" dirty="0" smtClean="0"/>
              <a:t>method of measuring how good a job the filter does</a:t>
            </a:r>
            <a:r>
              <a:rPr lang="en-US" dirty="0" smtClean="0"/>
              <a:t>. A “</a:t>
            </a:r>
            <a:r>
              <a:rPr lang="en-US" b="1" dirty="0" smtClean="0"/>
              <a:t>cost function</a:t>
            </a:r>
            <a:r>
              <a:rPr lang="en-US" dirty="0" smtClean="0"/>
              <a:t>” is used </a:t>
            </a:r>
            <a:r>
              <a:rPr lang="en-US" b="1" dirty="0" smtClean="0"/>
              <a:t>to judge the performance</a:t>
            </a:r>
            <a:r>
              <a:rPr lang="en-US" dirty="0" smtClean="0"/>
              <a:t>, and could </a:t>
            </a:r>
            <a:r>
              <a:rPr lang="en-US" b="1" dirty="0" smtClean="0"/>
              <a:t>take on many different forms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04800" y="5257800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0" y="3048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Goal: To find an optimal filter.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04800" y="274320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most commonly use the mean square error (MSE) as our cost function.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3352800"/>
            <a:ext cx="170688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4038600"/>
            <a:ext cx="298905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52400" y="41910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That is:</a:t>
            </a:r>
            <a:endParaRPr lang="en-US" sz="2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399" y="4724400"/>
            <a:ext cx="513805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304800" y="5334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filter that is optimum in the MSE sense is called a Wiener filter.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4800" y="2743200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assume that:.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124200"/>
            <a:ext cx="8724356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52600" y="4419600"/>
            <a:ext cx="3581400" cy="2201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Wiener 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wish to filter a signal x[n] to modify it such that it approximates some other signal d[n] in some statistical sense. That is, the output of the filter y[n] is a good estimate of d[n]. The output error e[n] represents the mismatch between y[n] and d[n]. This can be considered a </a:t>
            </a:r>
            <a:r>
              <a:rPr lang="en-US" i="1" dirty="0" smtClean="0"/>
              <a:t>time-domain </a:t>
            </a:r>
            <a:r>
              <a:rPr lang="en-US" dirty="0" smtClean="0"/>
              <a:t>specification of the filter.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438400"/>
            <a:ext cx="3606700" cy="223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3810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11620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971800"/>
            <a:ext cx="4724400" cy="41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3352800"/>
            <a:ext cx="3215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609600" y="381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It is a measure of the similarity between two random variables,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09600" y="4648200"/>
            <a:ext cx="3962399" cy="1630951"/>
            <a:chOff x="914400" y="4648200"/>
            <a:chExt cx="3962399" cy="163095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0600" y="4953000"/>
              <a:ext cx="3886199" cy="1326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914400" y="46482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Wiener Filter:</a:t>
              </a:r>
              <a:endParaRPr lang="en-US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4800600" y="5029200"/>
            <a:ext cx="434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So, the cost function is itself a function of the correlation and cross correlation of the output of the filter and the desired output.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2059</Words>
  <Application>Microsoft Office PowerPoint</Application>
  <PresentationFormat>On-screen Show (4:3)</PresentationFormat>
  <Paragraphs>110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User</cp:lastModifiedBy>
  <cp:revision>26</cp:revision>
  <dcterms:created xsi:type="dcterms:W3CDTF">2018-03-19T03:50:49Z</dcterms:created>
  <dcterms:modified xsi:type="dcterms:W3CDTF">2022-07-04T05:32:34Z</dcterms:modified>
</cp:coreProperties>
</file>