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84" r:id="rId2"/>
    <p:sldId id="285" r:id="rId3"/>
    <p:sldId id="327" r:id="rId4"/>
    <p:sldId id="262" r:id="rId5"/>
    <p:sldId id="263" r:id="rId6"/>
    <p:sldId id="260" r:id="rId7"/>
    <p:sldId id="286" r:id="rId8"/>
    <p:sldId id="256" r:id="rId9"/>
    <p:sldId id="257" r:id="rId10"/>
    <p:sldId id="259" r:id="rId11"/>
    <p:sldId id="264" r:id="rId12"/>
    <p:sldId id="265" r:id="rId13"/>
    <p:sldId id="328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4" r:id="rId22"/>
    <p:sldId id="273" r:id="rId23"/>
    <p:sldId id="275" r:id="rId24"/>
    <p:sldId id="276" r:id="rId25"/>
    <p:sldId id="277" r:id="rId26"/>
    <p:sldId id="280" r:id="rId27"/>
    <p:sldId id="281" r:id="rId28"/>
    <p:sldId id="278" r:id="rId29"/>
    <p:sldId id="279" r:id="rId30"/>
    <p:sldId id="282" r:id="rId31"/>
    <p:sldId id="287" r:id="rId32"/>
    <p:sldId id="288" r:id="rId33"/>
    <p:sldId id="289" r:id="rId34"/>
    <p:sldId id="290" r:id="rId35"/>
    <p:sldId id="291" r:id="rId36"/>
    <p:sldId id="326" r:id="rId37"/>
    <p:sldId id="325" r:id="rId38"/>
    <p:sldId id="292" r:id="rId39"/>
    <p:sldId id="293" r:id="rId40"/>
    <p:sldId id="294" r:id="rId41"/>
    <p:sldId id="295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86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5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207B49-213A-499B-99E4-11202D6EDC97}" type="datetimeFigureOut">
              <a:rPr lang="en-US" smtClean="0"/>
              <a:pPr/>
              <a:t>4/11/2022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0E4957-6A74-46EC-86B1-3F1F487807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747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0E4957-6A74-46EC-86B1-3F1F48780713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4/11/2022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4/11/2022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4/11/2022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614CA-BC11-49BF-888C-6D5C98AC21EA}" type="datetimeFigureOut">
              <a:rPr lang="en-US" smtClean="0"/>
              <a:pPr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jpe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.png"/><Relationship Id="rId7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.jpe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1.png"/><Relationship Id="rId11" Type="http://schemas.openxmlformats.org/officeDocument/2006/relationships/image" Target="../media/image39.wmf"/><Relationship Id="rId5" Type="http://schemas.openxmlformats.org/officeDocument/2006/relationships/image" Target="../media/image40.png"/><Relationship Id="rId10" Type="http://schemas.openxmlformats.org/officeDocument/2006/relationships/oleObject" Target="../embeddings/oleObject1.bin"/><Relationship Id="rId4" Type="http://schemas.openxmlformats.org/officeDocument/2006/relationships/image" Target="../media/image2.png"/><Relationship Id="rId9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0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image" Target="../media/image1.jpe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.jpeg"/><Relationship Id="rId7" Type="http://schemas.openxmlformats.org/officeDocument/2006/relationships/image" Target="../media/image5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8.wmf"/><Relationship Id="rId5" Type="http://schemas.openxmlformats.org/officeDocument/2006/relationships/image" Target="../media/image54.png"/><Relationship Id="rId10" Type="http://schemas.openxmlformats.org/officeDocument/2006/relationships/oleObject" Target="../embeddings/oleObject5.bin"/><Relationship Id="rId4" Type="http://schemas.openxmlformats.org/officeDocument/2006/relationships/image" Target="../media/image2.png"/><Relationship Id="rId9" Type="http://schemas.openxmlformats.org/officeDocument/2006/relationships/image" Target="../media/image5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1.jpeg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pn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png"/><Relationship Id="rId4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png"/><Relationship Id="rId4" Type="http://schemas.openxmlformats.org/officeDocument/2006/relationships/image" Target="../media/image6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68.png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png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6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6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png"/><Relationship Id="rId4" Type="http://schemas.openxmlformats.org/officeDocument/2006/relationships/image" Target="../media/image6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png"/><Relationship Id="rId4" Type="http://schemas.openxmlformats.org/officeDocument/2006/relationships/image" Target="../media/image6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1.png"/><Relationship Id="rId4" Type="http://schemas.openxmlformats.org/officeDocument/2006/relationships/image" Target="../media/image8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2.png"/><Relationship Id="rId4" Type="http://schemas.openxmlformats.org/officeDocument/2006/relationships/image" Target="../media/image8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3.png"/><Relationship Id="rId4" Type="http://schemas.openxmlformats.org/officeDocument/2006/relationships/image" Target="../media/image8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8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6.png"/><Relationship Id="rId4" Type="http://schemas.openxmlformats.org/officeDocument/2006/relationships/image" Target="../media/image9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Picture 2" descr="a picture to represent stochastic process এর ছবি ফলাফল"/>
          <p:cNvPicPr>
            <a:picLocks noChangeAspect="1" noChangeArrowheads="1"/>
          </p:cNvPicPr>
          <p:nvPr/>
        </p:nvPicPr>
        <p:blipFill>
          <a:blip r:embed="rId4" cstate="print"/>
          <a:srcRect l="3896" t="6926" r="5195"/>
          <a:stretch>
            <a:fillRect/>
          </a:stretch>
        </p:blipFill>
        <p:spPr bwMode="auto">
          <a:xfrm>
            <a:off x="1295400" y="1828800"/>
            <a:ext cx="5334000" cy="409575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371600" y="9144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CSE 5403: Stochastic Process			Cr. 3.00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600200" y="57912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Course Leaner: 2</a:t>
            </a:r>
            <a:r>
              <a:rPr lang="en-US" baseline="30000" dirty="0" smtClean="0"/>
              <a:t>nd</a:t>
            </a:r>
            <a:r>
              <a:rPr lang="en-US" dirty="0" smtClean="0"/>
              <a:t> semester of MS 2018-19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71600" y="1371600"/>
            <a:ext cx="3252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Course Teacher: Dr. A H M Kamal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9906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Randomness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7" y="1524000"/>
            <a:ext cx="8901113" cy="1306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3429" y="3200400"/>
            <a:ext cx="8890571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219200" y="29718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Key point: Outcomes</a:t>
            </a:r>
            <a:endParaRPr lang="en-US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5025208"/>
            <a:ext cx="8839201" cy="1375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295400" y="47244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Key point: Continuous and Discrete Sample Space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9906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Why Randomness?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966913"/>
            <a:ext cx="8819094" cy="420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9144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Event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371600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Often we are interested in a collection of related outcomes from a random experiment.</a:t>
            </a:r>
          </a:p>
          <a:p>
            <a:r>
              <a:rPr lang="en-US" dirty="0" smtClean="0"/>
              <a:t>An </a:t>
            </a:r>
            <a:r>
              <a:rPr lang="en-US" b="1" dirty="0" smtClean="0"/>
              <a:t>event is a subset of the sample space of a random experiment.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386551" y="1938837"/>
            <a:ext cx="8681249" cy="232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4191000"/>
            <a:ext cx="7772400" cy="65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/>
          <a:srcRect b="27199"/>
          <a:stretch>
            <a:fillRect/>
          </a:stretch>
        </p:blipFill>
        <p:spPr bwMode="auto">
          <a:xfrm>
            <a:off x="228600" y="1371600"/>
            <a:ext cx="8382001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9144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Event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799" y="3886200"/>
            <a:ext cx="8382001" cy="188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705600" y="1495961"/>
            <a:ext cx="137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/>
              <a:t>?</a:t>
            </a:r>
            <a:endParaRPr lang="en-US" sz="8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4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9906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Event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28600" y="1600200"/>
            <a:ext cx="7315200" cy="2438400"/>
            <a:chOff x="228600" y="1600200"/>
            <a:chExt cx="7315200" cy="2438400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1600200"/>
              <a:ext cx="7239000" cy="12660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4800" y="2819400"/>
              <a:ext cx="7093388" cy="633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600" y="3352800"/>
              <a:ext cx="7280031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6019800"/>
            <a:ext cx="7239000" cy="5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9906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6422" y="1676400"/>
            <a:ext cx="864517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 t="9091"/>
          <a:stretch>
            <a:fillRect/>
          </a:stretch>
        </p:blipFill>
        <p:spPr bwMode="auto">
          <a:xfrm>
            <a:off x="1066799" y="3657600"/>
            <a:ext cx="7942289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/>
          <a:srcRect t="7692"/>
          <a:stretch>
            <a:fillRect/>
          </a:stretch>
        </p:blipFill>
        <p:spPr bwMode="auto">
          <a:xfrm>
            <a:off x="990600" y="4495800"/>
            <a:ext cx="73533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92200" y="5486400"/>
            <a:ext cx="728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9906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6422" y="1676400"/>
            <a:ext cx="864517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366" y="3733800"/>
            <a:ext cx="855023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9906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657350"/>
            <a:ext cx="9095709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990600"/>
            <a:ext cx="8634861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7620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657600"/>
            <a:ext cx="6553200" cy="296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7620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276600" y="7620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Additional Rules:</a:t>
            </a:r>
            <a:endParaRPr lang="en-US" sz="24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152400" y="3124200"/>
            <a:ext cx="8991600" cy="3112670"/>
            <a:chOff x="152400" y="3124200"/>
            <a:chExt cx="8991600" cy="3112670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57400" y="3124200"/>
              <a:ext cx="6874525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152400" y="4481732"/>
              <a:ext cx="152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More events:</a:t>
              </a:r>
              <a:endParaRPr lang="en-US" dirty="0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057400" y="4190999"/>
              <a:ext cx="7086600" cy="20458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Left Brace 16"/>
            <p:cNvSpPr/>
            <p:nvPr/>
          </p:nvSpPr>
          <p:spPr>
            <a:xfrm>
              <a:off x="1447800" y="3200400"/>
              <a:ext cx="533400" cy="2971800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04800" y="1143000"/>
            <a:ext cx="8839200" cy="1905000"/>
            <a:chOff x="304800" y="1143000"/>
            <a:chExt cx="8839200" cy="1905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40194" y="1143000"/>
              <a:ext cx="7103806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40194" y="1905000"/>
              <a:ext cx="7079226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304800" y="1848728"/>
              <a:ext cx="152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Two events:</a:t>
              </a:r>
              <a:endParaRPr lang="en-US" dirty="0"/>
            </a:p>
          </p:txBody>
        </p:sp>
        <p:sp>
          <p:nvSpPr>
            <p:cNvPr id="18" name="Left Brace 17"/>
            <p:cNvSpPr/>
            <p:nvPr/>
          </p:nvSpPr>
          <p:spPr>
            <a:xfrm>
              <a:off x="1524000" y="1143000"/>
              <a:ext cx="533400" cy="1828800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10"/>
          <p:cNvSpPr/>
          <p:nvPr/>
        </p:nvSpPr>
        <p:spPr>
          <a:xfrm>
            <a:off x="228600" y="1219200"/>
            <a:ext cx="838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 </a:t>
            </a:r>
            <a:r>
              <a:rPr lang="en-US" b="1" dirty="0" smtClean="0"/>
              <a:t>stochastic process</a:t>
            </a:r>
            <a:r>
              <a:rPr lang="en-US" dirty="0" smtClean="0"/>
              <a:t> is a probabilistic (non-deterministic) system that evolves with time via random changes to a collection of variables. A </a:t>
            </a:r>
            <a:r>
              <a:rPr lang="en-US" b="1" dirty="0" smtClean="0"/>
              <a:t>finite stochastic process</a:t>
            </a:r>
            <a:r>
              <a:rPr lang="en-US" dirty="0" smtClean="0"/>
              <a:t> consists of a finite number of stages in which the outcomes and associated probabilities at each stage depend on the outcomes and associated probabilities of the preceding stages. 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52400" y="4800600"/>
            <a:ext cx="8763000" cy="722531"/>
            <a:chOff x="228600" y="3810000"/>
            <a:chExt cx="8763000" cy="722531"/>
          </a:xfrm>
        </p:grpSpPr>
        <p:sp>
          <p:nvSpPr>
            <p:cNvPr id="22" name="TextBox 21"/>
            <p:cNvSpPr txBox="1"/>
            <p:nvPr/>
          </p:nvSpPr>
          <p:spPr>
            <a:xfrm>
              <a:off x="7848600" y="3810000"/>
              <a:ext cx="1143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Outcome of Stage n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57400" y="3886200"/>
              <a:ext cx="2362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Outcome and probabilities of Stage 1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" y="3810000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Input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90600" y="4038600"/>
              <a:ext cx="99060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Stage 1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343400" y="4038600"/>
              <a:ext cx="99060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Stage 2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781800" y="3962400"/>
              <a:ext cx="99060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Stage n</a:t>
              </a:r>
              <a:endParaRPr lang="en-US" dirty="0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304800" y="4191000"/>
              <a:ext cx="685800" cy="0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1981200" y="4191000"/>
              <a:ext cx="2377440" cy="0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5410200" y="4191000"/>
              <a:ext cx="548640" cy="0"/>
            </a:xfrm>
            <a:prstGeom prst="straightConnector1">
              <a:avLst/>
            </a:prstGeom>
            <a:ln w="22225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6248400" y="4191000"/>
              <a:ext cx="548640" cy="0"/>
            </a:xfrm>
            <a:prstGeom prst="straightConnector1">
              <a:avLst/>
            </a:prstGeom>
            <a:ln w="22225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7772400" y="4114800"/>
              <a:ext cx="548640" cy="0"/>
            </a:xfrm>
            <a:prstGeom prst="straightConnector1">
              <a:avLst/>
            </a:prstGeom>
            <a:ln w="22225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7620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276600" y="8382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Conditional Probability:</a:t>
            </a:r>
            <a:endParaRPr lang="en-US" sz="2400" dirty="0"/>
          </a:p>
        </p:txBody>
      </p:sp>
      <p:sp>
        <p:nvSpPr>
          <p:cNvPr id="19" name="Rectangle 18"/>
          <p:cNvSpPr/>
          <p:nvPr/>
        </p:nvSpPr>
        <p:spPr>
          <a:xfrm>
            <a:off x="381000" y="1219200"/>
            <a:ext cx="8305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When two events A, B are dependent it is important to know the probability</a:t>
            </a:r>
          </a:p>
          <a:p>
            <a:r>
              <a:rPr lang="en-US" dirty="0" smtClean="0"/>
              <a:t>that the event B will occur, given that A has already happened. We define this to</a:t>
            </a:r>
          </a:p>
          <a:p>
            <a:r>
              <a:rPr lang="en-US" dirty="0" smtClean="0"/>
              <a:t>be </a:t>
            </a:r>
            <a:r>
              <a:rPr lang="en-US" i="1" dirty="0" smtClean="0"/>
              <a:t>conditional probability, denoted by P(B|A).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2895601"/>
            <a:ext cx="6705600" cy="226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7399" y="2176850"/>
            <a:ext cx="2687593" cy="61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76800" y="2286000"/>
            <a:ext cx="1517564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7620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276600" y="83820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Conditional Probability:</a:t>
            </a:r>
            <a:endParaRPr lang="en-US" sz="2400" dirty="0"/>
          </a:p>
        </p:txBody>
      </p:sp>
      <p:sp>
        <p:nvSpPr>
          <p:cNvPr id="19" name="Rectangle 18"/>
          <p:cNvSpPr/>
          <p:nvPr/>
        </p:nvSpPr>
        <p:spPr>
          <a:xfrm>
            <a:off x="381000" y="1219200"/>
            <a:ext cx="8305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When two events A, B are dependent it is important to know the probability</a:t>
            </a:r>
          </a:p>
          <a:p>
            <a:r>
              <a:rPr lang="en-US" dirty="0" smtClean="0"/>
              <a:t>that the event B will occur, given that A has already happened. We define this to</a:t>
            </a:r>
          </a:p>
          <a:p>
            <a:r>
              <a:rPr lang="en-US" dirty="0" smtClean="0"/>
              <a:t>be </a:t>
            </a:r>
            <a:r>
              <a:rPr lang="en-US" i="1" dirty="0" smtClean="0"/>
              <a:t>conditional probability, denoted by P(B|A).</a:t>
            </a:r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7399" y="2176850"/>
            <a:ext cx="2687593" cy="61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2286000"/>
            <a:ext cx="1517564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6"/>
          <p:cNvGrpSpPr/>
          <p:nvPr/>
        </p:nvGrpSpPr>
        <p:grpSpPr>
          <a:xfrm>
            <a:off x="990600" y="5334000"/>
            <a:ext cx="5999018" cy="1143000"/>
            <a:chOff x="990600" y="5029200"/>
            <a:chExt cx="5999018" cy="1143000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57400" y="5562600"/>
              <a:ext cx="4932218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TextBox 25"/>
            <p:cNvSpPr txBox="1"/>
            <p:nvPr/>
          </p:nvSpPr>
          <p:spPr>
            <a:xfrm>
              <a:off x="990600" y="5029200"/>
              <a:ext cx="2895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Multiplication rule:</a:t>
              </a:r>
              <a:endParaRPr lang="en-US" sz="2400" dirty="0"/>
            </a:p>
          </p:txBody>
        </p:sp>
      </p:grp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2819400"/>
            <a:ext cx="8086725" cy="876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" y="3733800"/>
            <a:ext cx="7625114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7620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276600" y="8382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Total Probability:</a:t>
            </a:r>
            <a:endParaRPr 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295400"/>
            <a:ext cx="3124200" cy="188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33800" y="1219200"/>
            <a:ext cx="2624138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57600" y="1981200"/>
            <a:ext cx="3352799" cy="52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3657600" y="1676400"/>
            <a:ext cx="218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Total Probability of B:</a:t>
            </a:r>
            <a:endParaRPr lang="en-US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8899" y="3295650"/>
            <a:ext cx="6384471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3429000" y="2819400"/>
            <a:ext cx="4495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 </a:t>
            </a:r>
            <a:r>
              <a:rPr lang="en-US" b="1" i="1" dirty="0" smtClean="0"/>
              <a:t>A</a:t>
            </a:r>
            <a:r>
              <a:rPr lang="en-US" dirty="0" smtClean="0"/>
              <a:t> and </a:t>
            </a:r>
            <a:r>
              <a:rPr lang="en-US" b="1" i="1" dirty="0" smtClean="0"/>
              <a:t>A</a:t>
            </a:r>
            <a:r>
              <a:rPr lang="en-US" b="1" i="1" baseline="30000" dirty="0" smtClean="0"/>
              <a:t>’</a:t>
            </a:r>
            <a:r>
              <a:rPr lang="en-US" b="1" i="1" dirty="0" smtClean="0"/>
              <a:t> </a:t>
            </a:r>
            <a:r>
              <a:rPr lang="en-US" dirty="0" smtClean="0"/>
              <a:t>are mutually exclusive:</a:t>
            </a:r>
            <a:endParaRPr lang="en-US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47800" y="3962400"/>
            <a:ext cx="7391400" cy="149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289" name="Object 1"/>
          <p:cNvGraphicFramePr>
            <a:graphicFrameLocks noChangeAspect="1"/>
          </p:cNvGraphicFramePr>
          <p:nvPr/>
        </p:nvGraphicFramePr>
        <p:xfrm>
          <a:off x="2590800" y="5557837"/>
          <a:ext cx="2819400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Equation" r:id="rId10" imgW="1447560" imgH="393480" progId="">
                  <p:embed/>
                </p:oleObj>
              </mc:Choice>
              <mc:Fallback>
                <p:oleObj name="Equation" r:id="rId10" imgW="1447560" imgH="39348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557837"/>
                        <a:ext cx="2819400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7620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276600" y="8382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Total Probability:</a:t>
            </a:r>
            <a:endParaRPr lang="en-US" sz="2400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4419600"/>
            <a:ext cx="7932024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5400" y="1371600"/>
            <a:ext cx="7477449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1905000"/>
            <a:ext cx="2514600" cy="1514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2000" y="3429000"/>
            <a:ext cx="807466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7620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276600" y="8382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Total Probability:</a:t>
            </a:r>
            <a:endParaRPr lang="en-US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1371600"/>
            <a:ext cx="7477449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1905000"/>
            <a:ext cx="2514600" cy="1514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" y="3429000"/>
            <a:ext cx="807466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24000" y="4419600"/>
            <a:ext cx="6705600" cy="2178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7620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Probability: Independence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295400"/>
            <a:ext cx="831532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1601" y="3352800"/>
            <a:ext cx="6172199" cy="558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7620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Probability: Independence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219200"/>
            <a:ext cx="7772400" cy="5381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876800" y="55626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As:</a:t>
            </a:r>
            <a:r>
              <a:rPr lang="en-US" dirty="0"/>
              <a:t> </a:t>
            </a:r>
            <a:r>
              <a:rPr lang="en-US" dirty="0" smtClean="0"/>
              <a:t>   P(T)=0.95, P(T’)=1-0.95</a:t>
            </a:r>
          </a:p>
          <a:p>
            <a:r>
              <a:rPr lang="en-US" dirty="0"/>
              <a:t> </a:t>
            </a:r>
            <a:r>
              <a:rPr lang="en-US" dirty="0" smtClean="0"/>
              <a:t>         P(B)=0.95, P(B’)=</a:t>
            </a:r>
            <a:r>
              <a:rPr lang="en-US" dirty="0"/>
              <a:t>1-0.95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400" y="3745468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 we know P(A)=1-P(A</a:t>
            </a:r>
            <a:r>
              <a:rPr lang="en-US" sz="2400" b="1" baseline="30000" dirty="0" smtClean="0"/>
              <a:t>’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7620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Probability: Independence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66800"/>
            <a:ext cx="8077200" cy="3020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0400" y="3269217"/>
            <a:ext cx="5943600" cy="33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Bayes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’ Theorem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7400" y="1524000"/>
            <a:ext cx="4495800" cy="989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24200" y="4343400"/>
            <a:ext cx="5181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3352800" y="3200400"/>
          <a:ext cx="2133600" cy="763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Equation" r:id="rId7" imgW="1206360" imgH="431640" progId="">
                  <p:embed/>
                </p:oleObj>
              </mc:Choice>
              <mc:Fallback>
                <p:oleObj name="Equation" r:id="rId7" imgW="1206360" imgH="4316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200400"/>
                        <a:ext cx="2133600" cy="7636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914400" y="27432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Deduced by: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14400" y="327660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According to the law of conditional probability: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90600" y="42672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According to multiplication law: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228600" y="3886200"/>
            <a:ext cx="8915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Let b and g represent the sample of a boy and girl, respectively.</a:t>
            </a:r>
            <a:b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</a:b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Then, the sample space is {bb,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bg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gb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gg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}. Let A={bb,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bg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gb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} and B={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bg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gb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gg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}, where every sample in A consisted of at least a boy and the sample of B consists of at least a girl.</a:t>
            </a:r>
            <a:b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</a:b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The P[A]=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P[B]=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3/4. Again, P[B|A]=2/3 because P[B|A]=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Bayes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’ Theorem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7400" y="1524000"/>
            <a:ext cx="4495800" cy="989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228600" y="2514601"/>
            <a:ext cx="876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Consider that </a:t>
            </a:r>
            <a:r>
              <a:rPr lang="en-US" dirty="0" smtClean="0"/>
              <a:t>a boy will place at first or second position in your class. It is certain. Now what is the probability of taking another place by a girl?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28600" y="3276600"/>
            <a:ext cx="1066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 it ½?</a:t>
            </a:r>
            <a:endParaRPr lang="en-US" dirty="0"/>
          </a:p>
        </p:txBody>
      </p:sp>
      <p:graphicFrame>
        <p:nvGraphicFramePr>
          <p:cNvPr id="9221" name="Object 5"/>
          <p:cNvGraphicFramePr>
            <a:graphicFrameLocks noChangeAspect="1"/>
          </p:cNvGraphicFramePr>
          <p:nvPr/>
        </p:nvGraphicFramePr>
        <p:xfrm>
          <a:off x="0" y="0"/>
          <a:ext cx="6096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" name="Equation" r:id="rId6" imgW="609336" imgH="431613" progId="">
                  <p:embed/>
                </p:oleObj>
              </mc:Choice>
              <mc:Fallback>
                <p:oleObj name="Equation" r:id="rId6" imgW="609336" imgH="431613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609600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5867400" y="4800600"/>
          <a:ext cx="3136603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Equation" r:id="rId8" imgW="1688367" imgH="406224" progId="">
                  <p:embed/>
                </p:oleObj>
              </mc:Choice>
              <mc:Fallback>
                <p:oleObj name="Equation" r:id="rId8" imgW="1688367" imgH="406224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4800600"/>
                        <a:ext cx="3136603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609600" y="5562600"/>
          <a:ext cx="4802372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name="Equation" r:id="rId10" imgW="2578100" imgH="406400" progId="">
                  <p:embed/>
                </p:oleObj>
              </mc:Choice>
              <mc:Fallback>
                <p:oleObj name="Equation" r:id="rId10" imgW="2578100" imgH="4064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562600"/>
                        <a:ext cx="4802372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0" y="428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=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Vrinda" pitchFamily="34" charset="0"/>
              </a:rPr>
              <a:t> 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10"/>
          <p:cNvSpPr/>
          <p:nvPr/>
        </p:nvSpPr>
        <p:spPr>
          <a:xfrm>
            <a:off x="228600" y="1219200"/>
            <a:ext cx="838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 </a:t>
            </a:r>
            <a:r>
              <a:rPr lang="en-US" b="1" dirty="0" smtClean="0"/>
              <a:t>stochastic process</a:t>
            </a:r>
            <a:r>
              <a:rPr lang="en-US" dirty="0" smtClean="0"/>
              <a:t> is a probabilistic (non-deterministic) system that evolves with time via random changes to a collection of variables. A </a:t>
            </a:r>
            <a:r>
              <a:rPr lang="en-US" b="1" dirty="0" smtClean="0"/>
              <a:t>finite stochastic process</a:t>
            </a:r>
            <a:r>
              <a:rPr lang="en-US" dirty="0" smtClean="0"/>
              <a:t> consists of a finite number of stages in which the outcomes and associated probabilities at each stage depend on the outcomes and associated probabilities of the preceding stages.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One type of finite stochastic process is called a </a:t>
            </a:r>
            <a:r>
              <a:rPr lang="en-US" b="1" dirty="0" smtClean="0"/>
              <a:t>Random Walk</a:t>
            </a:r>
            <a:r>
              <a:rPr lang="en-US" dirty="0" smtClean="0"/>
              <a:t>. A Random Walk process is "</a:t>
            </a:r>
            <a:r>
              <a:rPr lang="en-US" dirty="0" err="1" smtClean="0"/>
              <a:t>memoryless</a:t>
            </a:r>
            <a:r>
              <a:rPr lang="en-US" dirty="0" smtClean="0"/>
              <a:t>": the next state depends only on the current state and not on the sequence of events that preceded it.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09600" y="4191794"/>
            <a:ext cx="1219200" cy="991394"/>
            <a:chOff x="609600" y="4191794"/>
            <a:chExt cx="1219200" cy="991394"/>
          </a:xfrm>
        </p:grpSpPr>
        <p:grpSp>
          <p:nvGrpSpPr>
            <p:cNvPr id="27" name="Group 26"/>
            <p:cNvGrpSpPr/>
            <p:nvPr/>
          </p:nvGrpSpPr>
          <p:grpSpPr>
            <a:xfrm>
              <a:off x="609600" y="4191794"/>
              <a:ext cx="1066800" cy="991394"/>
              <a:chOff x="609600" y="4191794"/>
              <a:chExt cx="1066800" cy="991394"/>
            </a:xfrm>
          </p:grpSpPr>
          <p:cxnSp>
            <p:nvCxnSpPr>
              <p:cNvPr id="24" name="Straight Arrow Connector 23"/>
              <p:cNvCxnSpPr/>
              <p:nvPr/>
            </p:nvCxnSpPr>
            <p:spPr>
              <a:xfrm>
                <a:off x="609600" y="5181600"/>
                <a:ext cx="10668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 rot="5400000" flipH="1" flipV="1">
                <a:off x="189706" y="4686300"/>
                <a:ext cx="9906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Oval 27"/>
            <p:cNvSpPr/>
            <p:nvPr/>
          </p:nvSpPr>
          <p:spPr>
            <a:xfrm>
              <a:off x="685800" y="4800600"/>
              <a:ext cx="152400" cy="1524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85800" y="4419600"/>
              <a:ext cx="1143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X(t=0)=X_0</a:t>
              </a:r>
              <a:endParaRPr lang="en-US" sz="1400" dirty="0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609600" y="5334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X(t=0)</a:t>
            </a:r>
            <a:endParaRPr lang="en-US" dirty="0"/>
          </a:p>
        </p:txBody>
      </p:sp>
      <p:grpSp>
        <p:nvGrpSpPr>
          <p:cNvPr id="54" name="Group 53"/>
          <p:cNvGrpSpPr/>
          <p:nvPr/>
        </p:nvGrpSpPr>
        <p:grpSpPr>
          <a:xfrm>
            <a:off x="2286000" y="3810000"/>
            <a:ext cx="2667000" cy="2170331"/>
            <a:chOff x="2286000" y="3810000"/>
            <a:chExt cx="2667000" cy="2170331"/>
          </a:xfrm>
        </p:grpSpPr>
        <p:grpSp>
          <p:nvGrpSpPr>
            <p:cNvPr id="31" name="Group 30"/>
            <p:cNvGrpSpPr/>
            <p:nvPr/>
          </p:nvGrpSpPr>
          <p:grpSpPr>
            <a:xfrm>
              <a:off x="2286000" y="4191000"/>
              <a:ext cx="1219994" cy="991394"/>
              <a:chOff x="608806" y="4191794"/>
              <a:chExt cx="1219994" cy="991394"/>
            </a:xfrm>
          </p:grpSpPr>
          <p:grpSp>
            <p:nvGrpSpPr>
              <p:cNvPr id="32" name="Group 26"/>
              <p:cNvGrpSpPr/>
              <p:nvPr/>
            </p:nvGrpSpPr>
            <p:grpSpPr>
              <a:xfrm>
                <a:off x="608806" y="4191794"/>
                <a:ext cx="1067594" cy="991394"/>
                <a:chOff x="608806" y="4191794"/>
                <a:chExt cx="1067594" cy="991394"/>
              </a:xfrm>
            </p:grpSpPr>
            <p:cxnSp>
              <p:nvCxnSpPr>
                <p:cNvPr id="35" name="Straight Arrow Connector 34"/>
                <p:cNvCxnSpPr/>
                <p:nvPr/>
              </p:nvCxnSpPr>
              <p:spPr>
                <a:xfrm>
                  <a:off x="609600" y="5181600"/>
                  <a:ext cx="1066800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Arrow Connector 35"/>
                <p:cNvCxnSpPr/>
                <p:nvPr/>
              </p:nvCxnSpPr>
              <p:spPr>
                <a:xfrm rot="5400000" flipH="1" flipV="1">
                  <a:off x="114300" y="4686300"/>
                  <a:ext cx="990600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Oval 32"/>
              <p:cNvSpPr/>
              <p:nvPr/>
            </p:nvSpPr>
            <p:spPr>
              <a:xfrm>
                <a:off x="685800" y="4800600"/>
                <a:ext cx="152400" cy="152400"/>
              </a:xfrm>
              <a:prstGeom prst="ellipse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685800" y="4419600"/>
                <a:ext cx="1143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X(t=0)=X_0</a:t>
                </a:r>
                <a:endParaRPr lang="en-US" sz="1400" dirty="0"/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2286000" y="5334000"/>
              <a:ext cx="2667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X(t=1)= X(t=0)+</a:t>
              </a:r>
              <a:r>
                <a:rPr lang="en-US" dirty="0" err="1" smtClean="0"/>
                <a:t>d.X</a:t>
              </a:r>
              <a:r>
                <a:rPr lang="en-US" dirty="0" smtClean="0"/>
                <a:t>(t=1)         </a:t>
              </a:r>
            </a:p>
            <a:p>
              <a:r>
                <a:rPr lang="en-US" dirty="0" smtClean="0"/>
                <a:t>           =X_0+d.X(t=1)</a:t>
              </a:r>
              <a:endParaRPr lang="en-US" dirty="0"/>
            </a:p>
          </p:txBody>
        </p:sp>
        <p:sp>
          <p:nvSpPr>
            <p:cNvPr id="39" name="Oval 38"/>
            <p:cNvSpPr/>
            <p:nvPr/>
          </p:nvSpPr>
          <p:spPr>
            <a:xfrm>
              <a:off x="3124200" y="4114800"/>
              <a:ext cx="182880" cy="1524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971800" y="3810000"/>
              <a:ext cx="762000" cy="304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X(t=1)</a:t>
              </a:r>
              <a:endParaRPr lang="en-US" sz="1400" dirty="0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648200" y="4114800"/>
            <a:ext cx="4267200" cy="1789331"/>
            <a:chOff x="4648200" y="4114800"/>
            <a:chExt cx="4267200" cy="1789331"/>
          </a:xfrm>
        </p:grpSpPr>
        <p:grpSp>
          <p:nvGrpSpPr>
            <p:cNvPr id="41" name="Group 40"/>
            <p:cNvGrpSpPr/>
            <p:nvPr/>
          </p:nvGrpSpPr>
          <p:grpSpPr>
            <a:xfrm>
              <a:off x="6476206" y="4114800"/>
              <a:ext cx="1143794" cy="1066800"/>
              <a:chOff x="608806" y="4191794"/>
              <a:chExt cx="1143794" cy="1066800"/>
            </a:xfrm>
          </p:grpSpPr>
          <p:grpSp>
            <p:nvGrpSpPr>
              <p:cNvPr id="42" name="Group 26"/>
              <p:cNvGrpSpPr/>
              <p:nvPr/>
            </p:nvGrpSpPr>
            <p:grpSpPr>
              <a:xfrm>
                <a:off x="608806" y="4191794"/>
                <a:ext cx="1067594" cy="991394"/>
                <a:chOff x="608806" y="4191794"/>
                <a:chExt cx="1067594" cy="991394"/>
              </a:xfrm>
            </p:grpSpPr>
            <p:cxnSp>
              <p:nvCxnSpPr>
                <p:cNvPr id="45" name="Straight Arrow Connector 44"/>
                <p:cNvCxnSpPr/>
                <p:nvPr/>
              </p:nvCxnSpPr>
              <p:spPr>
                <a:xfrm>
                  <a:off x="609600" y="5181600"/>
                  <a:ext cx="1066800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Arrow Connector 45"/>
                <p:cNvCxnSpPr/>
                <p:nvPr/>
              </p:nvCxnSpPr>
              <p:spPr>
                <a:xfrm rot="5400000" flipH="1" flipV="1">
                  <a:off x="114300" y="4686300"/>
                  <a:ext cx="990600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3" name="Oval 42"/>
              <p:cNvSpPr/>
              <p:nvPr/>
            </p:nvSpPr>
            <p:spPr>
              <a:xfrm>
                <a:off x="685800" y="4800600"/>
                <a:ext cx="152400" cy="152400"/>
              </a:xfrm>
              <a:prstGeom prst="ellipse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609600" y="4950817"/>
                <a:ext cx="1143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X(t=0)=X_0</a:t>
                </a:r>
                <a:endParaRPr lang="en-US" sz="1400" dirty="0"/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7315200" y="4495801"/>
              <a:ext cx="990600" cy="304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X(t=k)</a:t>
              </a:r>
              <a:endParaRPr lang="en-US" sz="1400" dirty="0"/>
            </a:p>
          </p:txBody>
        </p:sp>
        <p:sp>
          <p:nvSpPr>
            <p:cNvPr id="48" name="Oval 47"/>
            <p:cNvSpPr/>
            <p:nvPr/>
          </p:nvSpPr>
          <p:spPr>
            <a:xfrm>
              <a:off x="8046720" y="4724400"/>
              <a:ext cx="182880" cy="1524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7086600" y="4114800"/>
              <a:ext cx="152400" cy="1524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7010400" y="4648200"/>
              <a:ext cx="152400" cy="1524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7696200" y="4267200"/>
              <a:ext cx="152400" cy="1524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7620000" y="4800600"/>
              <a:ext cx="152400" cy="1524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648200" y="5257800"/>
              <a:ext cx="4267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X(t=k) =X(t=</a:t>
              </a:r>
              <a:r>
                <a:rPr lang="en-US" i="1" dirty="0" smtClean="0"/>
                <a:t>k-1</a:t>
              </a:r>
              <a:r>
                <a:rPr lang="en-US" dirty="0" smtClean="0"/>
                <a:t>)+</a:t>
              </a:r>
              <a:r>
                <a:rPr lang="en-US" dirty="0" err="1" smtClean="0"/>
                <a:t>d.X</a:t>
              </a:r>
              <a:r>
                <a:rPr lang="en-US" dirty="0" smtClean="0"/>
                <a:t>(t=</a:t>
              </a:r>
              <a:r>
                <a:rPr lang="en-US" i="1" dirty="0" smtClean="0"/>
                <a:t>k</a:t>
              </a:r>
              <a:r>
                <a:rPr lang="en-US" dirty="0" smtClean="0"/>
                <a:t>)</a:t>
              </a:r>
            </a:p>
            <a:p>
              <a:r>
                <a:rPr lang="en-US" dirty="0" smtClean="0"/>
                <a:t>            =X_0+d.X(t=1)+</a:t>
              </a:r>
              <a:r>
                <a:rPr lang="en-US" dirty="0" err="1" smtClean="0"/>
                <a:t>d.X</a:t>
              </a:r>
              <a:r>
                <a:rPr lang="en-US" dirty="0" smtClean="0"/>
                <a:t>(t=2)+…+</a:t>
              </a:r>
              <a:r>
                <a:rPr lang="en-US" dirty="0" err="1" smtClean="0"/>
                <a:t>d.X</a:t>
              </a:r>
              <a:r>
                <a:rPr lang="en-US" dirty="0" smtClean="0"/>
                <a:t>(t=k)</a:t>
              </a:r>
              <a:endParaRPr lang="en-US" dirty="0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2057400" y="6019800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Random Walk Process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Bayes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’ Theorem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1219200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When boys and girls fall in love either the boy or the girl first proposes. In an experiment, it is observed that 30% of the boys and 10% of girls fall in </a:t>
            </a:r>
            <a:r>
              <a:rPr lang="en-US" dirty="0" smtClean="0"/>
              <a:t>love first. </a:t>
            </a:r>
            <a:r>
              <a:rPr lang="en-US" dirty="0" smtClean="0"/>
              <a:t>Then, if a person is identified as a lover, what is the probability that the person is a boy?</a:t>
            </a:r>
          </a:p>
          <a:p>
            <a:r>
              <a:rPr lang="en-US" dirty="0" err="1" smtClean="0"/>
              <a:t>Ans</a:t>
            </a:r>
            <a:r>
              <a:rPr lang="en-US" dirty="0" smtClean="0"/>
              <a:t>: Let the event of love is E and assume two letter B and G to denote boy and girl, respectively.</a:t>
            </a:r>
          </a:p>
          <a:p>
            <a:r>
              <a:rPr lang="en-US" dirty="0" smtClean="0"/>
              <a:t>Here, P(B)=P(G)=0.5	</a:t>
            </a:r>
          </a:p>
          <a:p>
            <a:r>
              <a:rPr lang="en-US" dirty="0" smtClean="0"/>
              <a:t>P(E|B)=0.3 and P(E|G)=0.1.   </a:t>
            </a:r>
          </a:p>
          <a:p>
            <a:endParaRPr lang="en-US" dirty="0" smtClean="0"/>
          </a:p>
          <a:p>
            <a:r>
              <a:rPr lang="en-US" dirty="0" smtClean="0"/>
              <a:t>According to </a:t>
            </a:r>
            <a:r>
              <a:rPr lang="en-US" dirty="0" err="1" smtClean="0"/>
              <a:t>Bayes</a:t>
            </a:r>
            <a:r>
              <a:rPr lang="en-US" dirty="0" smtClean="0"/>
              <a:t>' law</a:t>
            </a:r>
            <a:endParaRPr lang="en-US" dirty="0"/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1736725" y="3886200"/>
          <a:ext cx="3689350" cy="260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2" name="Equation" r:id="rId5" imgW="1930320" imgH="1358640" progId="">
                  <p:embed/>
                </p:oleObj>
              </mc:Choice>
              <mc:Fallback>
                <p:oleObj name="Equation" r:id="rId5" imgW="1930320" imgH="13586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6725" y="3886200"/>
                        <a:ext cx="3689350" cy="2606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4114800" y="4116134"/>
            <a:ext cx="4724400" cy="1141666"/>
            <a:chOff x="4114800" y="4116134"/>
            <a:chExt cx="4724400" cy="1141666"/>
          </a:xfrm>
        </p:grpSpPr>
        <p:graphicFrame>
          <p:nvGraphicFramePr>
            <p:cNvPr id="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39823961"/>
                </p:ext>
              </p:extLst>
            </p:nvPr>
          </p:nvGraphicFramePr>
          <p:xfrm>
            <a:off x="6019800" y="4116134"/>
            <a:ext cx="2819400" cy="766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093" name="Equation" r:id="rId7" imgW="1447172" imgH="393529" progId="">
                    <p:embed/>
                  </p:oleObj>
                </mc:Choice>
                <mc:Fallback>
                  <p:oleObj name="Equation" r:id="rId7" imgW="1447172" imgH="393529" progId="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19800" y="4116134"/>
                          <a:ext cx="2819400" cy="7667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9" name="Straight Arrow Connector 8"/>
            <p:cNvCxnSpPr/>
            <p:nvPr/>
          </p:nvCxnSpPr>
          <p:spPr>
            <a:xfrm flipH="1" flipV="1">
              <a:off x="4114800" y="4419600"/>
              <a:ext cx="1905000" cy="76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>
              <a:off x="5410200" y="4495800"/>
              <a:ext cx="609600" cy="7620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Random Variable: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1447800"/>
            <a:ext cx="76009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3429000"/>
            <a:ext cx="759588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0600" y="5029200"/>
            <a:ext cx="767861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Random Variable: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799" y="1447800"/>
            <a:ext cx="7232073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2971800"/>
            <a:ext cx="743250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Distribution: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62000" y="1447800"/>
            <a:ext cx="807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</a:t>
            </a:r>
            <a:r>
              <a:rPr lang="en-US" b="1" dirty="0" smtClean="0"/>
              <a:t>probability distribution of a random variable </a:t>
            </a:r>
            <a:r>
              <a:rPr lang="en-US" b="1" i="1" dirty="0" smtClean="0"/>
              <a:t>X is a description of the probabilities </a:t>
            </a:r>
            <a:r>
              <a:rPr lang="en-US" dirty="0" smtClean="0"/>
              <a:t>associated with the possible values of </a:t>
            </a:r>
            <a:r>
              <a:rPr lang="en-US" i="1" dirty="0" smtClean="0"/>
              <a:t>X. For a discrete random variable, the distribution is </a:t>
            </a:r>
            <a:r>
              <a:rPr lang="en-US" dirty="0" smtClean="0"/>
              <a:t>often specified by just a list of the possible values along with the probability of each.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62000" y="2743200"/>
            <a:ext cx="7924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There is a chance that a bit transmitted through a digital transmission channel is received in error. Let </a:t>
            </a:r>
            <a:r>
              <a:rPr lang="en-US" i="1" dirty="0" smtClean="0"/>
              <a:t>X equal the number of bits in error in the next four bits transmitted. The possible values </a:t>
            </a:r>
            <a:r>
              <a:rPr lang="en-US" dirty="0" smtClean="0"/>
              <a:t>for </a:t>
            </a:r>
            <a:r>
              <a:rPr lang="en-US" i="1" dirty="0" smtClean="0"/>
              <a:t>X are {0, 1, 2, 3, 4}. Based on a model for the errors that is presented in the following </a:t>
            </a:r>
            <a:r>
              <a:rPr lang="en-US" dirty="0" smtClean="0"/>
              <a:t>section, probabilities for these values will be determined. Suppose that the probabilities are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probability distribution of </a:t>
            </a:r>
            <a:r>
              <a:rPr lang="en-US" i="1" dirty="0" smtClean="0"/>
              <a:t>X is specified by the possible values along with the probability </a:t>
            </a:r>
            <a:r>
              <a:rPr lang="en-US" dirty="0" smtClean="0"/>
              <a:t>of each. A graphical description of the probability distribution of </a:t>
            </a:r>
            <a:r>
              <a:rPr lang="en-US" i="1" dirty="0" smtClean="0"/>
              <a:t>X is shown in Fig. 3-1.</a:t>
            </a:r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4191000"/>
            <a:ext cx="6321007" cy="91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4191000"/>
            <a:ext cx="2947382" cy="2403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Distribution: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9600" y="1295400"/>
            <a:ext cx="7924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There is a chance that a bit transmitted through a digital transmission channel is received in error. Let </a:t>
            </a:r>
            <a:r>
              <a:rPr lang="en-US" i="1" dirty="0" smtClean="0"/>
              <a:t>X equal the number of bits in error in the next four bits transmitted. The possible values </a:t>
            </a:r>
            <a:r>
              <a:rPr lang="en-US" dirty="0" smtClean="0"/>
              <a:t>for </a:t>
            </a:r>
            <a:r>
              <a:rPr lang="en-US" i="1" dirty="0" smtClean="0"/>
              <a:t>X are {0, 1, 2, 3, 4}. Based on a model for the errors that is presented in the following </a:t>
            </a:r>
            <a:r>
              <a:rPr lang="en-US" dirty="0" smtClean="0"/>
              <a:t>section, probabilities for these values will be determined. Suppose that the probabilities are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probability distribution of </a:t>
            </a:r>
            <a:r>
              <a:rPr lang="en-US" i="1" dirty="0" smtClean="0"/>
              <a:t>X is specified by the possible values along with the probability </a:t>
            </a:r>
            <a:r>
              <a:rPr lang="en-US" dirty="0" smtClean="0"/>
              <a:t>of each. A graphical description of the probability distribution of </a:t>
            </a:r>
            <a:r>
              <a:rPr lang="en-US" i="1" dirty="0" smtClean="0"/>
              <a:t>X is shown in Fig. 3-1.</a:t>
            </a:r>
            <a:endParaRPr lang="en-US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3853" y="2743200"/>
            <a:ext cx="6321007" cy="91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Mass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1905000"/>
            <a:ext cx="7596554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838200" y="1295400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 </a:t>
            </a:r>
            <a:r>
              <a:rPr lang="en-US" b="1" dirty="0" smtClean="0"/>
              <a:t>probability mass function</a:t>
            </a:r>
            <a:r>
              <a:rPr lang="en-US" dirty="0" smtClean="0"/>
              <a:t> (</a:t>
            </a:r>
            <a:r>
              <a:rPr lang="en-US" b="1" dirty="0" err="1" smtClean="0"/>
              <a:t>pmf</a:t>
            </a:r>
            <a:r>
              <a:rPr lang="en-US" dirty="0" smtClean="0"/>
              <a:t>) is a function that gives the probability that a discrete random variable is exactly equal to some value.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b="56997"/>
          <a:stretch>
            <a:fillRect/>
          </a:stretch>
        </p:blipFill>
        <p:spPr bwMode="auto">
          <a:xfrm>
            <a:off x="838201" y="4013058"/>
            <a:ext cx="7578090" cy="1092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Mass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38200" y="1295400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 </a:t>
            </a:r>
            <a:r>
              <a:rPr lang="en-US" b="1" dirty="0" smtClean="0"/>
              <a:t>probability mass function</a:t>
            </a:r>
            <a:r>
              <a:rPr lang="en-US" dirty="0" smtClean="0"/>
              <a:t> (</a:t>
            </a:r>
            <a:r>
              <a:rPr lang="en-US" b="1" dirty="0" err="1" smtClean="0"/>
              <a:t>pmf</a:t>
            </a:r>
            <a:r>
              <a:rPr lang="en-US" dirty="0" smtClean="0"/>
              <a:t>) is a function that gives the probability that a discrete random variable is exactly equal to some value.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b="56997"/>
          <a:stretch>
            <a:fillRect/>
          </a:stretch>
        </p:blipFill>
        <p:spPr bwMode="auto">
          <a:xfrm>
            <a:off x="838201" y="1905000"/>
            <a:ext cx="7578090" cy="1092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838200" y="3352800"/>
          <a:ext cx="5562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0650"/>
                <a:gridCol w="1112520"/>
                <a:gridCol w="305943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Family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Probability of baby born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Mymensingh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Lakh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0.4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Dhaka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150 </a:t>
                      </a:r>
                      <a:r>
                        <a:rPr lang="en-US" dirty="0" err="1" smtClean="0"/>
                        <a:t>Lakh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0.25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Chittagong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 </a:t>
                      </a:r>
                      <a:r>
                        <a:rPr lang="en-US" dirty="0" err="1" smtClean="0"/>
                        <a:t>Lakh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0.35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553200" y="3352800"/>
            <a:ext cx="2209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X1=50Lakh</a:t>
            </a:r>
          </a:p>
          <a:p>
            <a:r>
              <a:rPr lang="en-US" dirty="0" smtClean="0"/>
              <a:t>X2=150Lakh</a:t>
            </a:r>
          </a:p>
          <a:p>
            <a:r>
              <a:rPr lang="en-US" dirty="0" smtClean="0"/>
              <a:t>X3=70Lakh</a:t>
            </a:r>
          </a:p>
          <a:p>
            <a:r>
              <a:rPr lang="en-US" dirty="0" smtClean="0"/>
              <a:t>F(X1)=P(X=X1)=</a:t>
            </a:r>
            <a:r>
              <a:rPr lang="en-US" dirty="0" smtClean="0">
                <a:solidFill>
                  <a:srgbClr val="FF0000"/>
                </a:solidFill>
              </a:rPr>
              <a:t>0.4</a:t>
            </a:r>
          </a:p>
          <a:p>
            <a:r>
              <a:rPr lang="en-US" dirty="0" smtClean="0"/>
              <a:t>F(X2)=P(X=X2)=</a:t>
            </a:r>
            <a:r>
              <a:rPr lang="en-US" dirty="0" smtClean="0">
                <a:solidFill>
                  <a:srgbClr val="FF0000"/>
                </a:solidFill>
              </a:rPr>
              <a:t>0.25</a:t>
            </a:r>
          </a:p>
          <a:p>
            <a:r>
              <a:rPr lang="en-US" dirty="0" smtClean="0"/>
              <a:t>F(X3)=P(X=X3)=</a:t>
            </a:r>
            <a:r>
              <a:rPr lang="en-US" dirty="0" smtClean="0">
                <a:solidFill>
                  <a:srgbClr val="FF0000"/>
                </a:solidFill>
              </a:rPr>
              <a:t>0.35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47800" y="5181600"/>
            <a:ext cx="60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E(X)=(50*</a:t>
            </a:r>
            <a:r>
              <a:rPr lang="en-US" dirty="0" smtClean="0">
                <a:solidFill>
                  <a:srgbClr val="FF0000"/>
                </a:solidFill>
              </a:rPr>
              <a:t>0.4</a:t>
            </a:r>
            <a:r>
              <a:rPr lang="en-US" dirty="0" smtClean="0"/>
              <a:t>+150*</a:t>
            </a:r>
            <a:r>
              <a:rPr lang="en-US" dirty="0" smtClean="0">
                <a:solidFill>
                  <a:srgbClr val="FF0000"/>
                </a:solidFill>
              </a:rPr>
              <a:t>0.25</a:t>
            </a:r>
            <a:r>
              <a:rPr lang="en-US" dirty="0" smtClean="0"/>
              <a:t>+70*</a:t>
            </a:r>
            <a:r>
              <a:rPr lang="en-US" dirty="0" smtClean="0">
                <a:solidFill>
                  <a:srgbClr val="FF0000"/>
                </a:solidFill>
              </a:rPr>
              <a:t>0.35</a:t>
            </a:r>
            <a:r>
              <a:rPr lang="en-US" dirty="0" smtClean="0"/>
              <a:t>)*100000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533400" y="3124200"/>
            <a:ext cx="82296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Mass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1905000"/>
            <a:ext cx="7596554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838200" y="1295400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 </a:t>
            </a:r>
            <a:r>
              <a:rPr lang="en-US" b="1" dirty="0" smtClean="0"/>
              <a:t>probability mass function</a:t>
            </a:r>
            <a:r>
              <a:rPr lang="en-US" dirty="0" smtClean="0"/>
              <a:t> (</a:t>
            </a:r>
            <a:r>
              <a:rPr lang="en-US" b="1" dirty="0" err="1" smtClean="0"/>
              <a:t>pmf</a:t>
            </a:r>
            <a:r>
              <a:rPr lang="en-US" dirty="0" smtClean="0"/>
              <a:t>) is a function that gives the probability that a discrete random variable is exactly equal to some value.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1" y="4013058"/>
            <a:ext cx="7578090" cy="254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Connector 12"/>
          <p:cNvCxnSpPr/>
          <p:nvPr/>
        </p:nvCxnSpPr>
        <p:spPr>
          <a:xfrm>
            <a:off x="533400" y="3962400"/>
            <a:ext cx="82296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733800"/>
            <a:ext cx="7162800" cy="278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Mass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1295400"/>
            <a:ext cx="7578090" cy="254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Connector 9"/>
          <p:cNvCxnSpPr/>
          <p:nvPr/>
        </p:nvCxnSpPr>
        <p:spPr>
          <a:xfrm>
            <a:off x="533400" y="3886200"/>
            <a:ext cx="82296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Mass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1295400"/>
            <a:ext cx="7578090" cy="254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914400" y="3886200"/>
            <a:ext cx="7543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mean of a discrete random variable </a:t>
            </a:r>
            <a:r>
              <a:rPr lang="en-US" i="1" dirty="0" smtClean="0"/>
              <a:t>X is a weighted average of the possible values of X, with weights equal to the probabilities. If is the probability mass function of a loading </a:t>
            </a:r>
            <a:r>
              <a:rPr lang="en-US" dirty="0" smtClean="0"/>
              <a:t>on a long, thin beam, is the point at which the beam balances. Consequently, describes the “center’’ of the distribution of </a:t>
            </a:r>
            <a:r>
              <a:rPr lang="en-US" i="1" dirty="0" smtClean="0"/>
              <a:t>X in a manner similar to the balance point of a </a:t>
            </a:r>
            <a:r>
              <a:rPr lang="en-US" dirty="0" smtClean="0"/>
              <a:t>loading.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33400" y="3886200"/>
            <a:ext cx="82296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0" y="1295400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Aim of the course:</a:t>
            </a:r>
          </a:p>
          <a:p>
            <a:r>
              <a:rPr lang="en-US" dirty="0" smtClean="0"/>
              <a:t>The object of this course is to lead to a good understanding of stochastic processes, their most commonly used models and their properties, as well as the derivation of some of the most commonly used estimators for such processes : Wiener and </a:t>
            </a:r>
            <a:r>
              <a:rPr lang="en-US" dirty="0" err="1" smtClean="0"/>
              <a:t>Kalman</a:t>
            </a:r>
            <a:r>
              <a:rPr lang="en-US" dirty="0" smtClean="0"/>
              <a:t> filters, predictors and smoothers</a:t>
            </a:r>
          </a:p>
          <a:p>
            <a:endParaRPr lang="en-US" dirty="0" smtClean="0"/>
          </a:p>
          <a:p>
            <a:r>
              <a:rPr lang="en-US" dirty="0" smtClean="0"/>
              <a:t>At the end of this course, the students will be able to : </a:t>
            </a:r>
          </a:p>
          <a:p>
            <a:r>
              <a:rPr lang="en-US" dirty="0" smtClean="0"/>
              <a:t>-- Probabilities and random variables; </a:t>
            </a:r>
          </a:p>
          <a:p>
            <a:r>
              <a:rPr lang="en-US" dirty="0" smtClean="0"/>
              <a:t>-- Estimation of Random variables ; </a:t>
            </a:r>
          </a:p>
          <a:p>
            <a:r>
              <a:rPr lang="en-US" dirty="0" smtClean="0"/>
              <a:t>-- Classical models of stochastic process;</a:t>
            </a:r>
          </a:p>
          <a:p>
            <a:r>
              <a:rPr lang="en-US" dirty="0" smtClean="0"/>
              <a:t>-- Estimation of Random Process;  </a:t>
            </a:r>
          </a:p>
          <a:p>
            <a:r>
              <a:rPr lang="en-US" dirty="0" smtClean="0"/>
              <a:t>-- </a:t>
            </a:r>
            <a:r>
              <a:rPr lang="en-US" dirty="0" err="1" smtClean="0"/>
              <a:t>Synthetize</a:t>
            </a:r>
            <a:r>
              <a:rPr lang="en-US" dirty="0" smtClean="0"/>
              <a:t> predictors, filters and smoothers, in both Wiener or </a:t>
            </a:r>
            <a:r>
              <a:rPr lang="en-US" dirty="0" err="1" smtClean="0"/>
              <a:t>Kalman</a:t>
            </a:r>
            <a:r>
              <a:rPr lang="en-US" dirty="0" smtClean="0"/>
              <a:t> frameworks.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Mass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1295400"/>
            <a:ext cx="7578090" cy="254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914400" y="4038600"/>
            <a:ext cx="75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variance of a random variable </a:t>
            </a:r>
            <a:r>
              <a:rPr lang="en-US" i="1" dirty="0" smtClean="0"/>
              <a:t>X is a measure of dispersion or scatter in the possible </a:t>
            </a:r>
            <a:r>
              <a:rPr lang="en-US" dirty="0" smtClean="0"/>
              <a:t>values for </a:t>
            </a:r>
            <a:r>
              <a:rPr lang="en-US" i="1" dirty="0" smtClean="0"/>
              <a:t>X. The variance of X uses weight f(x) as the multiplier of each possible squared </a:t>
            </a:r>
            <a:r>
              <a:rPr lang="en-US" dirty="0" smtClean="0"/>
              <a:t>deviation (x-</a:t>
            </a:r>
            <a:r>
              <a:rPr lang="el-GR" dirty="0" smtClean="0"/>
              <a:t>μ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dirty="0" smtClean="0"/>
              <a:t>. Figure 3-5 illustrates probability distributions with equal means but different variances.</a:t>
            </a:r>
            <a:endParaRPr lang="en-US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5257800"/>
            <a:ext cx="6400800" cy="1236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533400" y="3962400"/>
            <a:ext cx="82296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Mass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1295400"/>
            <a:ext cx="7578090" cy="254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3886199"/>
            <a:ext cx="6629400" cy="269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Connector 9"/>
          <p:cNvCxnSpPr/>
          <p:nvPr/>
        </p:nvCxnSpPr>
        <p:spPr>
          <a:xfrm>
            <a:off x="533400" y="3962400"/>
            <a:ext cx="82296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5715000"/>
            <a:ext cx="6172200" cy="946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Mass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0110" y="1295400"/>
            <a:ext cx="7578090" cy="25401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200" y="3962400"/>
            <a:ext cx="7086600" cy="192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>
          <a:xfrm>
            <a:off x="533400" y="3886200"/>
            <a:ext cx="82296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96200" y="5334000"/>
            <a:ext cx="1219200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V(X)=?</a:t>
            </a:r>
            <a:endParaRPr lang="en-US" sz="2800" b="1" dirty="0">
              <a:solidFill>
                <a:srgbClr val="002060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4495800" y="3124200"/>
            <a:ext cx="3810000" cy="2209800"/>
            <a:chOff x="4495800" y="3124200"/>
            <a:chExt cx="3810000" cy="2209800"/>
          </a:xfrm>
        </p:grpSpPr>
        <p:cxnSp>
          <p:nvCxnSpPr>
            <p:cNvPr id="17" name="Straight Arrow Connector 16"/>
            <p:cNvCxnSpPr>
              <a:stCxn id="12" idx="0"/>
            </p:cNvCxnSpPr>
            <p:nvPr/>
          </p:nvCxnSpPr>
          <p:spPr>
            <a:xfrm rot="16200000" flipV="1">
              <a:off x="5829300" y="2857500"/>
              <a:ext cx="1905000" cy="3048000"/>
            </a:xfrm>
            <a:prstGeom prst="straightConnector1">
              <a:avLst/>
            </a:prstGeom>
            <a:ln w="412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Left Brace 17"/>
            <p:cNvSpPr/>
            <p:nvPr/>
          </p:nvSpPr>
          <p:spPr>
            <a:xfrm rot="16200000">
              <a:off x="4991100" y="2628900"/>
              <a:ext cx="381000" cy="1371600"/>
            </a:xfrm>
            <a:prstGeom prst="leftBrace">
              <a:avLst/>
            </a:prstGeom>
            <a:ln w="412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248400" y="3200400"/>
            <a:ext cx="2057400" cy="2133600"/>
            <a:chOff x="6248400" y="3200400"/>
            <a:chExt cx="2057400" cy="2133600"/>
          </a:xfrm>
        </p:grpSpPr>
        <p:cxnSp>
          <p:nvCxnSpPr>
            <p:cNvPr id="14" name="Straight Arrow Connector 13"/>
            <p:cNvCxnSpPr>
              <a:stCxn id="12" idx="0"/>
            </p:cNvCxnSpPr>
            <p:nvPr/>
          </p:nvCxnSpPr>
          <p:spPr>
            <a:xfrm rot="16200000" flipV="1">
              <a:off x="6781800" y="3810000"/>
              <a:ext cx="1752600" cy="1295400"/>
            </a:xfrm>
            <a:prstGeom prst="straightConnector1">
              <a:avLst/>
            </a:prstGeom>
            <a:ln w="41275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Left Brace 19"/>
            <p:cNvSpPr/>
            <p:nvPr/>
          </p:nvSpPr>
          <p:spPr>
            <a:xfrm rot="16200000">
              <a:off x="6743700" y="2705100"/>
              <a:ext cx="381000" cy="1371600"/>
            </a:xfrm>
            <a:prstGeom prst="leftBrace">
              <a:avLst/>
            </a:prstGeom>
            <a:ln w="412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886200"/>
            <a:ext cx="5257800" cy="2746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Mass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1295400"/>
            <a:ext cx="7578090" cy="254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oup 14"/>
          <p:cNvGrpSpPr/>
          <p:nvPr/>
        </p:nvGrpSpPr>
        <p:grpSpPr>
          <a:xfrm>
            <a:off x="6705600" y="5105400"/>
            <a:ext cx="2247346" cy="1162050"/>
            <a:chOff x="6705600" y="5105400"/>
            <a:chExt cx="2247346" cy="1162050"/>
          </a:xfrm>
        </p:grpSpPr>
        <p:pic>
          <p:nvPicPr>
            <p:cNvPr id="58372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781800" y="5638800"/>
              <a:ext cx="2011680" cy="628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ctangle 13"/>
            <p:cNvSpPr/>
            <p:nvPr/>
          </p:nvSpPr>
          <p:spPr>
            <a:xfrm>
              <a:off x="6705600" y="5105400"/>
              <a:ext cx="22473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We can also compute </a:t>
              </a:r>
            </a:p>
            <a:p>
              <a:r>
                <a:rPr lang="en-US" dirty="0" smtClean="0"/>
                <a:t>V(X) by:</a:t>
              </a:r>
              <a:endParaRPr lang="en-US" dirty="0"/>
            </a:p>
          </p:txBody>
        </p:sp>
      </p:grpSp>
      <p:cxnSp>
        <p:nvCxnSpPr>
          <p:cNvPr id="13" name="Straight Connector 12"/>
          <p:cNvCxnSpPr/>
          <p:nvPr/>
        </p:nvCxnSpPr>
        <p:spPr>
          <a:xfrm>
            <a:off x="533400" y="3886200"/>
            <a:ext cx="82296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886200"/>
            <a:ext cx="6858000" cy="2707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Mass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1295400"/>
            <a:ext cx="7578090" cy="254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Connector 9"/>
          <p:cNvCxnSpPr/>
          <p:nvPr/>
        </p:nvCxnSpPr>
        <p:spPr>
          <a:xfrm>
            <a:off x="533400" y="3856494"/>
            <a:ext cx="82296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Mass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1295400"/>
            <a:ext cx="7578090" cy="254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3962400"/>
            <a:ext cx="7609284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0600" y="4876800"/>
            <a:ext cx="730134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>
          <a:xfrm>
            <a:off x="533400" y="3962400"/>
            <a:ext cx="82296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Mass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1295400"/>
            <a:ext cx="7578090" cy="254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3886200"/>
            <a:ext cx="730134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4400" y="6096000"/>
            <a:ext cx="6629401" cy="353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200" y="4876800"/>
            <a:ext cx="80581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533400" y="4876800"/>
            <a:ext cx="82296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Mass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1295400"/>
            <a:ext cx="7578090" cy="254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4038600"/>
            <a:ext cx="7772400" cy="1268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Mass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1295400"/>
            <a:ext cx="7578090" cy="254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3962400"/>
            <a:ext cx="7467600" cy="2617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Connector 9"/>
          <p:cNvCxnSpPr/>
          <p:nvPr/>
        </p:nvCxnSpPr>
        <p:spPr>
          <a:xfrm>
            <a:off x="533400" y="3886200"/>
            <a:ext cx="82296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Density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04800" y="1524000"/>
            <a:ext cx="792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 </a:t>
            </a:r>
            <a:r>
              <a:rPr lang="en-US" b="1" dirty="0" smtClean="0"/>
              <a:t>probability density function </a:t>
            </a:r>
            <a:r>
              <a:rPr lang="en-US" b="1" i="1" dirty="0" smtClean="0"/>
              <a:t>f(x) can be used to describe the probability distribution </a:t>
            </a:r>
            <a:r>
              <a:rPr lang="en-US" dirty="0" smtClean="0"/>
              <a:t>of a </a:t>
            </a:r>
            <a:r>
              <a:rPr lang="en-US" b="1" dirty="0" smtClean="0"/>
              <a:t>continuous random variable </a:t>
            </a:r>
            <a:r>
              <a:rPr lang="en-US" b="1" i="1" dirty="0" smtClean="0"/>
              <a:t>X.</a:t>
            </a:r>
            <a:endParaRPr lang="en-US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209800"/>
            <a:ext cx="6277761" cy="2631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228600" y="4876800"/>
            <a:ext cx="381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 </a:t>
            </a:r>
            <a:r>
              <a:rPr lang="en-US" b="1" dirty="0" smtClean="0"/>
              <a:t>histogram is an approximation to a </a:t>
            </a:r>
          </a:p>
          <a:p>
            <a:r>
              <a:rPr lang="en-US" b="1" dirty="0" smtClean="0"/>
              <a:t>probability density function.</a:t>
            </a:r>
            <a:endParaRPr lang="en-US" dirty="0"/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5486400"/>
            <a:ext cx="591403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4550" y="4876800"/>
            <a:ext cx="32194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/>
          <p:cNvSpPr/>
          <p:nvPr/>
        </p:nvSpPr>
        <p:spPr>
          <a:xfrm>
            <a:off x="381000" y="1295400"/>
            <a:ext cx="8534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course is subdivided into four parts/chapters: </a:t>
            </a:r>
          </a:p>
          <a:p>
            <a:r>
              <a:rPr lang="en-US" dirty="0" smtClean="0"/>
              <a:t>-- Probabilities, random variables, moments, change of variables. </a:t>
            </a:r>
          </a:p>
          <a:p>
            <a:r>
              <a:rPr lang="en-US" dirty="0" smtClean="0"/>
              <a:t>-- Stochastic processes, independence, stability, </a:t>
            </a:r>
            <a:r>
              <a:rPr lang="en-US" dirty="0" err="1" smtClean="0"/>
              <a:t>ergodicity</a:t>
            </a:r>
            <a:r>
              <a:rPr lang="en-US" dirty="0" smtClean="0"/>
              <a:t>, spectral representation, classical models of stochastic processes. </a:t>
            </a:r>
          </a:p>
          <a:p>
            <a:r>
              <a:rPr lang="en-US" dirty="0" smtClean="0"/>
              <a:t>-- Estimation (for random variables) : </a:t>
            </a:r>
            <a:r>
              <a:rPr lang="en-US" dirty="0" err="1" smtClean="0"/>
              <a:t>biais</a:t>
            </a:r>
            <a:r>
              <a:rPr lang="en-US" dirty="0" smtClean="0"/>
              <a:t>, variance, bounds, convergence, asymptotic properties, classical estimators. </a:t>
            </a:r>
          </a:p>
          <a:p>
            <a:r>
              <a:rPr lang="en-US" dirty="0" smtClean="0"/>
              <a:t>-- Estimation (for random processes) : filtering, prediction, smoothing, Wiener and </a:t>
            </a:r>
            <a:r>
              <a:rPr lang="en-US" dirty="0" err="1" smtClean="0"/>
              <a:t>Kalman</a:t>
            </a:r>
            <a:r>
              <a:rPr lang="en-US" dirty="0" smtClean="0"/>
              <a:t> estimators.</a:t>
            </a:r>
          </a:p>
          <a:p>
            <a:endParaRPr lang="en-US" dirty="0" smtClean="0"/>
          </a:p>
          <a:p>
            <a:r>
              <a:rPr lang="en-US" dirty="0" smtClean="0"/>
              <a:t>However, we will learn few more topics in this course if we can manage time.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Distribution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1" y="1295401"/>
            <a:ext cx="508932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3505200"/>
            <a:ext cx="699135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5562600"/>
            <a:ext cx="38195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7400" y="1219200"/>
            <a:ext cx="2707736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Distribution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399" y="1371600"/>
            <a:ext cx="6324601" cy="2935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4343401"/>
            <a:ext cx="5486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Distribution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399" y="1371600"/>
            <a:ext cx="6324601" cy="2935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4495800"/>
            <a:ext cx="696453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Distribution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399" y="1371600"/>
            <a:ext cx="6324601" cy="2935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399" y="4495800"/>
            <a:ext cx="58474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Distribution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399" y="1371600"/>
            <a:ext cx="6324601" cy="2935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4343400"/>
            <a:ext cx="5791200" cy="2265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Distribution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399" y="1371600"/>
            <a:ext cx="6324601" cy="2935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4648200"/>
            <a:ext cx="695776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" y="6019800"/>
            <a:ext cx="6791739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Distribution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295400"/>
            <a:ext cx="695776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2895600"/>
            <a:ext cx="7157484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Distribution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371600"/>
            <a:ext cx="6248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399" y="2590800"/>
            <a:ext cx="662508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3886200"/>
            <a:ext cx="625939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Probability Distribution Function: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219200"/>
            <a:ext cx="7340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3657600"/>
            <a:ext cx="7146036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33600" y="5029200"/>
            <a:ext cx="5395182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990600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Is Stochastic Process useful for Computer Science Students?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" y="1600200"/>
            <a:ext cx="8458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Stochastic processes underlie many ideas in statistics such as time series, </a:t>
            </a:r>
            <a:r>
              <a:rPr lang="en-US" dirty="0" err="1" smtClean="0"/>
              <a:t>markov</a:t>
            </a:r>
            <a:r>
              <a:rPr lang="en-US" dirty="0" smtClean="0"/>
              <a:t> chains, </a:t>
            </a:r>
            <a:r>
              <a:rPr lang="en-US" dirty="0" err="1" smtClean="0"/>
              <a:t>markov</a:t>
            </a:r>
            <a:r>
              <a:rPr lang="en-US" dirty="0" smtClean="0"/>
              <a:t> processes, </a:t>
            </a:r>
            <a:r>
              <a:rPr lang="en-US" dirty="0" err="1" smtClean="0"/>
              <a:t>bayesian</a:t>
            </a:r>
            <a:r>
              <a:rPr lang="en-US" dirty="0" smtClean="0"/>
              <a:t> estimation algorithms, etc. Thus, a study of stochastic processes will be useful in two ways:</a:t>
            </a:r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Enable you to develop models for situations of interest to you.</a:t>
            </a:r>
          </a:p>
          <a:p>
            <a:pPr marL="342900" indent="-342900">
              <a:buAutoNum type="arabicPeriod"/>
            </a:pPr>
            <a:r>
              <a:rPr lang="en-US" dirty="0" smtClean="0"/>
              <a:t>Enable you to better understand the nuances of the statistical methodology that uses stochastic processes.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85800" y="3733800"/>
            <a:ext cx="7924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short answer probably is that all observable processes, which we may want to analyze with statistical tools, are stochastic processes, that is, they contain some element of randomness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1371600" y="9144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CSE 5403: Stochastic Process			Cr. 3.00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371600" y="2057400"/>
            <a:ext cx="5791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Evaluation Method:</a:t>
            </a:r>
          </a:p>
          <a:p>
            <a:pPr marL="342900" indent="-342900">
              <a:buAutoNum type="arabicPeriod"/>
            </a:pPr>
            <a:r>
              <a:rPr lang="en-US" dirty="0" smtClean="0"/>
              <a:t>One mid Term			10%</a:t>
            </a:r>
          </a:p>
          <a:p>
            <a:pPr marL="342900" indent="-342900">
              <a:buAutoNum type="arabicPeriod"/>
            </a:pPr>
            <a:r>
              <a:rPr lang="en-US" dirty="0" smtClean="0"/>
              <a:t>One presentation		10%</a:t>
            </a:r>
          </a:p>
          <a:p>
            <a:pPr marL="342900" indent="-342900">
              <a:buAutoNum type="arabicPeriod"/>
            </a:pPr>
            <a:r>
              <a:rPr lang="en-US" dirty="0" smtClean="0"/>
              <a:t>Assignment to solve in MATLAB	10%</a:t>
            </a:r>
          </a:p>
          <a:p>
            <a:pPr marL="342900" indent="-342900">
              <a:buAutoNum type="arabicPeriod"/>
            </a:pPr>
            <a:r>
              <a:rPr lang="en-US" dirty="0" smtClean="0"/>
              <a:t>Attendance			10%</a:t>
            </a:r>
          </a:p>
          <a:p>
            <a:pPr marL="342900" indent="-342900">
              <a:buAutoNum type="arabicPeriod"/>
            </a:pPr>
            <a:r>
              <a:rPr lang="en-US" dirty="0" smtClean="0"/>
              <a:t>Final exam			60%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371600" y="1371600"/>
            <a:ext cx="2942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Course Teacher: A H M Kamal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3733801"/>
            <a:ext cx="473815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066800"/>
            <a:ext cx="8343122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381000" y="9906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Why Randomness?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9906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Randomness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7" y="1524000"/>
            <a:ext cx="8901113" cy="1306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3429" y="3200400"/>
            <a:ext cx="8890571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219200" y="29718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Key point: Outcomes</a:t>
            </a:r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1295400" y="4572000"/>
            <a:ext cx="6172200" cy="1901756"/>
            <a:chOff x="1295400" y="4572000"/>
            <a:chExt cx="6172200" cy="1901756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95400" y="5562600"/>
              <a:ext cx="25146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295400" y="6019799"/>
              <a:ext cx="1524000" cy="4539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3" name="Group 22"/>
            <p:cNvGrpSpPr/>
            <p:nvPr/>
          </p:nvGrpSpPr>
          <p:grpSpPr>
            <a:xfrm>
              <a:off x="1295400" y="5029200"/>
              <a:ext cx="2384612" cy="533400"/>
              <a:chOff x="1295400" y="5029200"/>
              <a:chExt cx="2384612" cy="533400"/>
            </a:xfrm>
          </p:grpSpPr>
          <p:pic>
            <p:nvPicPr>
              <p:cNvPr id="2053" name="Picture 5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295400" y="5029200"/>
                <a:ext cx="2384612" cy="533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" name="TextBox 21"/>
              <p:cNvSpPr txBox="1"/>
              <p:nvPr/>
            </p:nvSpPr>
            <p:spPr>
              <a:xfrm>
                <a:off x="3048000" y="5105400"/>
                <a:ext cx="41870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17</a:t>
                </a: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1295400" y="4572000"/>
              <a:ext cx="2395840" cy="457200"/>
              <a:chOff x="1295400" y="4572000"/>
              <a:chExt cx="2395840" cy="457200"/>
            </a:xfrm>
          </p:grpSpPr>
          <p:pic>
            <p:nvPicPr>
              <p:cNvPr id="2052" name="Picture 4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295400" y="4572000"/>
                <a:ext cx="230124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8" name="TextBox 27"/>
              <p:cNvSpPr txBox="1"/>
              <p:nvPr/>
            </p:nvSpPr>
            <p:spPr>
              <a:xfrm>
                <a:off x="3200400" y="4605996"/>
                <a:ext cx="49084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22}</a:t>
                </a: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2743200" y="4648200"/>
              <a:ext cx="4724400" cy="1817132"/>
              <a:chOff x="2743200" y="4648200"/>
              <a:chExt cx="4724400" cy="1817132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4648200" y="4648200"/>
                <a:ext cx="2667000" cy="381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Adult suffrage</a:t>
                </a:r>
                <a:endParaRPr lang="en-US" dirty="0"/>
              </a:p>
            </p:txBody>
          </p:sp>
          <p:cxnSp>
            <p:nvCxnSpPr>
              <p:cNvPr id="27" name="Straight Arrow Connector 26"/>
              <p:cNvCxnSpPr/>
              <p:nvPr/>
            </p:nvCxnSpPr>
            <p:spPr>
              <a:xfrm flipH="1">
                <a:off x="3657600" y="4800600"/>
                <a:ext cx="1066800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oup 31"/>
              <p:cNvGrpSpPr/>
              <p:nvPr/>
            </p:nvGrpSpPr>
            <p:grpSpPr>
              <a:xfrm>
                <a:off x="2743200" y="5181600"/>
                <a:ext cx="4724400" cy="1283732"/>
                <a:chOff x="2743200" y="5181600"/>
                <a:chExt cx="4724400" cy="1283732"/>
              </a:xfrm>
            </p:grpSpPr>
            <p:sp>
              <p:nvSpPr>
                <p:cNvPr id="17" name="TextBox 16"/>
                <p:cNvSpPr txBox="1"/>
                <p:nvPr/>
              </p:nvSpPr>
              <p:spPr>
                <a:xfrm>
                  <a:off x="4724400" y="5638800"/>
                  <a:ext cx="2667000" cy="381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Days temperature</a:t>
                  </a:r>
                  <a:endParaRPr lang="en-US" dirty="0"/>
                </a:p>
              </p:txBody>
            </p:sp>
            <p:cxnSp>
              <p:nvCxnSpPr>
                <p:cNvPr id="21" name="Straight Arrow Connector 20"/>
                <p:cNvCxnSpPr/>
                <p:nvPr/>
              </p:nvCxnSpPr>
              <p:spPr>
                <a:xfrm flipH="1">
                  <a:off x="3733800" y="5791200"/>
                  <a:ext cx="1066800" cy="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TextBox 23"/>
                <p:cNvSpPr txBox="1"/>
                <p:nvPr/>
              </p:nvSpPr>
              <p:spPr>
                <a:xfrm>
                  <a:off x="4572000" y="5181600"/>
                  <a:ext cx="2667000" cy="381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Office  hours</a:t>
                  </a:r>
                  <a:endParaRPr lang="en-US" dirty="0"/>
                </a:p>
              </p:txBody>
            </p:sp>
            <p:cxnSp>
              <p:nvCxnSpPr>
                <p:cNvPr id="25" name="Straight Arrow Connector 24"/>
                <p:cNvCxnSpPr/>
                <p:nvPr/>
              </p:nvCxnSpPr>
              <p:spPr>
                <a:xfrm flipH="1">
                  <a:off x="3581400" y="5334000"/>
                  <a:ext cx="1066800" cy="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TextBox 29"/>
                <p:cNvSpPr txBox="1"/>
                <p:nvPr/>
              </p:nvSpPr>
              <p:spPr>
                <a:xfrm>
                  <a:off x="3429000" y="6096000"/>
                  <a:ext cx="403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Are you liking stochastic process course? </a:t>
                  </a:r>
                  <a:endParaRPr lang="en-US" dirty="0"/>
                </a:p>
              </p:txBody>
            </p:sp>
            <p:cxnSp>
              <p:nvCxnSpPr>
                <p:cNvPr id="31" name="Straight Arrow Connector 30"/>
                <p:cNvCxnSpPr/>
                <p:nvPr/>
              </p:nvCxnSpPr>
              <p:spPr>
                <a:xfrm flipH="1">
                  <a:off x="2743200" y="6248400"/>
                  <a:ext cx="731520" cy="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0" name="Group 39"/>
          <p:cNvGrpSpPr/>
          <p:nvPr/>
        </p:nvGrpSpPr>
        <p:grpSpPr>
          <a:xfrm>
            <a:off x="6096000" y="4724400"/>
            <a:ext cx="2286000" cy="762000"/>
            <a:chOff x="6096000" y="4724400"/>
            <a:chExt cx="2286000" cy="762000"/>
          </a:xfrm>
        </p:grpSpPr>
        <p:sp>
          <p:nvSpPr>
            <p:cNvPr id="36" name="TextBox 35"/>
            <p:cNvSpPr txBox="1"/>
            <p:nvPr/>
          </p:nvSpPr>
          <p:spPr>
            <a:xfrm>
              <a:off x="6705600" y="49530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Continuous</a:t>
              </a:r>
              <a:endParaRPr lang="en-US" dirty="0"/>
            </a:p>
          </p:txBody>
        </p:sp>
        <p:sp>
          <p:nvSpPr>
            <p:cNvPr id="37" name="Right Brace 36"/>
            <p:cNvSpPr/>
            <p:nvPr/>
          </p:nvSpPr>
          <p:spPr>
            <a:xfrm>
              <a:off x="6096000" y="4724400"/>
              <a:ext cx="609600" cy="7620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010400" y="5638800"/>
            <a:ext cx="1905000" cy="838200"/>
            <a:chOff x="7010400" y="5638800"/>
            <a:chExt cx="1905000" cy="838200"/>
          </a:xfrm>
        </p:grpSpPr>
        <p:sp>
          <p:nvSpPr>
            <p:cNvPr id="38" name="TextBox 37"/>
            <p:cNvSpPr txBox="1"/>
            <p:nvPr/>
          </p:nvSpPr>
          <p:spPr>
            <a:xfrm>
              <a:off x="7620000" y="5867400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Discrete</a:t>
              </a:r>
              <a:endParaRPr lang="en-US" dirty="0"/>
            </a:p>
          </p:txBody>
        </p:sp>
        <p:sp>
          <p:nvSpPr>
            <p:cNvPr id="39" name="Right Brace 38"/>
            <p:cNvSpPr/>
            <p:nvPr/>
          </p:nvSpPr>
          <p:spPr>
            <a:xfrm>
              <a:off x="7010400" y="5638800"/>
              <a:ext cx="609600" cy="8382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1912</TotalTime>
  <Words>1662</Words>
  <Application>Microsoft Office PowerPoint</Application>
  <PresentationFormat>On-screen Show (4:3)</PresentationFormat>
  <Paragraphs>254</Paragraphs>
  <Slides>58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0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Kamal</dc:creator>
  <cp:lastModifiedBy>User</cp:lastModifiedBy>
  <cp:revision>161</cp:revision>
  <dcterms:created xsi:type="dcterms:W3CDTF">2017-12-07T16:44:38Z</dcterms:created>
  <dcterms:modified xsi:type="dcterms:W3CDTF">2022-04-11T15:21:03Z</dcterms:modified>
</cp:coreProperties>
</file>