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1" r:id="rId10"/>
    <p:sldId id="322" r:id="rId11"/>
    <p:sldId id="32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614CA-BC11-49BF-888C-6D5C98AC21EA}" type="datetimeFigureOut">
              <a:rPr lang="en-US" smtClean="0"/>
              <a:pPr/>
              <a:t>11/7/2020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C1EDD-00C7-4013-A752-59C67F86FF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" name="Picture 2" descr="a picture to represent stochastic process এর ছবি ফলাফল"/>
          <p:cNvPicPr>
            <a:picLocks noChangeAspect="1" noChangeArrowheads="1"/>
          </p:cNvPicPr>
          <p:nvPr/>
        </p:nvPicPr>
        <p:blipFill>
          <a:blip r:embed="rId4" cstate="print"/>
          <a:srcRect l="3896" t="6926" r="5195"/>
          <a:stretch>
            <a:fillRect/>
          </a:stretch>
        </p:blipFill>
        <p:spPr bwMode="auto">
          <a:xfrm>
            <a:off x="1295400" y="1828800"/>
            <a:ext cx="5334000" cy="4095753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71600" y="914400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CSE 5403: Stochastic Process			Cr. 3.00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57912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Course Leaner: 2</a:t>
            </a:r>
            <a:r>
              <a:rPr lang="en-US" baseline="30000" dirty="0" smtClean="0"/>
              <a:t>nd</a:t>
            </a:r>
            <a:r>
              <a:rPr lang="en-US" dirty="0" smtClean="0"/>
              <a:t> semester of MS 2015-16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1371600"/>
            <a:ext cx="2942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Course Teacher: A H M Kamal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Point Estimation: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5692" y="1295400"/>
            <a:ext cx="870123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Point Estimation: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Point Estimation: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28600" y="1295400"/>
            <a:ext cx="8686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We know that before the data is collected, </a:t>
            </a:r>
          </a:p>
          <a:p>
            <a:pPr lvl="1">
              <a:buBlip>
                <a:blip r:embed="rId4"/>
              </a:buBlip>
            </a:pPr>
            <a:r>
              <a:rPr lang="en-US" dirty="0" smtClean="0"/>
              <a:t> the observations are considered to be random variables, say 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 …,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Therefore, </a:t>
            </a:r>
            <a:r>
              <a:rPr lang="en-US" b="1" dirty="0" smtClean="0"/>
              <a:t>a random </a:t>
            </a:r>
            <a:r>
              <a:rPr lang="en-US" dirty="0" smtClean="0"/>
              <a:t>variable could be</a:t>
            </a:r>
          </a:p>
          <a:p>
            <a:pPr lvl="1">
              <a:buBlip>
                <a:blip r:embed="rId4"/>
              </a:buBlip>
            </a:pPr>
            <a:r>
              <a:rPr lang="en-US" dirty="0" smtClean="0"/>
              <a:t> any function of the observation, or </a:t>
            </a:r>
          </a:p>
          <a:p>
            <a:pPr lvl="1">
              <a:buBlip>
                <a:blip r:embed="rId4"/>
              </a:buBlip>
            </a:pPr>
            <a:r>
              <a:rPr lang="en-US" dirty="0" smtClean="0"/>
              <a:t> any </a:t>
            </a:r>
            <a:r>
              <a:rPr lang="en-US" b="1" dirty="0" smtClean="0"/>
              <a:t>statistic, </a:t>
            </a:r>
          </a:p>
          <a:p>
            <a:pPr lvl="1">
              <a:buBlip>
                <a:blip r:embed="rId4"/>
              </a:buBlip>
            </a:pPr>
            <a:r>
              <a:rPr lang="en-US" b="1" dirty="0" smtClean="0"/>
              <a:t> </a:t>
            </a:r>
            <a:r>
              <a:rPr lang="en-US" dirty="0" smtClean="0"/>
              <a:t>For example, the sample mean M̅ and the sample variance S</a:t>
            </a:r>
            <a:r>
              <a:rPr lang="en-US" baseline="30000" dirty="0" smtClean="0"/>
              <a:t>2</a:t>
            </a:r>
            <a:r>
              <a:rPr lang="en-US" dirty="0" smtClean="0"/>
              <a:t> are statistics and they</a:t>
            </a:r>
          </a:p>
          <a:p>
            <a:r>
              <a:rPr lang="en-US" dirty="0" smtClean="0"/>
              <a:t>are also random variables.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Point Estimation: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4800" y="1219200"/>
            <a:ext cx="8305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 numerical value of a sample statistic will be used as the point estimate.</a:t>
            </a:r>
          </a:p>
          <a:p>
            <a:endParaRPr lang="en-US" dirty="0" smtClean="0"/>
          </a:p>
          <a:p>
            <a:r>
              <a:rPr lang="en-US" dirty="0" smtClean="0"/>
              <a:t>The objective of point estimation is to select a single number, based on sample data, that is the most plausible value for a parameter of interest, say </a:t>
            </a:r>
            <a:r>
              <a:rPr lang="el-GR" dirty="0" smtClean="0"/>
              <a:t>θ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if </a:t>
            </a:r>
          </a:p>
          <a:p>
            <a:r>
              <a:rPr lang="en-US" i="1" dirty="0" smtClean="0"/>
              <a:t>      X is a random variable with probability distribution f(x), </a:t>
            </a:r>
          </a:p>
          <a:p>
            <a:r>
              <a:rPr lang="en-US" i="1" dirty="0" smtClean="0"/>
              <a:t>	characterized by </a:t>
            </a:r>
            <a:r>
              <a:rPr lang="en-US" dirty="0" smtClean="0"/>
              <a:t>the unknown parameter </a:t>
            </a:r>
            <a:r>
              <a:rPr lang="el-GR" dirty="0" smtClean="0"/>
              <a:t>θ</a:t>
            </a:r>
            <a:r>
              <a:rPr lang="en-US" dirty="0" smtClean="0"/>
              <a:t>, </a:t>
            </a:r>
          </a:p>
          <a:p>
            <a:r>
              <a:rPr lang="en-US" dirty="0" smtClean="0"/>
              <a:t>and if </a:t>
            </a:r>
          </a:p>
          <a:p>
            <a:r>
              <a:rPr lang="en-US" dirty="0" smtClean="0"/>
              <a:t>      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 …,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 is a random sample of size </a:t>
            </a:r>
            <a:r>
              <a:rPr lang="en-US" i="1" dirty="0" smtClean="0"/>
              <a:t>n from X, </a:t>
            </a:r>
          </a:p>
          <a:p>
            <a:r>
              <a:rPr lang="en-US" i="1" dirty="0" smtClean="0"/>
              <a:t>	=&gt; the </a:t>
            </a:r>
            <a:r>
              <a:rPr lang="en-US" dirty="0" smtClean="0"/>
              <a:t>statistic  </a:t>
            </a:r>
            <a:r>
              <a:rPr lang="el-GR" b="1" dirty="0" smtClean="0"/>
              <a:t>Θ̂</a:t>
            </a:r>
            <a:r>
              <a:rPr lang="en-US" dirty="0" smtClean="0"/>
              <a:t>=</a:t>
            </a:r>
            <a:r>
              <a:rPr lang="en-US" i="1" dirty="0" smtClean="0"/>
              <a:t>h</a:t>
            </a:r>
            <a:r>
              <a:rPr lang="en-US" dirty="0" smtClean="0"/>
              <a:t>(X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 …,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n</a:t>
            </a:r>
            <a:r>
              <a:rPr lang="en-US" dirty="0" smtClean="0"/>
              <a:t>)is called a </a:t>
            </a:r>
            <a:r>
              <a:rPr lang="en-US" b="1" dirty="0" smtClean="0"/>
              <a:t>point estimator of </a:t>
            </a:r>
            <a:r>
              <a:rPr lang="el-GR" dirty="0" smtClean="0"/>
              <a:t>θ</a:t>
            </a:r>
            <a:r>
              <a:rPr lang="en-US" b="1" dirty="0" smtClean="0"/>
              <a:t>. </a:t>
            </a:r>
          </a:p>
          <a:p>
            <a:endParaRPr lang="en-US" b="1" dirty="0" smtClean="0"/>
          </a:p>
          <a:p>
            <a:r>
              <a:rPr lang="en-US" b="1" dirty="0" smtClean="0"/>
              <a:t>Note that:</a:t>
            </a:r>
          </a:p>
          <a:p>
            <a:pPr>
              <a:buFont typeface="Wingdings" pitchFamily="2" charset="2"/>
              <a:buChar char="Ø"/>
            </a:pPr>
            <a:r>
              <a:rPr lang="en-US" b="1" dirty="0" smtClean="0"/>
              <a:t> </a:t>
            </a:r>
            <a:r>
              <a:rPr lang="el-GR" b="1" dirty="0" smtClean="0"/>
              <a:t>Θ̂</a:t>
            </a:r>
            <a:r>
              <a:rPr lang="en-US" b="1" dirty="0" smtClean="0"/>
              <a:t> is a random variable </a:t>
            </a:r>
            <a:r>
              <a:rPr lang="en-US" dirty="0" smtClean="0"/>
              <a:t>because it is a function of random variables.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After the sample has been selected, </a:t>
            </a:r>
            <a:r>
              <a:rPr lang="el-GR" b="1" dirty="0" smtClean="0"/>
              <a:t>Θ̂</a:t>
            </a:r>
            <a:r>
              <a:rPr lang="en-US" dirty="0" smtClean="0"/>
              <a:t> takes on a particular numerical value </a:t>
            </a:r>
            <a:r>
              <a:rPr lang="el-GR" dirty="0" smtClean="0"/>
              <a:t>θ̂</a:t>
            </a:r>
            <a:r>
              <a:rPr lang="en-US" dirty="0" smtClean="0"/>
              <a:t> called the </a:t>
            </a:r>
            <a:r>
              <a:rPr lang="en-US" b="1" dirty="0" smtClean="0"/>
              <a:t>point estimate of </a:t>
            </a:r>
            <a:r>
              <a:rPr lang="el-GR" dirty="0" smtClean="0"/>
              <a:t>θ</a:t>
            </a:r>
            <a:r>
              <a:rPr lang="en-US" b="1" dirty="0" smtClean="0"/>
              <a:t>.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799" y="5715000"/>
            <a:ext cx="867783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Point Estimation: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371600"/>
            <a:ext cx="8431024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Point Estimation: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563" y="1295400"/>
            <a:ext cx="7938837" cy="2384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11"/>
          <p:cNvGrpSpPr/>
          <p:nvPr/>
        </p:nvGrpSpPr>
        <p:grpSpPr>
          <a:xfrm>
            <a:off x="228600" y="3702185"/>
            <a:ext cx="8229600" cy="2891277"/>
            <a:chOff x="228600" y="3702185"/>
            <a:chExt cx="8229600" cy="2891277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4800" y="3702185"/>
              <a:ext cx="7620000" cy="2891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1" name="Straight Connector 10"/>
            <p:cNvCxnSpPr/>
            <p:nvPr/>
          </p:nvCxnSpPr>
          <p:spPr>
            <a:xfrm flipH="1">
              <a:off x="228600" y="3733800"/>
              <a:ext cx="82296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685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Point Estimation: 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Unbiased Estimator</a:t>
            </a:r>
            <a:endParaRPr lang="en-US" sz="24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799" y="1295400"/>
            <a:ext cx="789214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" y="2438400"/>
            <a:ext cx="756600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Point Estimation: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1371600"/>
            <a:ext cx="8434668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Point Estimation: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1366967"/>
            <a:ext cx="7160070" cy="4729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0" y="0"/>
            <a:ext cx="9144000" cy="838200"/>
            <a:chOff x="0" y="0"/>
            <a:chExt cx="9144000" cy="838200"/>
          </a:xfrm>
        </p:grpSpPr>
        <p:sp>
          <p:nvSpPr>
            <p:cNvPr id="4" name="Rectangle 3"/>
            <p:cNvSpPr/>
            <p:nvPr/>
          </p:nvSpPr>
          <p:spPr>
            <a:xfrm>
              <a:off x="838200" y="0"/>
              <a:ext cx="8305800" cy="838200"/>
            </a:xfrm>
            <a:prstGeom prst="rect">
              <a:avLst/>
            </a:prstGeom>
            <a:blipFill>
              <a:blip r:embed="rId2" cstate="print"/>
              <a:tile tx="0" ty="0" sx="100000" sy="100000" flip="none" algn="tl"/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smtClean="0"/>
                <a:t>Stochastic Process for MS</a:t>
              </a:r>
              <a:endParaRPr lang="en-US" sz="4000" dirty="0"/>
            </a:p>
          </p:txBody>
        </p:sp>
        <p:pic>
          <p:nvPicPr>
            <p:cNvPr id="6" name="Picture 5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838200" cy="838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flipH="1">
              <a:off x="0" y="838200"/>
              <a:ext cx="838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381000" y="838200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Point Estimation: </a:t>
            </a:r>
            <a:r>
              <a:rPr lang="en-US" sz="2400" u="sng" dirty="0" smtClean="0">
                <a:latin typeface="Arial" pitchFamily="34" charset="0"/>
                <a:cs typeface="Arial" pitchFamily="34" charset="0"/>
              </a:rPr>
              <a:t>Maximum Likelihood</a:t>
            </a:r>
            <a:endParaRPr lang="en-US" sz="24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9400"/>
            <a:ext cx="9144000" cy="22860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800" y="1295400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One of the best methods of obtaining a point estimator of a parameter is the method of maximum likelihood.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1981200"/>
            <a:ext cx="6781800" cy="461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1749</TotalTime>
  <Words>246</Words>
  <Application>Microsoft Office PowerPoint</Application>
  <PresentationFormat>On-screen Show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My Pc</cp:lastModifiedBy>
  <cp:revision>166</cp:revision>
  <dcterms:created xsi:type="dcterms:W3CDTF">2017-12-07T16:44:38Z</dcterms:created>
  <dcterms:modified xsi:type="dcterms:W3CDTF">2020-11-07T04:50:49Z</dcterms:modified>
</cp:coreProperties>
</file>