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8" r:id="rId3"/>
    <p:sldId id="258" r:id="rId4"/>
    <p:sldId id="299" r:id="rId5"/>
    <p:sldId id="296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68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336" r:id="rId29"/>
    <p:sldId id="337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2" r:id="rId40"/>
    <p:sldId id="291" r:id="rId41"/>
    <p:sldId id="293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4" autoAdjust="0"/>
    <p:restoredTop sz="94660"/>
  </p:normalViewPr>
  <p:slideViewPr>
    <p:cSldViewPr showGuides="1">
      <p:cViewPr varScale="1">
        <p:scale>
          <a:sx n="69" d="100"/>
          <a:sy n="69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bleStyles" Target="tableStyles.xml"/><Relationship Id="rId44" Type="http://schemas.openxmlformats.org/officeDocument/2006/relationships/viewProps" Target="viewProps.xml"/><Relationship Id="rId43" Type="http://schemas.openxmlformats.org/officeDocument/2006/relationships/presProps" Target="presProps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1FF1-62BE-45EB-9433-8E0D7D344516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C0F9A-247A-481F-B117-CA2A8DB24BA7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GIF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9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0.png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3.png"/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6.png"/><Relationship Id="rId3" Type="http://schemas.openxmlformats.org/officeDocument/2006/relationships/image" Target="../media/image35.png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0.png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What is this?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rcRect t="48058"/>
          <a:stretch>
            <a:fillRect/>
          </a:stretch>
        </p:blipFill>
        <p:spPr>
          <a:xfrm>
            <a:off x="2286000" y="1905000"/>
            <a:ext cx="4959350" cy="4117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419600" y="38862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Drawing an instance of the tree.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b="19305"/>
          <a:stretch>
            <a:fillRect/>
          </a:stretch>
        </p:blipFill>
        <p:spPr bwMode="auto">
          <a:xfrm rot="10800000">
            <a:off x="685801" y="2209800"/>
            <a:ext cx="3571875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2319338" y="2133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090738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547938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471738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166938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005138" y="35052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709738" y="34290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100138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7338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38338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43138" y="4343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71738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52738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09938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690938" y="40386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6" name="Group 75"/>
          <p:cNvGrpSpPr/>
          <p:nvPr/>
        </p:nvGrpSpPr>
        <p:grpSpPr>
          <a:xfrm>
            <a:off x="5410200" y="1066800"/>
            <a:ext cx="2971800" cy="2514600"/>
            <a:chOff x="5867400" y="2286000"/>
            <a:chExt cx="2971800" cy="2514600"/>
          </a:xfrm>
        </p:grpSpPr>
        <p:grpSp>
          <p:nvGrpSpPr>
            <p:cNvPr id="75" name="Group 74"/>
            <p:cNvGrpSpPr/>
            <p:nvPr/>
          </p:nvGrpSpPr>
          <p:grpSpPr>
            <a:xfrm>
              <a:off x="5867400" y="2286000"/>
              <a:ext cx="2971800" cy="2514600"/>
              <a:chOff x="5867400" y="2286000"/>
              <a:chExt cx="2971800" cy="2514600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7086600" y="22860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6858000" y="30480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7315200" y="30480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7239000" y="37338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6</a:t>
                </a:r>
                <a:endParaRPr lang="en-US"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6934200" y="37338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5</a:t>
                </a:r>
                <a:endParaRPr lang="en-US"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7772400" y="36576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7</a:t>
                </a:r>
                <a:endParaRPr lang="en-US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6477000" y="35814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5867400" y="41148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8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324600" y="41148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9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705600" y="42672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7010400" y="44958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7239000" y="42672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7620000" y="4343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077200" y="4343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14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458200" y="41910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15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6057900" y="2590800"/>
              <a:ext cx="2590800" cy="1905000"/>
              <a:chOff x="6057900" y="2590800"/>
              <a:chExt cx="2590800" cy="1905000"/>
            </a:xfrm>
          </p:grpSpPr>
          <p:cxnSp>
            <p:nvCxnSpPr>
              <p:cNvPr id="45" name="Straight Connector 44"/>
              <p:cNvCxnSpPr>
                <a:stCxn id="25" idx="4"/>
                <a:endCxn id="26" idx="0"/>
              </p:cNvCxnSpPr>
              <p:nvPr/>
            </p:nvCxnSpPr>
            <p:spPr>
              <a:xfrm flipH="1">
                <a:off x="7010400" y="2590800"/>
                <a:ext cx="228600" cy="4572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stCxn id="27" idx="0"/>
                <a:endCxn id="25" idx="4"/>
              </p:cNvCxnSpPr>
              <p:nvPr/>
            </p:nvCxnSpPr>
            <p:spPr>
              <a:xfrm flipH="1" flipV="1">
                <a:off x="7239000" y="2590800"/>
                <a:ext cx="228600" cy="4572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>
                <a:stCxn id="26" idx="3"/>
                <a:endCxn id="31" idx="7"/>
              </p:cNvCxnSpPr>
              <p:nvPr/>
            </p:nvCxnSpPr>
            <p:spPr>
              <a:xfrm flipH="1">
                <a:off x="6737163" y="3308163"/>
                <a:ext cx="165474" cy="317874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>
                <a:stCxn id="26" idx="4"/>
                <a:endCxn id="29" idx="0"/>
              </p:cNvCxnSpPr>
              <p:nvPr/>
            </p:nvCxnSpPr>
            <p:spPr>
              <a:xfrm>
                <a:off x="7010400" y="3352800"/>
                <a:ext cx="76200" cy="3810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>
                <a:stCxn id="27" idx="4"/>
                <a:endCxn id="28" idx="0"/>
              </p:cNvCxnSpPr>
              <p:nvPr/>
            </p:nvCxnSpPr>
            <p:spPr>
              <a:xfrm flipH="1">
                <a:off x="7391400" y="3352800"/>
                <a:ext cx="76200" cy="3810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>
                <a:stCxn id="30" idx="0"/>
                <a:endCxn id="27" idx="4"/>
              </p:cNvCxnSpPr>
              <p:nvPr/>
            </p:nvCxnSpPr>
            <p:spPr>
              <a:xfrm flipH="1" flipV="1">
                <a:off x="7467600" y="3352800"/>
                <a:ext cx="457200" cy="3048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stCxn id="31" idx="4"/>
                <a:endCxn id="32" idx="0"/>
              </p:cNvCxnSpPr>
              <p:nvPr/>
            </p:nvCxnSpPr>
            <p:spPr>
              <a:xfrm flipH="1">
                <a:off x="6057900" y="3886200"/>
                <a:ext cx="5715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>
                <a:stCxn id="31" idx="4"/>
                <a:endCxn id="33" idx="0"/>
              </p:cNvCxnSpPr>
              <p:nvPr/>
            </p:nvCxnSpPr>
            <p:spPr>
              <a:xfrm flipH="1">
                <a:off x="6515100" y="3886200"/>
                <a:ext cx="1143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>
                <a:stCxn id="29" idx="4"/>
                <a:endCxn id="34" idx="0"/>
              </p:cNvCxnSpPr>
              <p:nvPr/>
            </p:nvCxnSpPr>
            <p:spPr>
              <a:xfrm flipH="1">
                <a:off x="6896100" y="4038600"/>
                <a:ext cx="1905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>
                <a:stCxn id="29" idx="4"/>
                <a:endCxn id="36" idx="0"/>
              </p:cNvCxnSpPr>
              <p:nvPr/>
            </p:nvCxnSpPr>
            <p:spPr>
              <a:xfrm>
                <a:off x="7086600" y="4038600"/>
                <a:ext cx="3429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>
                <a:stCxn id="28" idx="4"/>
                <a:endCxn id="35" idx="0"/>
              </p:cNvCxnSpPr>
              <p:nvPr/>
            </p:nvCxnSpPr>
            <p:spPr>
              <a:xfrm flipH="1">
                <a:off x="7200900" y="4038600"/>
                <a:ext cx="190500" cy="4572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>
                <a:stCxn id="28" idx="4"/>
                <a:endCxn id="37" idx="0"/>
              </p:cNvCxnSpPr>
              <p:nvPr/>
            </p:nvCxnSpPr>
            <p:spPr>
              <a:xfrm>
                <a:off x="7391400" y="4038600"/>
                <a:ext cx="419100" cy="3048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>
                <a:stCxn id="30" idx="4"/>
                <a:endCxn id="38" idx="0"/>
              </p:cNvCxnSpPr>
              <p:nvPr/>
            </p:nvCxnSpPr>
            <p:spPr>
              <a:xfrm>
                <a:off x="7924800" y="3962400"/>
                <a:ext cx="342900" cy="3810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>
                <a:stCxn id="30" idx="4"/>
                <a:endCxn id="39" idx="0"/>
              </p:cNvCxnSpPr>
              <p:nvPr/>
            </p:nvCxnSpPr>
            <p:spPr>
              <a:xfrm>
                <a:off x="7924800" y="3962400"/>
                <a:ext cx="7239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43400" y="3352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Reshaping the drawn tree.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b="19305"/>
          <a:stretch>
            <a:fillRect/>
          </a:stretch>
        </p:blipFill>
        <p:spPr bwMode="auto">
          <a:xfrm rot="10800000">
            <a:off x="685801" y="2209800"/>
            <a:ext cx="3571875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2319338" y="2133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090738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2547938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2471738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2166938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3005138" y="35052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709738" y="34290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100138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57338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938338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243138" y="4343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71738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852738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09938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690938" y="40386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75"/>
          <p:cNvGrpSpPr/>
          <p:nvPr/>
        </p:nvGrpSpPr>
        <p:grpSpPr>
          <a:xfrm>
            <a:off x="5410200" y="1066800"/>
            <a:ext cx="2971800" cy="2514600"/>
            <a:chOff x="5867400" y="2286000"/>
            <a:chExt cx="2971800" cy="2514600"/>
          </a:xfrm>
        </p:grpSpPr>
        <p:grpSp>
          <p:nvGrpSpPr>
            <p:cNvPr id="3" name="Group 74"/>
            <p:cNvGrpSpPr/>
            <p:nvPr/>
          </p:nvGrpSpPr>
          <p:grpSpPr>
            <a:xfrm>
              <a:off x="5867400" y="2286000"/>
              <a:ext cx="2971800" cy="2514600"/>
              <a:chOff x="5867400" y="2286000"/>
              <a:chExt cx="2971800" cy="2514600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7086600" y="22860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6858000" y="30480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7315200" y="30480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3</a:t>
                </a:r>
                <a:endParaRPr lang="en-US" dirty="0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7239000" y="37338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6</a:t>
                </a:r>
                <a:endParaRPr lang="en-US" dirty="0"/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6934200" y="37338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5</a:t>
                </a:r>
                <a:endParaRPr lang="en-US" dirty="0"/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7772400" y="36576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7</a:t>
                </a:r>
                <a:endParaRPr lang="en-US" dirty="0"/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6477000" y="3581400"/>
                <a:ext cx="304800" cy="304800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4</a:t>
                </a:r>
                <a:endParaRPr lang="en-US" dirty="0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5867400" y="41148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8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6324600" y="41148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9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6705600" y="42672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7010400" y="44958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7239000" y="42672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7620000" y="4343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8077200" y="4343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14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8458200" y="41910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15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73"/>
            <p:cNvGrpSpPr/>
            <p:nvPr/>
          </p:nvGrpSpPr>
          <p:grpSpPr>
            <a:xfrm>
              <a:off x="6057900" y="2590800"/>
              <a:ext cx="2590800" cy="1905000"/>
              <a:chOff x="6057900" y="2590800"/>
              <a:chExt cx="2590800" cy="1905000"/>
            </a:xfrm>
          </p:grpSpPr>
          <p:cxnSp>
            <p:nvCxnSpPr>
              <p:cNvPr id="45" name="Straight Connector 44"/>
              <p:cNvCxnSpPr>
                <a:stCxn id="25" idx="4"/>
                <a:endCxn id="26" idx="0"/>
              </p:cNvCxnSpPr>
              <p:nvPr/>
            </p:nvCxnSpPr>
            <p:spPr>
              <a:xfrm flipH="1">
                <a:off x="7010400" y="2590800"/>
                <a:ext cx="228600" cy="4572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/>
              <p:cNvCxnSpPr>
                <a:stCxn id="27" idx="0"/>
                <a:endCxn id="25" idx="4"/>
              </p:cNvCxnSpPr>
              <p:nvPr/>
            </p:nvCxnSpPr>
            <p:spPr>
              <a:xfrm flipH="1" flipV="1">
                <a:off x="7239000" y="2590800"/>
                <a:ext cx="228600" cy="4572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/>
              <p:cNvCxnSpPr>
                <a:stCxn id="26" idx="3"/>
                <a:endCxn id="31" idx="7"/>
              </p:cNvCxnSpPr>
              <p:nvPr/>
            </p:nvCxnSpPr>
            <p:spPr>
              <a:xfrm flipH="1">
                <a:off x="6737163" y="3308163"/>
                <a:ext cx="165474" cy="317874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/>
              <p:cNvCxnSpPr>
                <a:stCxn id="26" idx="4"/>
                <a:endCxn id="29" idx="0"/>
              </p:cNvCxnSpPr>
              <p:nvPr/>
            </p:nvCxnSpPr>
            <p:spPr>
              <a:xfrm>
                <a:off x="7010400" y="3352800"/>
                <a:ext cx="76200" cy="3810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>
                <a:stCxn id="27" idx="4"/>
                <a:endCxn id="28" idx="0"/>
              </p:cNvCxnSpPr>
              <p:nvPr/>
            </p:nvCxnSpPr>
            <p:spPr>
              <a:xfrm flipH="1">
                <a:off x="7391400" y="3352800"/>
                <a:ext cx="76200" cy="3810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/>
              <p:cNvCxnSpPr>
                <a:stCxn id="30" idx="0"/>
                <a:endCxn id="27" idx="4"/>
              </p:cNvCxnSpPr>
              <p:nvPr/>
            </p:nvCxnSpPr>
            <p:spPr>
              <a:xfrm flipH="1" flipV="1">
                <a:off x="7467600" y="3352800"/>
                <a:ext cx="457200" cy="3048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/>
              <p:cNvCxnSpPr>
                <a:stCxn id="31" idx="4"/>
                <a:endCxn id="32" idx="0"/>
              </p:cNvCxnSpPr>
              <p:nvPr/>
            </p:nvCxnSpPr>
            <p:spPr>
              <a:xfrm flipH="1">
                <a:off x="6057900" y="3886200"/>
                <a:ext cx="5715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/>
              <p:cNvCxnSpPr>
                <a:stCxn id="31" idx="4"/>
                <a:endCxn id="33" idx="0"/>
              </p:cNvCxnSpPr>
              <p:nvPr/>
            </p:nvCxnSpPr>
            <p:spPr>
              <a:xfrm flipH="1">
                <a:off x="6515100" y="3886200"/>
                <a:ext cx="1143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/>
              <p:cNvCxnSpPr>
                <a:stCxn id="29" idx="4"/>
                <a:endCxn id="34" idx="0"/>
              </p:cNvCxnSpPr>
              <p:nvPr/>
            </p:nvCxnSpPr>
            <p:spPr>
              <a:xfrm flipH="1">
                <a:off x="6896100" y="4038600"/>
                <a:ext cx="1905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>
                <a:stCxn id="29" idx="4"/>
                <a:endCxn id="36" idx="0"/>
              </p:cNvCxnSpPr>
              <p:nvPr/>
            </p:nvCxnSpPr>
            <p:spPr>
              <a:xfrm>
                <a:off x="7086600" y="4038600"/>
                <a:ext cx="3429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>
                <a:stCxn id="28" idx="4"/>
                <a:endCxn id="35" idx="0"/>
              </p:cNvCxnSpPr>
              <p:nvPr/>
            </p:nvCxnSpPr>
            <p:spPr>
              <a:xfrm flipH="1">
                <a:off x="7200900" y="4038600"/>
                <a:ext cx="190500" cy="4572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>
                <a:stCxn id="28" idx="4"/>
                <a:endCxn id="37" idx="0"/>
              </p:cNvCxnSpPr>
              <p:nvPr/>
            </p:nvCxnSpPr>
            <p:spPr>
              <a:xfrm>
                <a:off x="7391400" y="4038600"/>
                <a:ext cx="419100" cy="3048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>
                <a:stCxn id="30" idx="4"/>
                <a:endCxn id="38" idx="0"/>
              </p:cNvCxnSpPr>
              <p:nvPr/>
            </p:nvCxnSpPr>
            <p:spPr>
              <a:xfrm>
                <a:off x="7924800" y="3962400"/>
                <a:ext cx="342900" cy="3810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/>
              <p:cNvCxnSpPr>
                <a:stCxn id="30" idx="4"/>
                <a:endCxn id="39" idx="0"/>
              </p:cNvCxnSpPr>
              <p:nvPr/>
            </p:nvCxnSpPr>
            <p:spPr>
              <a:xfrm>
                <a:off x="7924800" y="3962400"/>
                <a:ext cx="723900" cy="228600"/>
              </a:xfrm>
              <a:prstGeom prst="line">
                <a:avLst/>
              </a:prstGeom>
              <a:ln w="6350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1" name="Oval 80"/>
          <p:cNvSpPr/>
          <p:nvPr/>
        </p:nvSpPr>
        <p:spPr>
          <a:xfrm>
            <a:off x="6096000" y="3733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5334000" y="4495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>
          <a:xfrm>
            <a:off x="6934200" y="4495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4" name="Oval 83"/>
          <p:cNvSpPr/>
          <p:nvPr/>
        </p:nvSpPr>
        <p:spPr>
          <a:xfrm>
            <a:off x="6477000" y="5181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85" name="Oval 84"/>
          <p:cNvSpPr/>
          <p:nvPr/>
        </p:nvSpPr>
        <p:spPr>
          <a:xfrm>
            <a:off x="5715000" y="5181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7848600" y="5105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4572000" y="5181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962400" y="5867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800600" y="5867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257800" y="5867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400800" y="5867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867400" y="5867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7010400" y="5867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7696200" y="5867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8534400" y="5867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58" name="Group 73"/>
          <p:cNvGrpSpPr/>
          <p:nvPr/>
        </p:nvGrpSpPr>
        <p:grpSpPr>
          <a:xfrm>
            <a:off x="4152900" y="4038600"/>
            <a:ext cx="4572000" cy="1828800"/>
            <a:chOff x="5143500" y="2590800"/>
            <a:chExt cx="4572000" cy="1828800"/>
          </a:xfrm>
        </p:grpSpPr>
        <p:cxnSp>
          <p:nvCxnSpPr>
            <p:cNvPr id="60" name="Straight Connector 59"/>
            <p:cNvCxnSpPr>
              <a:stCxn id="81" idx="4"/>
              <a:endCxn id="82" idx="0"/>
            </p:cNvCxnSpPr>
            <p:nvPr/>
          </p:nvCxnSpPr>
          <p:spPr>
            <a:xfrm flipH="1">
              <a:off x="6477000" y="2590800"/>
              <a:ext cx="7620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83" idx="0"/>
              <a:endCxn id="81" idx="4"/>
            </p:cNvCxnSpPr>
            <p:nvPr/>
          </p:nvCxnSpPr>
          <p:spPr>
            <a:xfrm flipH="1" flipV="1">
              <a:off x="7239000" y="2590800"/>
              <a:ext cx="8382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82" idx="3"/>
              <a:endCxn id="87" idx="7"/>
            </p:cNvCxnSpPr>
            <p:nvPr/>
          </p:nvCxnSpPr>
          <p:spPr>
            <a:xfrm flipH="1">
              <a:off x="5822763" y="3308163"/>
              <a:ext cx="546474" cy="470274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82" idx="4"/>
              <a:endCxn id="85" idx="0"/>
            </p:cNvCxnSpPr>
            <p:nvPr/>
          </p:nvCxnSpPr>
          <p:spPr>
            <a:xfrm>
              <a:off x="6477000" y="3352800"/>
              <a:ext cx="3810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83" idx="4"/>
              <a:endCxn id="84" idx="0"/>
            </p:cNvCxnSpPr>
            <p:nvPr/>
          </p:nvCxnSpPr>
          <p:spPr>
            <a:xfrm flipH="1">
              <a:off x="7620000" y="3352800"/>
              <a:ext cx="4572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86" idx="0"/>
              <a:endCxn id="83" idx="4"/>
            </p:cNvCxnSpPr>
            <p:nvPr/>
          </p:nvCxnSpPr>
          <p:spPr>
            <a:xfrm flipH="1" flipV="1">
              <a:off x="8077200" y="3352800"/>
              <a:ext cx="914400" cy="3048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87" idx="4"/>
              <a:endCxn id="88" idx="0"/>
            </p:cNvCxnSpPr>
            <p:nvPr/>
          </p:nvCxnSpPr>
          <p:spPr>
            <a:xfrm flipH="1">
              <a:off x="5143500" y="40386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87" idx="4"/>
              <a:endCxn id="89" idx="0"/>
            </p:cNvCxnSpPr>
            <p:nvPr/>
          </p:nvCxnSpPr>
          <p:spPr>
            <a:xfrm>
              <a:off x="5715000" y="4038600"/>
              <a:ext cx="2667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85" idx="4"/>
              <a:endCxn id="90" idx="0"/>
            </p:cNvCxnSpPr>
            <p:nvPr/>
          </p:nvCxnSpPr>
          <p:spPr>
            <a:xfrm flipH="1">
              <a:off x="6438900" y="4038600"/>
              <a:ext cx="419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85" idx="4"/>
              <a:endCxn id="92" idx="0"/>
            </p:cNvCxnSpPr>
            <p:nvPr/>
          </p:nvCxnSpPr>
          <p:spPr>
            <a:xfrm>
              <a:off x="6858000" y="4038600"/>
              <a:ext cx="190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84" idx="4"/>
              <a:endCxn id="91" idx="0"/>
            </p:cNvCxnSpPr>
            <p:nvPr/>
          </p:nvCxnSpPr>
          <p:spPr>
            <a:xfrm flipH="1">
              <a:off x="7581900" y="4038600"/>
              <a:ext cx="38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84" idx="4"/>
              <a:endCxn id="93" idx="0"/>
            </p:cNvCxnSpPr>
            <p:nvPr/>
          </p:nvCxnSpPr>
          <p:spPr>
            <a:xfrm>
              <a:off x="7620000" y="40386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6" idx="4"/>
              <a:endCxn id="94" idx="0"/>
            </p:cNvCxnSpPr>
            <p:nvPr/>
          </p:nvCxnSpPr>
          <p:spPr>
            <a:xfrm flipH="1">
              <a:off x="8877300" y="3962400"/>
              <a:ext cx="1143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86" idx="4"/>
              <a:endCxn id="95" idx="0"/>
            </p:cNvCxnSpPr>
            <p:nvPr/>
          </p:nvCxnSpPr>
          <p:spPr>
            <a:xfrm>
              <a:off x="8991600" y="3962400"/>
              <a:ext cx="7239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4800" y="2971800"/>
            <a:ext cx="80772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A tree T has a root node, R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Each inner node contains one or more successors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If the root R has successors, each successor branches to a </a:t>
            </a:r>
            <a:r>
              <a:rPr lang="en-US" b="1" dirty="0" err="1" smtClean="0">
                <a:solidFill>
                  <a:srgbClr val="00B050"/>
                </a:solidFill>
              </a:rPr>
              <a:t>subtree</a:t>
            </a:r>
            <a:r>
              <a:rPr lang="en-US" b="1" dirty="0" smtClean="0">
                <a:solidFill>
                  <a:srgbClr val="00B050"/>
                </a:solidFill>
              </a:rPr>
              <a:t>.</a:t>
            </a:r>
            <a:endParaRPr lang="en-US" b="1" dirty="0" smtClean="0">
              <a:solidFill>
                <a:srgbClr val="00B050"/>
              </a:solidFill>
            </a:endParaRPr>
          </a:p>
          <a:p>
            <a:pPr>
              <a:buBlip>
                <a:blip r:embed="rId1"/>
              </a:buBlip>
            </a:pPr>
            <a:r>
              <a:rPr lang="en-US" b="1" dirty="0" smtClean="0">
                <a:solidFill>
                  <a:srgbClr val="00B050"/>
                </a:solidFill>
              </a:rPr>
              <a:t>  The terminal nodes do not have any successor. These are called leaf nodes.</a:t>
            </a:r>
            <a:endParaRPr lang="en-US" b="1" dirty="0" smtClean="0">
              <a:solidFill>
                <a:srgbClr val="00B050"/>
              </a:solidFill>
            </a:endParaRPr>
          </a:p>
          <a:p>
            <a:pPr>
              <a:buBlip>
                <a:blip r:embed="rId1"/>
              </a:buBlip>
            </a:pPr>
            <a:r>
              <a:rPr lang="en-US" b="1" dirty="0" smtClean="0">
                <a:solidFill>
                  <a:srgbClr val="C00000"/>
                </a:solidFill>
              </a:rPr>
              <a:t>  The tree T is called empty tree, if its root R is empty.</a:t>
            </a:r>
            <a:endParaRPr lang="en-US" b="1" dirty="0" smtClean="0">
              <a:solidFill>
                <a:srgbClr val="C00000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If N is a node in T with left successor S1 and right successor S2,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N is called the parent of S1 and S2.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S1 and S2 are called child of N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S1 and S2 are called siblings.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Line drawn from a node N to its successor S is called edge.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Blip>
                <a:blip r:embed="rId1"/>
              </a:buBlip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 A sequence of consecutive edges is called a path.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Blip>
                <a:blip r:embed="rId1"/>
              </a:buBlip>
            </a:pP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 A path ending in a leaf is call branch</a:t>
            </a:r>
            <a:endParaRPr lang="en-US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5334000" y="1066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45720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>
          <a:xfrm>
            <a:off x="61722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4" name="Oval 83"/>
          <p:cNvSpPr/>
          <p:nvPr/>
        </p:nvSpPr>
        <p:spPr>
          <a:xfrm>
            <a:off x="5715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85" name="Oval 84"/>
          <p:cNvSpPr/>
          <p:nvPr/>
        </p:nvSpPr>
        <p:spPr>
          <a:xfrm>
            <a:off x="4953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7086600" y="2438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3810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200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038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44958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6388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105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248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934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772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" name="Group 73"/>
          <p:cNvGrpSpPr/>
          <p:nvPr/>
        </p:nvGrpSpPr>
        <p:grpSpPr>
          <a:xfrm>
            <a:off x="3390900" y="1295400"/>
            <a:ext cx="4572000" cy="1828800"/>
            <a:chOff x="5143500" y="2514600"/>
            <a:chExt cx="4572000" cy="1828800"/>
          </a:xfrm>
        </p:grpSpPr>
        <p:cxnSp>
          <p:nvCxnSpPr>
            <p:cNvPr id="60" name="Straight Connector 59"/>
            <p:cNvCxnSpPr>
              <a:stCxn id="81" idx="4"/>
              <a:endCxn id="82" idx="0"/>
            </p:cNvCxnSpPr>
            <p:nvPr/>
          </p:nvCxnSpPr>
          <p:spPr>
            <a:xfrm flipH="1">
              <a:off x="6477000" y="2514600"/>
              <a:ext cx="7620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83" idx="0"/>
              <a:endCxn id="81" idx="4"/>
            </p:cNvCxnSpPr>
            <p:nvPr/>
          </p:nvCxnSpPr>
          <p:spPr>
            <a:xfrm flipH="1" flipV="1">
              <a:off x="7239000" y="2514600"/>
              <a:ext cx="8382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82" idx="3"/>
              <a:endCxn id="87" idx="7"/>
            </p:cNvCxnSpPr>
            <p:nvPr/>
          </p:nvCxnSpPr>
          <p:spPr>
            <a:xfrm flipH="1">
              <a:off x="5822763" y="3231963"/>
              <a:ext cx="546474" cy="470274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82" idx="4"/>
              <a:endCxn id="85" idx="0"/>
            </p:cNvCxnSpPr>
            <p:nvPr/>
          </p:nvCxnSpPr>
          <p:spPr>
            <a:xfrm>
              <a:off x="6477000" y="3276600"/>
              <a:ext cx="3810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83" idx="4"/>
              <a:endCxn id="84" idx="0"/>
            </p:cNvCxnSpPr>
            <p:nvPr/>
          </p:nvCxnSpPr>
          <p:spPr>
            <a:xfrm flipH="1">
              <a:off x="7620000" y="3276600"/>
              <a:ext cx="4572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86" idx="0"/>
              <a:endCxn id="83" idx="4"/>
            </p:cNvCxnSpPr>
            <p:nvPr/>
          </p:nvCxnSpPr>
          <p:spPr>
            <a:xfrm flipH="1" flipV="1">
              <a:off x="8077200" y="3276600"/>
              <a:ext cx="914400" cy="3048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87" idx="4"/>
              <a:endCxn id="88" idx="0"/>
            </p:cNvCxnSpPr>
            <p:nvPr/>
          </p:nvCxnSpPr>
          <p:spPr>
            <a:xfrm flipH="1">
              <a:off x="5143500" y="39624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87" idx="4"/>
              <a:endCxn id="89" idx="0"/>
            </p:cNvCxnSpPr>
            <p:nvPr/>
          </p:nvCxnSpPr>
          <p:spPr>
            <a:xfrm>
              <a:off x="5715000" y="3962400"/>
              <a:ext cx="2667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85" idx="4"/>
              <a:endCxn id="90" idx="0"/>
            </p:cNvCxnSpPr>
            <p:nvPr/>
          </p:nvCxnSpPr>
          <p:spPr>
            <a:xfrm flipH="1">
              <a:off x="6438900" y="3962400"/>
              <a:ext cx="419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85" idx="4"/>
              <a:endCxn id="92" idx="0"/>
            </p:cNvCxnSpPr>
            <p:nvPr/>
          </p:nvCxnSpPr>
          <p:spPr>
            <a:xfrm>
              <a:off x="6858000" y="3962400"/>
              <a:ext cx="190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84" idx="4"/>
              <a:endCxn id="91" idx="0"/>
            </p:cNvCxnSpPr>
            <p:nvPr/>
          </p:nvCxnSpPr>
          <p:spPr>
            <a:xfrm flipH="1">
              <a:off x="7581900" y="3962400"/>
              <a:ext cx="38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84" idx="4"/>
              <a:endCxn id="93" idx="0"/>
            </p:cNvCxnSpPr>
            <p:nvPr/>
          </p:nvCxnSpPr>
          <p:spPr>
            <a:xfrm>
              <a:off x="7620000" y="39624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6" idx="4"/>
              <a:endCxn id="94" idx="0"/>
            </p:cNvCxnSpPr>
            <p:nvPr/>
          </p:nvCxnSpPr>
          <p:spPr>
            <a:xfrm flipH="1">
              <a:off x="8877300" y="3886200"/>
              <a:ext cx="1143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86" idx="4"/>
              <a:endCxn id="95" idx="0"/>
            </p:cNvCxnSpPr>
            <p:nvPr/>
          </p:nvCxnSpPr>
          <p:spPr>
            <a:xfrm>
              <a:off x="8991600" y="3886200"/>
              <a:ext cx="7239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ectangle 95"/>
          <p:cNvSpPr/>
          <p:nvPr/>
        </p:nvSpPr>
        <p:spPr>
          <a:xfrm>
            <a:off x="152400" y="1676400"/>
            <a:ext cx="1854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This is called tree.</a:t>
            </a:r>
            <a:endParaRPr lang="en-US" dirty="0" smtClean="0">
              <a:solidFill>
                <a:schemeClr val="bg1"/>
              </a:solidFill>
            </a:endParaRPr>
          </a:p>
        </p:txBody>
      </p:sp>
      <p:grpSp>
        <p:nvGrpSpPr>
          <p:cNvPr id="44" name="Group 43"/>
          <p:cNvGrpSpPr/>
          <p:nvPr/>
        </p:nvGrpSpPr>
        <p:grpSpPr>
          <a:xfrm>
            <a:off x="6629400" y="4572000"/>
            <a:ext cx="2209800" cy="1600200"/>
            <a:chOff x="6324600" y="4876800"/>
            <a:chExt cx="2286000" cy="1752600"/>
          </a:xfrm>
        </p:grpSpPr>
        <p:sp>
          <p:nvSpPr>
            <p:cNvPr id="37" name="Oval 36"/>
            <p:cNvSpPr/>
            <p:nvPr/>
          </p:nvSpPr>
          <p:spPr>
            <a:xfrm>
              <a:off x="7086600" y="4876800"/>
              <a:ext cx="609600" cy="5334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N</a:t>
              </a:r>
              <a:endParaRPr lang="en-US" dirty="0"/>
            </a:p>
          </p:txBody>
        </p:sp>
        <p:cxnSp>
          <p:nvCxnSpPr>
            <p:cNvPr id="39" name="Straight Connector 38"/>
            <p:cNvCxnSpPr>
              <a:stCxn id="37" idx="4"/>
            </p:cNvCxnSpPr>
            <p:nvPr/>
          </p:nvCxnSpPr>
          <p:spPr>
            <a:xfrm flipH="1">
              <a:off x="6629400" y="5410200"/>
              <a:ext cx="762000" cy="685800"/>
            </a:xfrm>
            <a:prstGeom prst="line">
              <a:avLst/>
            </a:prstGeom>
            <a:ln w="793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Oval 39"/>
            <p:cNvSpPr/>
            <p:nvPr/>
          </p:nvSpPr>
          <p:spPr>
            <a:xfrm>
              <a:off x="6324600" y="6096000"/>
              <a:ext cx="609600" cy="5334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S1</a:t>
              </a:r>
              <a:endParaRPr lang="en-US" dirty="0"/>
            </a:p>
          </p:txBody>
        </p:sp>
        <p:sp>
          <p:nvSpPr>
            <p:cNvPr id="41" name="Oval 40"/>
            <p:cNvSpPr/>
            <p:nvPr/>
          </p:nvSpPr>
          <p:spPr>
            <a:xfrm>
              <a:off x="8001000" y="6096000"/>
              <a:ext cx="609600" cy="5334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S2</a:t>
              </a:r>
              <a:endParaRPr lang="en-US" dirty="0"/>
            </a:p>
          </p:txBody>
        </p:sp>
        <p:cxnSp>
          <p:nvCxnSpPr>
            <p:cNvPr id="43" name="Straight Connector 42"/>
            <p:cNvCxnSpPr>
              <a:stCxn id="37" idx="4"/>
              <a:endCxn id="41" idx="0"/>
            </p:cNvCxnSpPr>
            <p:nvPr/>
          </p:nvCxnSpPr>
          <p:spPr>
            <a:xfrm>
              <a:off x="7391400" y="5410200"/>
              <a:ext cx="914400" cy="685800"/>
            </a:xfrm>
            <a:prstGeom prst="line">
              <a:avLst/>
            </a:prstGeom>
            <a:ln w="793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5334000" y="1066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45720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>
          <a:xfrm>
            <a:off x="61722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4" name="Oval 83"/>
          <p:cNvSpPr/>
          <p:nvPr/>
        </p:nvSpPr>
        <p:spPr>
          <a:xfrm>
            <a:off x="5715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85" name="Oval 84"/>
          <p:cNvSpPr/>
          <p:nvPr/>
        </p:nvSpPr>
        <p:spPr>
          <a:xfrm>
            <a:off x="4953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7086600" y="2438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3810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200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038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44958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6388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105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248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934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772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73"/>
          <p:cNvGrpSpPr/>
          <p:nvPr/>
        </p:nvGrpSpPr>
        <p:grpSpPr>
          <a:xfrm>
            <a:off x="3390900" y="1295400"/>
            <a:ext cx="4572000" cy="1828800"/>
            <a:chOff x="5143500" y="2514600"/>
            <a:chExt cx="4572000" cy="1828800"/>
          </a:xfrm>
        </p:grpSpPr>
        <p:cxnSp>
          <p:nvCxnSpPr>
            <p:cNvPr id="60" name="Straight Connector 59"/>
            <p:cNvCxnSpPr>
              <a:stCxn id="81" idx="4"/>
              <a:endCxn id="82" idx="0"/>
            </p:cNvCxnSpPr>
            <p:nvPr/>
          </p:nvCxnSpPr>
          <p:spPr>
            <a:xfrm flipH="1">
              <a:off x="6477000" y="2514600"/>
              <a:ext cx="7620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83" idx="0"/>
              <a:endCxn id="81" idx="4"/>
            </p:cNvCxnSpPr>
            <p:nvPr/>
          </p:nvCxnSpPr>
          <p:spPr>
            <a:xfrm flipH="1" flipV="1">
              <a:off x="7239000" y="2514600"/>
              <a:ext cx="8382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82" idx="3"/>
              <a:endCxn id="87" idx="7"/>
            </p:cNvCxnSpPr>
            <p:nvPr/>
          </p:nvCxnSpPr>
          <p:spPr>
            <a:xfrm flipH="1">
              <a:off x="5822763" y="3231963"/>
              <a:ext cx="546474" cy="470274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82" idx="4"/>
              <a:endCxn id="85" idx="0"/>
            </p:cNvCxnSpPr>
            <p:nvPr/>
          </p:nvCxnSpPr>
          <p:spPr>
            <a:xfrm>
              <a:off x="6477000" y="3276600"/>
              <a:ext cx="3810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83" idx="4"/>
              <a:endCxn id="84" idx="0"/>
            </p:cNvCxnSpPr>
            <p:nvPr/>
          </p:nvCxnSpPr>
          <p:spPr>
            <a:xfrm flipH="1">
              <a:off x="7620000" y="3276600"/>
              <a:ext cx="4572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86" idx="0"/>
              <a:endCxn id="83" idx="4"/>
            </p:cNvCxnSpPr>
            <p:nvPr/>
          </p:nvCxnSpPr>
          <p:spPr>
            <a:xfrm flipH="1" flipV="1">
              <a:off x="8077200" y="3276600"/>
              <a:ext cx="914400" cy="3048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87" idx="4"/>
              <a:endCxn id="88" idx="0"/>
            </p:cNvCxnSpPr>
            <p:nvPr/>
          </p:nvCxnSpPr>
          <p:spPr>
            <a:xfrm flipH="1">
              <a:off x="5143500" y="39624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87" idx="4"/>
              <a:endCxn id="89" idx="0"/>
            </p:cNvCxnSpPr>
            <p:nvPr/>
          </p:nvCxnSpPr>
          <p:spPr>
            <a:xfrm>
              <a:off x="5715000" y="3962400"/>
              <a:ext cx="2667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85" idx="4"/>
              <a:endCxn id="90" idx="0"/>
            </p:cNvCxnSpPr>
            <p:nvPr/>
          </p:nvCxnSpPr>
          <p:spPr>
            <a:xfrm flipH="1">
              <a:off x="6438900" y="3962400"/>
              <a:ext cx="419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85" idx="4"/>
              <a:endCxn id="92" idx="0"/>
            </p:cNvCxnSpPr>
            <p:nvPr/>
          </p:nvCxnSpPr>
          <p:spPr>
            <a:xfrm>
              <a:off x="6858000" y="3962400"/>
              <a:ext cx="190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84" idx="4"/>
              <a:endCxn id="91" idx="0"/>
            </p:cNvCxnSpPr>
            <p:nvPr/>
          </p:nvCxnSpPr>
          <p:spPr>
            <a:xfrm flipH="1">
              <a:off x="7581900" y="3962400"/>
              <a:ext cx="38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84" idx="4"/>
              <a:endCxn id="93" idx="0"/>
            </p:cNvCxnSpPr>
            <p:nvPr/>
          </p:nvCxnSpPr>
          <p:spPr>
            <a:xfrm>
              <a:off x="7620000" y="39624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6" idx="4"/>
              <a:endCxn id="94" idx="0"/>
            </p:cNvCxnSpPr>
            <p:nvPr/>
          </p:nvCxnSpPr>
          <p:spPr>
            <a:xfrm flipH="1">
              <a:off x="8877300" y="3886200"/>
              <a:ext cx="1143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86" idx="4"/>
              <a:endCxn id="95" idx="0"/>
            </p:cNvCxnSpPr>
            <p:nvPr/>
          </p:nvCxnSpPr>
          <p:spPr>
            <a:xfrm>
              <a:off x="8991600" y="3886200"/>
              <a:ext cx="7239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ectangle 95"/>
          <p:cNvSpPr/>
          <p:nvPr/>
        </p:nvSpPr>
        <p:spPr>
          <a:xfrm>
            <a:off x="457200" y="4057471"/>
            <a:ext cx="685033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Level of Tree: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The root R is assigned a level number 0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Every node is assigned a level number that is 1 more than its parent.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The nodes with the same level are called same generation.</a:t>
            </a:r>
            <a:endParaRPr lang="en-US" dirty="0" smtClean="0">
              <a:solidFill>
                <a:schemeClr val="bg1"/>
              </a:solidFill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1447800" y="1066800"/>
            <a:ext cx="3810000" cy="369332"/>
            <a:chOff x="1447800" y="1066800"/>
            <a:chExt cx="3810000" cy="369332"/>
          </a:xfrm>
        </p:grpSpPr>
        <p:cxnSp>
          <p:nvCxnSpPr>
            <p:cNvPr id="37" name="Straight Arrow Connector 36"/>
            <p:cNvCxnSpPr/>
            <p:nvPr/>
          </p:nvCxnSpPr>
          <p:spPr>
            <a:xfrm>
              <a:off x="1828800" y="1219200"/>
              <a:ext cx="3429000" cy="0"/>
            </a:xfrm>
            <a:prstGeom prst="straightConnector1">
              <a:avLst/>
            </a:prstGeom>
            <a:ln w="41275">
              <a:solidFill>
                <a:schemeClr val="bg1">
                  <a:lumMod val="8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/>
            <p:cNvSpPr txBox="1"/>
            <p:nvPr/>
          </p:nvSpPr>
          <p:spPr>
            <a:xfrm>
              <a:off x="1447800" y="10668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0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1447800" y="1828800"/>
            <a:ext cx="3032760" cy="369332"/>
            <a:chOff x="1447800" y="1066800"/>
            <a:chExt cx="3032760" cy="369332"/>
          </a:xfrm>
        </p:grpSpPr>
        <p:cxnSp>
          <p:nvCxnSpPr>
            <p:cNvPr id="42" name="Straight Arrow Connector 41"/>
            <p:cNvCxnSpPr/>
            <p:nvPr/>
          </p:nvCxnSpPr>
          <p:spPr>
            <a:xfrm>
              <a:off x="1828800" y="1219200"/>
              <a:ext cx="2651760" cy="0"/>
            </a:xfrm>
            <a:prstGeom prst="straightConnector1">
              <a:avLst/>
            </a:prstGeom>
            <a:ln w="41275">
              <a:solidFill>
                <a:schemeClr val="bg1">
                  <a:lumMod val="8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1447800" y="10668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1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1447800" y="2514600"/>
            <a:ext cx="2301240" cy="369332"/>
            <a:chOff x="1447800" y="1066800"/>
            <a:chExt cx="2301240" cy="369332"/>
          </a:xfrm>
        </p:grpSpPr>
        <p:cxnSp>
          <p:nvCxnSpPr>
            <p:cNvPr id="45" name="Straight Arrow Connector 44"/>
            <p:cNvCxnSpPr/>
            <p:nvPr/>
          </p:nvCxnSpPr>
          <p:spPr>
            <a:xfrm>
              <a:off x="1828800" y="1219200"/>
              <a:ext cx="1920240" cy="0"/>
            </a:xfrm>
            <a:prstGeom prst="straightConnector1">
              <a:avLst/>
            </a:prstGeom>
            <a:ln w="41275">
              <a:solidFill>
                <a:schemeClr val="bg1">
                  <a:lumMod val="8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47800" y="10668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2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447800" y="3200400"/>
            <a:ext cx="1661160" cy="369332"/>
            <a:chOff x="1447800" y="1066800"/>
            <a:chExt cx="1661160" cy="369332"/>
          </a:xfrm>
        </p:grpSpPr>
        <p:cxnSp>
          <p:nvCxnSpPr>
            <p:cNvPr id="48" name="Straight Arrow Connector 47"/>
            <p:cNvCxnSpPr/>
            <p:nvPr/>
          </p:nvCxnSpPr>
          <p:spPr>
            <a:xfrm>
              <a:off x="1828800" y="1219200"/>
              <a:ext cx="1280160" cy="0"/>
            </a:xfrm>
            <a:prstGeom prst="straightConnector1">
              <a:avLst/>
            </a:prstGeom>
            <a:ln w="41275">
              <a:solidFill>
                <a:schemeClr val="bg1">
                  <a:lumMod val="8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1447800" y="1066800"/>
              <a:ext cx="381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3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Rounded Rectangle 49"/>
          <p:cNvSpPr/>
          <p:nvPr/>
        </p:nvSpPr>
        <p:spPr>
          <a:xfrm>
            <a:off x="3657600" y="2410264"/>
            <a:ext cx="3886200" cy="4572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57200" y="3724870"/>
            <a:ext cx="495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solidFill>
                  <a:schemeClr val="bg1"/>
                </a:solidFill>
              </a:rPr>
              <a:t>Similar Tree: </a:t>
            </a:r>
            <a:endParaRPr lang="en-US" u="sng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Two tree T1 and T2 are called similar if they have the same structure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28651" y="4648200"/>
            <a:ext cx="313772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Rectangle 54"/>
          <p:cNvSpPr/>
          <p:nvPr/>
        </p:nvSpPr>
        <p:spPr>
          <a:xfrm>
            <a:off x="381000" y="1523999"/>
            <a:ext cx="42186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Depth/Height of Tree: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Maximum number of nodes in a branch.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It is 1 more than the largest level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295400"/>
            <a:ext cx="4166991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" name="TextBox 56"/>
          <p:cNvSpPr txBox="1"/>
          <p:nvPr/>
        </p:nvSpPr>
        <p:spPr>
          <a:xfrm>
            <a:off x="5867400" y="2590799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</a:rPr>
              <a:t>Depth is 5</a:t>
            </a:r>
            <a:endParaRPr lang="en-US" b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2050" y="4648200"/>
            <a:ext cx="31051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Right Arrow 57"/>
          <p:cNvSpPr/>
          <p:nvPr/>
        </p:nvSpPr>
        <p:spPr>
          <a:xfrm>
            <a:off x="3905250" y="5257800"/>
            <a:ext cx="9906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7" grpId="0"/>
      <p:bldP spid="5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5334000" y="1066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45720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>
          <a:xfrm>
            <a:off x="61722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4" name="Oval 83"/>
          <p:cNvSpPr/>
          <p:nvPr/>
        </p:nvSpPr>
        <p:spPr>
          <a:xfrm>
            <a:off x="5715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85" name="Oval 84"/>
          <p:cNvSpPr/>
          <p:nvPr/>
        </p:nvSpPr>
        <p:spPr>
          <a:xfrm>
            <a:off x="4953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7086600" y="2438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38100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200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038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44958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56388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105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248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6934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7772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73"/>
          <p:cNvGrpSpPr/>
          <p:nvPr/>
        </p:nvGrpSpPr>
        <p:grpSpPr>
          <a:xfrm>
            <a:off x="3390900" y="1295400"/>
            <a:ext cx="4572000" cy="1828800"/>
            <a:chOff x="5143500" y="2514600"/>
            <a:chExt cx="4572000" cy="1828800"/>
          </a:xfrm>
        </p:grpSpPr>
        <p:cxnSp>
          <p:nvCxnSpPr>
            <p:cNvPr id="60" name="Straight Connector 59"/>
            <p:cNvCxnSpPr>
              <a:stCxn id="81" idx="4"/>
              <a:endCxn id="82" idx="0"/>
            </p:cNvCxnSpPr>
            <p:nvPr/>
          </p:nvCxnSpPr>
          <p:spPr>
            <a:xfrm flipH="1">
              <a:off x="6477000" y="2514600"/>
              <a:ext cx="7620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83" idx="0"/>
              <a:endCxn id="81" idx="4"/>
            </p:cNvCxnSpPr>
            <p:nvPr/>
          </p:nvCxnSpPr>
          <p:spPr>
            <a:xfrm flipH="1" flipV="1">
              <a:off x="7239000" y="2514600"/>
              <a:ext cx="8382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82" idx="3"/>
              <a:endCxn id="87" idx="7"/>
            </p:cNvCxnSpPr>
            <p:nvPr/>
          </p:nvCxnSpPr>
          <p:spPr>
            <a:xfrm flipH="1">
              <a:off x="5822763" y="3231963"/>
              <a:ext cx="546474" cy="470274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82" idx="4"/>
              <a:endCxn id="85" idx="0"/>
            </p:cNvCxnSpPr>
            <p:nvPr/>
          </p:nvCxnSpPr>
          <p:spPr>
            <a:xfrm>
              <a:off x="6477000" y="3276600"/>
              <a:ext cx="3810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83" idx="4"/>
              <a:endCxn id="84" idx="0"/>
            </p:cNvCxnSpPr>
            <p:nvPr/>
          </p:nvCxnSpPr>
          <p:spPr>
            <a:xfrm flipH="1">
              <a:off x="7620000" y="3276600"/>
              <a:ext cx="4572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86" idx="0"/>
              <a:endCxn id="83" idx="4"/>
            </p:cNvCxnSpPr>
            <p:nvPr/>
          </p:nvCxnSpPr>
          <p:spPr>
            <a:xfrm flipH="1" flipV="1">
              <a:off x="8077200" y="3276600"/>
              <a:ext cx="914400" cy="3048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87" idx="4"/>
              <a:endCxn id="88" idx="0"/>
            </p:cNvCxnSpPr>
            <p:nvPr/>
          </p:nvCxnSpPr>
          <p:spPr>
            <a:xfrm flipH="1">
              <a:off x="5143500" y="39624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87" idx="4"/>
              <a:endCxn id="89" idx="0"/>
            </p:cNvCxnSpPr>
            <p:nvPr/>
          </p:nvCxnSpPr>
          <p:spPr>
            <a:xfrm>
              <a:off x="5715000" y="3962400"/>
              <a:ext cx="2667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85" idx="4"/>
              <a:endCxn id="90" idx="0"/>
            </p:cNvCxnSpPr>
            <p:nvPr/>
          </p:nvCxnSpPr>
          <p:spPr>
            <a:xfrm flipH="1">
              <a:off x="6438900" y="3962400"/>
              <a:ext cx="419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85" idx="4"/>
              <a:endCxn id="92" idx="0"/>
            </p:cNvCxnSpPr>
            <p:nvPr/>
          </p:nvCxnSpPr>
          <p:spPr>
            <a:xfrm>
              <a:off x="6858000" y="3962400"/>
              <a:ext cx="190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84" idx="4"/>
              <a:endCxn id="91" idx="0"/>
            </p:cNvCxnSpPr>
            <p:nvPr/>
          </p:nvCxnSpPr>
          <p:spPr>
            <a:xfrm flipH="1">
              <a:off x="7581900" y="3962400"/>
              <a:ext cx="38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84" idx="4"/>
              <a:endCxn id="93" idx="0"/>
            </p:cNvCxnSpPr>
            <p:nvPr/>
          </p:nvCxnSpPr>
          <p:spPr>
            <a:xfrm>
              <a:off x="7620000" y="39624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6" idx="4"/>
              <a:endCxn id="94" idx="0"/>
            </p:cNvCxnSpPr>
            <p:nvPr/>
          </p:nvCxnSpPr>
          <p:spPr>
            <a:xfrm flipH="1">
              <a:off x="8877300" y="3886200"/>
              <a:ext cx="1143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86" idx="4"/>
              <a:endCxn id="95" idx="0"/>
            </p:cNvCxnSpPr>
            <p:nvPr/>
          </p:nvCxnSpPr>
          <p:spPr>
            <a:xfrm>
              <a:off x="8991600" y="3886200"/>
              <a:ext cx="7239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ectangle 95"/>
          <p:cNvSpPr/>
          <p:nvPr/>
        </p:nvSpPr>
        <p:spPr>
          <a:xfrm>
            <a:off x="457200" y="3886200"/>
            <a:ext cx="738663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Binary Tree: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A binary tree T contains a distinguished node R.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Each contains no more than two children.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Remaining nodes of T forms an order pair of disjoint binary tree T1 and T2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4800600" y="1066800"/>
            <a:ext cx="4191000" cy="2438400"/>
            <a:chOff x="3200400" y="1066800"/>
            <a:chExt cx="4191000" cy="2438400"/>
          </a:xfrm>
        </p:grpSpPr>
        <p:sp>
          <p:nvSpPr>
            <p:cNvPr id="81" name="Oval 80"/>
            <p:cNvSpPr/>
            <p:nvPr/>
          </p:nvSpPr>
          <p:spPr>
            <a:xfrm>
              <a:off x="5334000" y="1066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82" name="Oval 81"/>
            <p:cNvSpPr/>
            <p:nvPr/>
          </p:nvSpPr>
          <p:spPr>
            <a:xfrm>
              <a:off x="4572000" y="1828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83" name="Oval 82"/>
            <p:cNvSpPr/>
            <p:nvPr/>
          </p:nvSpPr>
          <p:spPr>
            <a:xfrm>
              <a:off x="6172200" y="1828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84" name="Oval 83"/>
            <p:cNvSpPr/>
            <p:nvPr/>
          </p:nvSpPr>
          <p:spPr>
            <a:xfrm>
              <a:off x="5715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85" name="Oval 84"/>
            <p:cNvSpPr/>
            <p:nvPr/>
          </p:nvSpPr>
          <p:spPr>
            <a:xfrm>
              <a:off x="4953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86" name="Oval 85"/>
            <p:cNvSpPr/>
            <p:nvPr/>
          </p:nvSpPr>
          <p:spPr>
            <a:xfrm>
              <a:off x="7086600" y="24384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87" name="Oval 86"/>
            <p:cNvSpPr/>
            <p:nvPr/>
          </p:nvSpPr>
          <p:spPr>
            <a:xfrm>
              <a:off x="3810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3200400" y="1295400"/>
              <a:ext cx="4038600" cy="2209800"/>
              <a:chOff x="3200400" y="1295400"/>
              <a:chExt cx="4038600" cy="2209800"/>
            </a:xfrm>
          </p:grpSpPr>
          <p:sp>
            <p:nvSpPr>
              <p:cNvPr id="88" name="Rectangle 87"/>
              <p:cNvSpPr/>
              <p:nvPr/>
            </p:nvSpPr>
            <p:spPr>
              <a:xfrm>
                <a:off x="32004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8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0386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9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4958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56388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51054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" name="Group 73"/>
              <p:cNvGrpSpPr/>
              <p:nvPr/>
            </p:nvGrpSpPr>
            <p:grpSpPr>
              <a:xfrm>
                <a:off x="3390900" y="1295400"/>
                <a:ext cx="3848100" cy="1828800"/>
                <a:chOff x="5143500" y="2514600"/>
                <a:chExt cx="3848100" cy="1828800"/>
              </a:xfrm>
            </p:grpSpPr>
            <p:cxnSp>
              <p:nvCxnSpPr>
                <p:cNvPr id="60" name="Straight Connector 59"/>
                <p:cNvCxnSpPr>
                  <a:stCxn id="81" idx="4"/>
                  <a:endCxn id="82" idx="0"/>
                </p:cNvCxnSpPr>
                <p:nvPr/>
              </p:nvCxnSpPr>
              <p:spPr>
                <a:xfrm flipH="1">
                  <a:off x="6477000" y="2514600"/>
                  <a:ext cx="762000" cy="4572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>
                  <a:stCxn id="83" idx="0"/>
                  <a:endCxn id="81" idx="4"/>
                </p:cNvCxnSpPr>
                <p:nvPr/>
              </p:nvCxnSpPr>
              <p:spPr>
                <a:xfrm flipH="1" flipV="1">
                  <a:off x="7239000" y="2514600"/>
                  <a:ext cx="838200" cy="4572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>
                  <a:stCxn id="82" idx="3"/>
                  <a:endCxn id="87" idx="7"/>
                </p:cNvCxnSpPr>
                <p:nvPr/>
              </p:nvCxnSpPr>
              <p:spPr>
                <a:xfrm flipH="1">
                  <a:off x="5822763" y="3231963"/>
                  <a:ext cx="546474" cy="470274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>
                  <a:stCxn id="82" idx="4"/>
                  <a:endCxn id="85" idx="0"/>
                </p:cNvCxnSpPr>
                <p:nvPr/>
              </p:nvCxnSpPr>
              <p:spPr>
                <a:xfrm>
                  <a:off x="6477000" y="3276600"/>
                  <a:ext cx="3810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>
                  <a:stCxn id="83" idx="4"/>
                  <a:endCxn id="84" idx="0"/>
                </p:cNvCxnSpPr>
                <p:nvPr/>
              </p:nvCxnSpPr>
              <p:spPr>
                <a:xfrm flipH="1">
                  <a:off x="7620000" y="3276600"/>
                  <a:ext cx="4572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>
                  <a:stCxn id="86" idx="0"/>
                  <a:endCxn id="83" idx="4"/>
                </p:cNvCxnSpPr>
                <p:nvPr/>
              </p:nvCxnSpPr>
              <p:spPr>
                <a:xfrm flipH="1" flipV="1">
                  <a:off x="8077200" y="3276600"/>
                  <a:ext cx="914400" cy="3048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>
                  <a:stCxn id="87" idx="4"/>
                  <a:endCxn id="88" idx="0"/>
                </p:cNvCxnSpPr>
                <p:nvPr/>
              </p:nvCxnSpPr>
              <p:spPr>
                <a:xfrm flipH="1">
                  <a:off x="5143500" y="3962400"/>
                  <a:ext cx="5715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>
                  <a:stCxn id="87" idx="4"/>
                  <a:endCxn id="89" idx="0"/>
                </p:cNvCxnSpPr>
                <p:nvPr/>
              </p:nvCxnSpPr>
              <p:spPr>
                <a:xfrm>
                  <a:off x="5715000" y="3962400"/>
                  <a:ext cx="2667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>
                  <a:stCxn id="85" idx="4"/>
                  <a:endCxn id="90" idx="0"/>
                </p:cNvCxnSpPr>
                <p:nvPr/>
              </p:nvCxnSpPr>
              <p:spPr>
                <a:xfrm flipH="1">
                  <a:off x="6438900" y="3962400"/>
                  <a:ext cx="4191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>
                  <a:stCxn id="85" idx="4"/>
                  <a:endCxn id="92" idx="0"/>
                </p:cNvCxnSpPr>
                <p:nvPr/>
              </p:nvCxnSpPr>
              <p:spPr>
                <a:xfrm>
                  <a:off x="6858000" y="3962400"/>
                  <a:ext cx="1905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>
                  <a:stCxn id="84" idx="4"/>
                  <a:endCxn id="91" idx="0"/>
                </p:cNvCxnSpPr>
                <p:nvPr/>
              </p:nvCxnSpPr>
              <p:spPr>
                <a:xfrm flipH="1">
                  <a:off x="7581900" y="3962400"/>
                  <a:ext cx="381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96" name="Rectangle 95"/>
          <p:cNvSpPr/>
          <p:nvPr/>
        </p:nvSpPr>
        <p:spPr>
          <a:xfrm>
            <a:off x="76200" y="1515070"/>
            <a:ext cx="54643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bg1"/>
                </a:solidFill>
              </a:rPr>
              <a:t>Complete Binary Tree:</a:t>
            </a:r>
            <a:endParaRPr lang="en-US" b="1" u="sng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A tree is said complete if all its levels, except the last, 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    have the possible maximum number of nodes.</a:t>
            </a:r>
            <a:endParaRPr lang="en-US" dirty="0" smtClean="0">
              <a:solidFill>
                <a:schemeClr val="bg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3962400" y="3962400"/>
            <a:ext cx="3276600" cy="2438400"/>
            <a:chOff x="3200400" y="1066800"/>
            <a:chExt cx="3276600" cy="2438400"/>
          </a:xfrm>
        </p:grpSpPr>
        <p:sp>
          <p:nvSpPr>
            <p:cNvPr id="39" name="Oval 38"/>
            <p:cNvSpPr/>
            <p:nvPr/>
          </p:nvSpPr>
          <p:spPr>
            <a:xfrm>
              <a:off x="5334000" y="1066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40" name="Oval 39"/>
            <p:cNvSpPr/>
            <p:nvPr/>
          </p:nvSpPr>
          <p:spPr>
            <a:xfrm>
              <a:off x="4572000" y="1828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41" name="Oval 40"/>
            <p:cNvSpPr/>
            <p:nvPr/>
          </p:nvSpPr>
          <p:spPr>
            <a:xfrm>
              <a:off x="6172200" y="1828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42" name="Oval 41"/>
            <p:cNvSpPr/>
            <p:nvPr/>
          </p:nvSpPr>
          <p:spPr>
            <a:xfrm>
              <a:off x="5715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43" name="Oval 42"/>
            <p:cNvSpPr/>
            <p:nvPr/>
          </p:nvSpPr>
          <p:spPr>
            <a:xfrm>
              <a:off x="4953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45" name="Oval 44"/>
            <p:cNvSpPr/>
            <p:nvPr/>
          </p:nvSpPr>
          <p:spPr>
            <a:xfrm>
              <a:off x="3810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grpSp>
          <p:nvGrpSpPr>
            <p:cNvPr id="46" name="Group 45"/>
            <p:cNvGrpSpPr/>
            <p:nvPr/>
          </p:nvGrpSpPr>
          <p:grpSpPr>
            <a:xfrm>
              <a:off x="3200400" y="1295400"/>
              <a:ext cx="3124200" cy="2209800"/>
              <a:chOff x="3200400" y="1295400"/>
              <a:chExt cx="3124200" cy="2209800"/>
            </a:xfrm>
          </p:grpSpPr>
          <p:sp>
            <p:nvSpPr>
              <p:cNvPr id="47" name="Rectangle 46"/>
              <p:cNvSpPr/>
              <p:nvPr/>
            </p:nvSpPr>
            <p:spPr>
              <a:xfrm>
                <a:off x="32004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7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0386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8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44958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9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56388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51054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2" name="Group 73"/>
              <p:cNvGrpSpPr/>
              <p:nvPr/>
            </p:nvGrpSpPr>
            <p:grpSpPr>
              <a:xfrm>
                <a:off x="3390900" y="1295400"/>
                <a:ext cx="2933700" cy="1828800"/>
                <a:chOff x="5143500" y="2514600"/>
                <a:chExt cx="2933700" cy="1828800"/>
              </a:xfrm>
            </p:grpSpPr>
            <p:cxnSp>
              <p:nvCxnSpPr>
                <p:cNvPr id="53" name="Straight Connector 52"/>
                <p:cNvCxnSpPr>
                  <a:stCxn id="39" idx="4"/>
                  <a:endCxn id="40" idx="0"/>
                </p:cNvCxnSpPr>
                <p:nvPr/>
              </p:nvCxnSpPr>
              <p:spPr>
                <a:xfrm flipH="1">
                  <a:off x="6477000" y="2514600"/>
                  <a:ext cx="762000" cy="4572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>
                  <a:stCxn id="41" idx="0"/>
                  <a:endCxn id="39" idx="4"/>
                </p:cNvCxnSpPr>
                <p:nvPr/>
              </p:nvCxnSpPr>
              <p:spPr>
                <a:xfrm flipH="1" flipV="1">
                  <a:off x="7239000" y="2514600"/>
                  <a:ext cx="838200" cy="4572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>
                  <a:stCxn id="40" idx="3"/>
                  <a:endCxn id="45" idx="7"/>
                </p:cNvCxnSpPr>
                <p:nvPr/>
              </p:nvCxnSpPr>
              <p:spPr>
                <a:xfrm flipH="1">
                  <a:off x="5822763" y="3231963"/>
                  <a:ext cx="546474" cy="470274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>
                  <a:stCxn id="40" idx="4"/>
                  <a:endCxn id="43" idx="0"/>
                </p:cNvCxnSpPr>
                <p:nvPr/>
              </p:nvCxnSpPr>
              <p:spPr>
                <a:xfrm>
                  <a:off x="6477000" y="3276600"/>
                  <a:ext cx="3810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>
                  <a:stCxn id="41" idx="4"/>
                  <a:endCxn id="42" idx="0"/>
                </p:cNvCxnSpPr>
                <p:nvPr/>
              </p:nvCxnSpPr>
              <p:spPr>
                <a:xfrm flipH="1">
                  <a:off x="7620000" y="3276600"/>
                  <a:ext cx="4572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>
                  <a:stCxn id="45" idx="4"/>
                  <a:endCxn id="47" idx="0"/>
                </p:cNvCxnSpPr>
                <p:nvPr/>
              </p:nvCxnSpPr>
              <p:spPr>
                <a:xfrm flipH="1">
                  <a:off x="5143500" y="3962400"/>
                  <a:ext cx="5715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>
                  <a:stCxn id="45" idx="4"/>
                  <a:endCxn id="48" idx="0"/>
                </p:cNvCxnSpPr>
                <p:nvPr/>
              </p:nvCxnSpPr>
              <p:spPr>
                <a:xfrm>
                  <a:off x="5715000" y="3962400"/>
                  <a:ext cx="2667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Straight Connector 62"/>
                <p:cNvCxnSpPr>
                  <a:stCxn id="43" idx="4"/>
                  <a:endCxn id="49" idx="0"/>
                </p:cNvCxnSpPr>
                <p:nvPr/>
              </p:nvCxnSpPr>
              <p:spPr>
                <a:xfrm flipH="1">
                  <a:off x="6438900" y="3962400"/>
                  <a:ext cx="4191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>
                  <a:stCxn id="43" idx="4"/>
                  <a:endCxn id="51" idx="0"/>
                </p:cNvCxnSpPr>
                <p:nvPr/>
              </p:nvCxnSpPr>
              <p:spPr>
                <a:xfrm>
                  <a:off x="6858000" y="3962400"/>
                  <a:ext cx="1905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>
                  <a:stCxn id="42" idx="4"/>
                  <a:endCxn id="50" idx="0"/>
                </p:cNvCxnSpPr>
                <p:nvPr/>
              </p:nvCxnSpPr>
              <p:spPr>
                <a:xfrm flipH="1">
                  <a:off x="7581900" y="3962400"/>
                  <a:ext cx="381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9" name="TextBox 68"/>
          <p:cNvSpPr txBox="1"/>
          <p:nvPr/>
        </p:nvSpPr>
        <p:spPr>
          <a:xfrm>
            <a:off x="3581400" y="48768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Not complete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" name="Group 36"/>
          <p:cNvGrpSpPr/>
          <p:nvPr/>
        </p:nvGrpSpPr>
        <p:grpSpPr>
          <a:xfrm>
            <a:off x="4800600" y="1066800"/>
            <a:ext cx="4191000" cy="2438400"/>
            <a:chOff x="3200400" y="1066800"/>
            <a:chExt cx="4191000" cy="2438400"/>
          </a:xfrm>
        </p:grpSpPr>
        <p:sp>
          <p:nvSpPr>
            <p:cNvPr id="81" name="Oval 80"/>
            <p:cNvSpPr/>
            <p:nvPr/>
          </p:nvSpPr>
          <p:spPr>
            <a:xfrm>
              <a:off x="5334000" y="1066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82" name="Oval 81"/>
            <p:cNvSpPr/>
            <p:nvPr/>
          </p:nvSpPr>
          <p:spPr>
            <a:xfrm>
              <a:off x="4572000" y="1828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83" name="Oval 82"/>
            <p:cNvSpPr/>
            <p:nvPr/>
          </p:nvSpPr>
          <p:spPr>
            <a:xfrm>
              <a:off x="6172200" y="18288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84" name="Oval 83"/>
            <p:cNvSpPr/>
            <p:nvPr/>
          </p:nvSpPr>
          <p:spPr>
            <a:xfrm>
              <a:off x="5715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85" name="Oval 84"/>
            <p:cNvSpPr/>
            <p:nvPr/>
          </p:nvSpPr>
          <p:spPr>
            <a:xfrm>
              <a:off x="4953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86" name="Oval 85"/>
            <p:cNvSpPr/>
            <p:nvPr/>
          </p:nvSpPr>
          <p:spPr>
            <a:xfrm>
              <a:off x="7086600" y="24384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87" name="Oval 86"/>
            <p:cNvSpPr/>
            <p:nvPr/>
          </p:nvSpPr>
          <p:spPr>
            <a:xfrm>
              <a:off x="3810000" y="2514600"/>
              <a:ext cx="304800" cy="304800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grpSp>
          <p:nvGrpSpPr>
            <p:cNvPr id="3" name="Group 35"/>
            <p:cNvGrpSpPr/>
            <p:nvPr/>
          </p:nvGrpSpPr>
          <p:grpSpPr>
            <a:xfrm>
              <a:off x="3200400" y="1295400"/>
              <a:ext cx="4038600" cy="2209800"/>
              <a:chOff x="3200400" y="1295400"/>
              <a:chExt cx="4038600" cy="2209800"/>
            </a:xfrm>
          </p:grpSpPr>
          <p:sp>
            <p:nvSpPr>
              <p:cNvPr id="88" name="Rectangle 87"/>
              <p:cNvSpPr/>
              <p:nvPr/>
            </p:nvSpPr>
            <p:spPr>
              <a:xfrm>
                <a:off x="32004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8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40386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9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0" name="Rectangle 89"/>
              <p:cNvSpPr/>
              <p:nvPr/>
            </p:nvSpPr>
            <p:spPr>
              <a:xfrm>
                <a:off x="44958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Rectangle 90"/>
              <p:cNvSpPr/>
              <p:nvPr/>
            </p:nvSpPr>
            <p:spPr>
              <a:xfrm>
                <a:off x="56388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5105400" y="3200400"/>
                <a:ext cx="381000" cy="30480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5" name="Group 73"/>
              <p:cNvGrpSpPr/>
              <p:nvPr/>
            </p:nvGrpSpPr>
            <p:grpSpPr>
              <a:xfrm>
                <a:off x="3390900" y="1295400"/>
                <a:ext cx="3848100" cy="1828800"/>
                <a:chOff x="5143500" y="2514600"/>
                <a:chExt cx="3848100" cy="1828800"/>
              </a:xfrm>
            </p:grpSpPr>
            <p:cxnSp>
              <p:nvCxnSpPr>
                <p:cNvPr id="60" name="Straight Connector 59"/>
                <p:cNvCxnSpPr>
                  <a:stCxn id="81" idx="4"/>
                  <a:endCxn id="82" idx="0"/>
                </p:cNvCxnSpPr>
                <p:nvPr/>
              </p:nvCxnSpPr>
              <p:spPr>
                <a:xfrm flipH="1">
                  <a:off x="6477000" y="2514600"/>
                  <a:ext cx="762000" cy="4572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>
                  <a:stCxn id="83" idx="0"/>
                  <a:endCxn id="81" idx="4"/>
                </p:cNvCxnSpPr>
                <p:nvPr/>
              </p:nvCxnSpPr>
              <p:spPr>
                <a:xfrm flipH="1" flipV="1">
                  <a:off x="7239000" y="2514600"/>
                  <a:ext cx="838200" cy="4572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>
                  <a:stCxn id="82" idx="3"/>
                  <a:endCxn id="87" idx="7"/>
                </p:cNvCxnSpPr>
                <p:nvPr/>
              </p:nvCxnSpPr>
              <p:spPr>
                <a:xfrm flipH="1">
                  <a:off x="5822763" y="3231963"/>
                  <a:ext cx="546474" cy="470274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>
                  <a:stCxn id="82" idx="4"/>
                  <a:endCxn id="85" idx="0"/>
                </p:cNvCxnSpPr>
                <p:nvPr/>
              </p:nvCxnSpPr>
              <p:spPr>
                <a:xfrm>
                  <a:off x="6477000" y="3276600"/>
                  <a:ext cx="3810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>
                  <a:stCxn id="83" idx="4"/>
                  <a:endCxn id="84" idx="0"/>
                </p:cNvCxnSpPr>
                <p:nvPr/>
              </p:nvCxnSpPr>
              <p:spPr>
                <a:xfrm flipH="1">
                  <a:off x="7620000" y="3276600"/>
                  <a:ext cx="4572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>
                  <a:stCxn id="86" idx="0"/>
                  <a:endCxn id="83" idx="4"/>
                </p:cNvCxnSpPr>
                <p:nvPr/>
              </p:nvCxnSpPr>
              <p:spPr>
                <a:xfrm flipH="1" flipV="1">
                  <a:off x="8077200" y="3276600"/>
                  <a:ext cx="914400" cy="3048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>
                  <a:stCxn id="87" idx="4"/>
                  <a:endCxn id="88" idx="0"/>
                </p:cNvCxnSpPr>
                <p:nvPr/>
              </p:nvCxnSpPr>
              <p:spPr>
                <a:xfrm flipH="1">
                  <a:off x="5143500" y="3962400"/>
                  <a:ext cx="5715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>
                  <a:stCxn id="87" idx="4"/>
                  <a:endCxn id="89" idx="0"/>
                </p:cNvCxnSpPr>
                <p:nvPr/>
              </p:nvCxnSpPr>
              <p:spPr>
                <a:xfrm>
                  <a:off x="5715000" y="3962400"/>
                  <a:ext cx="2667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>
                  <a:stCxn id="85" idx="4"/>
                  <a:endCxn id="90" idx="0"/>
                </p:cNvCxnSpPr>
                <p:nvPr/>
              </p:nvCxnSpPr>
              <p:spPr>
                <a:xfrm flipH="1">
                  <a:off x="6438900" y="3962400"/>
                  <a:ext cx="4191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>
                  <a:stCxn id="85" idx="4"/>
                  <a:endCxn id="92" idx="0"/>
                </p:cNvCxnSpPr>
                <p:nvPr/>
              </p:nvCxnSpPr>
              <p:spPr>
                <a:xfrm>
                  <a:off x="6858000" y="3962400"/>
                  <a:ext cx="1905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>
                  <a:stCxn id="84" idx="4"/>
                  <a:endCxn id="91" idx="0"/>
                </p:cNvCxnSpPr>
                <p:nvPr/>
              </p:nvCxnSpPr>
              <p:spPr>
                <a:xfrm flipH="1">
                  <a:off x="7581900" y="3962400"/>
                  <a:ext cx="38100" cy="381000"/>
                </a:xfrm>
                <a:prstGeom prst="line">
                  <a:avLst/>
                </a:prstGeom>
                <a:ln w="635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96" name="Rectangle 95"/>
          <p:cNvSpPr/>
          <p:nvPr/>
        </p:nvSpPr>
        <p:spPr>
          <a:xfrm>
            <a:off x="76200" y="1515070"/>
            <a:ext cx="5316648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u="sng" dirty="0" smtClean="0">
                <a:solidFill>
                  <a:schemeClr val="bg1"/>
                </a:solidFill>
              </a:rPr>
              <a:t>Extended Binary Tree:</a:t>
            </a:r>
            <a:endParaRPr lang="en-US" b="1" u="sng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 A tree is said extended binary or 2-tree if each node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     either have 0 or 2 children.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Nodes with 2 children are called internal node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Nodes with 0 children are called external nodes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Internal nodes are represented by circles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External nodes are represented by rectangles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4800" y="3925669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Convert it to 2-tree by replacing each empty sub-tree by a new node</a:t>
            </a:r>
            <a:endParaRPr lang="en-US" dirty="0" smtClean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267200"/>
            <a:ext cx="26670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2675" y="3962400"/>
            <a:ext cx="2981325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" name="Rectangle 70"/>
          <p:cNvSpPr/>
          <p:nvPr/>
        </p:nvSpPr>
        <p:spPr>
          <a:xfrm>
            <a:off x="304800" y="3581400"/>
            <a:ext cx="33534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What will happen for such a tree?</a:t>
            </a:r>
            <a:endParaRPr lang="en-US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6019800" y="1066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52578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>
          <a:xfrm>
            <a:off x="68580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4" name="Oval 83"/>
          <p:cNvSpPr/>
          <p:nvPr/>
        </p:nvSpPr>
        <p:spPr>
          <a:xfrm>
            <a:off x="6400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85" name="Oval 84"/>
          <p:cNvSpPr/>
          <p:nvPr/>
        </p:nvSpPr>
        <p:spPr>
          <a:xfrm>
            <a:off x="5638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7772400" y="2438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4495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886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724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181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324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791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934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76200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8458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73"/>
          <p:cNvGrpSpPr/>
          <p:nvPr/>
        </p:nvGrpSpPr>
        <p:grpSpPr>
          <a:xfrm>
            <a:off x="4152900" y="1371600"/>
            <a:ext cx="4572000" cy="1828800"/>
            <a:chOff x="5219700" y="2590800"/>
            <a:chExt cx="4572000" cy="1828800"/>
          </a:xfrm>
        </p:grpSpPr>
        <p:cxnSp>
          <p:nvCxnSpPr>
            <p:cNvPr id="60" name="Straight Connector 59"/>
            <p:cNvCxnSpPr>
              <a:stCxn id="81" idx="4"/>
              <a:endCxn id="82" idx="0"/>
            </p:cNvCxnSpPr>
            <p:nvPr/>
          </p:nvCxnSpPr>
          <p:spPr>
            <a:xfrm flipH="1">
              <a:off x="6553200" y="2590800"/>
              <a:ext cx="7620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83" idx="0"/>
              <a:endCxn id="81" idx="4"/>
            </p:cNvCxnSpPr>
            <p:nvPr/>
          </p:nvCxnSpPr>
          <p:spPr>
            <a:xfrm flipH="1" flipV="1">
              <a:off x="7315200" y="2590800"/>
              <a:ext cx="8382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82" idx="3"/>
              <a:endCxn id="87" idx="7"/>
            </p:cNvCxnSpPr>
            <p:nvPr/>
          </p:nvCxnSpPr>
          <p:spPr>
            <a:xfrm flipH="1">
              <a:off x="5898963" y="3308163"/>
              <a:ext cx="546474" cy="470274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82" idx="4"/>
              <a:endCxn id="85" idx="0"/>
            </p:cNvCxnSpPr>
            <p:nvPr/>
          </p:nvCxnSpPr>
          <p:spPr>
            <a:xfrm>
              <a:off x="6553200" y="3352800"/>
              <a:ext cx="3810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83" idx="4"/>
              <a:endCxn id="84" idx="0"/>
            </p:cNvCxnSpPr>
            <p:nvPr/>
          </p:nvCxnSpPr>
          <p:spPr>
            <a:xfrm flipH="1">
              <a:off x="7696200" y="3352800"/>
              <a:ext cx="4572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86" idx="0"/>
              <a:endCxn id="83" idx="4"/>
            </p:cNvCxnSpPr>
            <p:nvPr/>
          </p:nvCxnSpPr>
          <p:spPr>
            <a:xfrm flipH="1" flipV="1">
              <a:off x="8153400" y="3352800"/>
              <a:ext cx="914400" cy="3048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87" idx="4"/>
              <a:endCxn id="88" idx="0"/>
            </p:cNvCxnSpPr>
            <p:nvPr/>
          </p:nvCxnSpPr>
          <p:spPr>
            <a:xfrm flipH="1">
              <a:off x="5219700" y="40386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87" idx="4"/>
              <a:endCxn id="89" idx="0"/>
            </p:cNvCxnSpPr>
            <p:nvPr/>
          </p:nvCxnSpPr>
          <p:spPr>
            <a:xfrm>
              <a:off x="5791200" y="4038600"/>
              <a:ext cx="2667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85" idx="4"/>
              <a:endCxn id="90" idx="0"/>
            </p:cNvCxnSpPr>
            <p:nvPr/>
          </p:nvCxnSpPr>
          <p:spPr>
            <a:xfrm flipH="1">
              <a:off x="6515100" y="4038600"/>
              <a:ext cx="419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85" idx="4"/>
              <a:endCxn id="92" idx="0"/>
            </p:cNvCxnSpPr>
            <p:nvPr/>
          </p:nvCxnSpPr>
          <p:spPr>
            <a:xfrm>
              <a:off x="6934200" y="4038600"/>
              <a:ext cx="190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84" idx="4"/>
              <a:endCxn id="91" idx="0"/>
            </p:cNvCxnSpPr>
            <p:nvPr/>
          </p:nvCxnSpPr>
          <p:spPr>
            <a:xfrm flipH="1">
              <a:off x="7658100" y="4038600"/>
              <a:ext cx="38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84" idx="4"/>
              <a:endCxn id="93" idx="0"/>
            </p:cNvCxnSpPr>
            <p:nvPr/>
          </p:nvCxnSpPr>
          <p:spPr>
            <a:xfrm>
              <a:off x="7696200" y="40386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6" idx="4"/>
              <a:endCxn id="94" idx="0"/>
            </p:cNvCxnSpPr>
            <p:nvPr/>
          </p:nvCxnSpPr>
          <p:spPr>
            <a:xfrm flipH="1">
              <a:off x="8953500" y="3962400"/>
              <a:ext cx="1143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86" idx="4"/>
              <a:endCxn id="95" idx="0"/>
            </p:cNvCxnSpPr>
            <p:nvPr/>
          </p:nvCxnSpPr>
          <p:spPr>
            <a:xfrm>
              <a:off x="9067800" y="3962400"/>
              <a:ext cx="7239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ectangle 95"/>
          <p:cNvSpPr/>
          <p:nvPr/>
        </p:nvSpPr>
        <p:spPr>
          <a:xfrm>
            <a:off x="1024596" y="1046872"/>
            <a:ext cx="47227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Representation of a binary tree in memory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28600" y="3429000"/>
            <a:ext cx="2526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Link List Representation: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04800" y="3886200"/>
            <a:ext cx="67532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24596" y="1046872"/>
            <a:ext cx="47227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Representation of a binary tree in memory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28600" y="1323975"/>
            <a:ext cx="2526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Link List Representation: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04800" y="1781175"/>
            <a:ext cx="675322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2971800"/>
            <a:ext cx="6981825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8" name="Group 47"/>
          <p:cNvGrpSpPr/>
          <p:nvPr/>
        </p:nvGrpSpPr>
        <p:grpSpPr>
          <a:xfrm>
            <a:off x="3048000" y="3810000"/>
            <a:ext cx="2057400" cy="674132"/>
            <a:chOff x="3048000" y="3810000"/>
            <a:chExt cx="2057400" cy="674132"/>
          </a:xfrm>
        </p:grpSpPr>
        <p:sp>
          <p:nvSpPr>
            <p:cNvPr id="39" name="TextBox 38"/>
            <p:cNvSpPr txBox="1"/>
            <p:nvPr/>
          </p:nvSpPr>
          <p:spPr>
            <a:xfrm>
              <a:off x="3048000" y="4114800"/>
              <a:ext cx="2057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B050"/>
                  </a:solidFill>
                </a:rPr>
                <a:t>LEFT   INFO  RIGHT</a:t>
              </a:r>
              <a:endParaRPr lang="en-US" b="1" dirty="0">
                <a:solidFill>
                  <a:srgbClr val="00B050"/>
                </a:solidFill>
              </a:endParaRPr>
            </a:p>
          </p:txBody>
        </p:sp>
        <p:cxnSp>
          <p:nvCxnSpPr>
            <p:cNvPr id="41" name="Straight Arrow Connector 40"/>
            <p:cNvCxnSpPr/>
            <p:nvPr/>
          </p:nvCxnSpPr>
          <p:spPr>
            <a:xfrm flipV="1">
              <a:off x="3352800" y="3810000"/>
              <a:ext cx="228600" cy="381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/>
            <p:cNvCxnSpPr/>
            <p:nvPr/>
          </p:nvCxnSpPr>
          <p:spPr>
            <a:xfrm flipV="1">
              <a:off x="3962400" y="3810000"/>
              <a:ext cx="0" cy="3810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/>
            <p:cNvCxnSpPr/>
            <p:nvPr/>
          </p:nvCxnSpPr>
          <p:spPr>
            <a:xfrm flipH="1" flipV="1">
              <a:off x="4267200" y="3810000"/>
              <a:ext cx="228600" cy="30480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What is this?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2800" y="914400"/>
            <a:ext cx="3322320" cy="5311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24596" y="1046872"/>
            <a:ext cx="47227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Representation of a binary tree in memory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228600" y="1323975"/>
            <a:ext cx="25260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Link List Representation: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199" y="1981200"/>
            <a:ext cx="546064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990600"/>
            <a:ext cx="327487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4419600"/>
            <a:ext cx="8534400" cy="685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6019800" y="1066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52578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>
          <a:xfrm>
            <a:off x="68580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84" name="Oval 83"/>
          <p:cNvSpPr/>
          <p:nvPr/>
        </p:nvSpPr>
        <p:spPr>
          <a:xfrm>
            <a:off x="6400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85" name="Oval 84"/>
          <p:cNvSpPr/>
          <p:nvPr/>
        </p:nvSpPr>
        <p:spPr>
          <a:xfrm>
            <a:off x="5638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7772400" y="2438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4495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886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724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181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324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791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934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76200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8458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73"/>
          <p:cNvGrpSpPr/>
          <p:nvPr/>
        </p:nvGrpSpPr>
        <p:grpSpPr>
          <a:xfrm>
            <a:off x="4152900" y="1371600"/>
            <a:ext cx="4572000" cy="1828800"/>
            <a:chOff x="5219700" y="2590800"/>
            <a:chExt cx="4572000" cy="1828800"/>
          </a:xfrm>
        </p:grpSpPr>
        <p:cxnSp>
          <p:nvCxnSpPr>
            <p:cNvPr id="60" name="Straight Connector 59"/>
            <p:cNvCxnSpPr>
              <a:stCxn id="81" idx="4"/>
              <a:endCxn id="82" idx="0"/>
            </p:cNvCxnSpPr>
            <p:nvPr/>
          </p:nvCxnSpPr>
          <p:spPr>
            <a:xfrm flipH="1">
              <a:off x="6553200" y="2590800"/>
              <a:ext cx="7620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83" idx="0"/>
              <a:endCxn id="81" idx="4"/>
            </p:cNvCxnSpPr>
            <p:nvPr/>
          </p:nvCxnSpPr>
          <p:spPr>
            <a:xfrm flipH="1" flipV="1">
              <a:off x="7315200" y="2590800"/>
              <a:ext cx="8382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82" idx="3"/>
              <a:endCxn id="87" idx="7"/>
            </p:cNvCxnSpPr>
            <p:nvPr/>
          </p:nvCxnSpPr>
          <p:spPr>
            <a:xfrm flipH="1">
              <a:off x="5898963" y="3308163"/>
              <a:ext cx="546474" cy="470274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82" idx="4"/>
              <a:endCxn id="85" idx="0"/>
            </p:cNvCxnSpPr>
            <p:nvPr/>
          </p:nvCxnSpPr>
          <p:spPr>
            <a:xfrm>
              <a:off x="6553200" y="3352800"/>
              <a:ext cx="3810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83" idx="4"/>
              <a:endCxn id="84" idx="0"/>
            </p:cNvCxnSpPr>
            <p:nvPr/>
          </p:nvCxnSpPr>
          <p:spPr>
            <a:xfrm flipH="1">
              <a:off x="7696200" y="3352800"/>
              <a:ext cx="4572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86" idx="0"/>
              <a:endCxn id="83" idx="4"/>
            </p:cNvCxnSpPr>
            <p:nvPr/>
          </p:nvCxnSpPr>
          <p:spPr>
            <a:xfrm flipH="1" flipV="1">
              <a:off x="8153400" y="3352800"/>
              <a:ext cx="914400" cy="3048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87" idx="4"/>
              <a:endCxn id="88" idx="0"/>
            </p:cNvCxnSpPr>
            <p:nvPr/>
          </p:nvCxnSpPr>
          <p:spPr>
            <a:xfrm flipH="1">
              <a:off x="5219700" y="40386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87" idx="4"/>
              <a:endCxn id="89" idx="0"/>
            </p:cNvCxnSpPr>
            <p:nvPr/>
          </p:nvCxnSpPr>
          <p:spPr>
            <a:xfrm>
              <a:off x="5791200" y="4038600"/>
              <a:ext cx="2667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85" idx="4"/>
              <a:endCxn id="90" idx="0"/>
            </p:cNvCxnSpPr>
            <p:nvPr/>
          </p:nvCxnSpPr>
          <p:spPr>
            <a:xfrm flipH="1">
              <a:off x="6515100" y="4038600"/>
              <a:ext cx="419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85" idx="4"/>
              <a:endCxn id="92" idx="0"/>
            </p:cNvCxnSpPr>
            <p:nvPr/>
          </p:nvCxnSpPr>
          <p:spPr>
            <a:xfrm>
              <a:off x="6934200" y="4038600"/>
              <a:ext cx="190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84" idx="4"/>
              <a:endCxn id="91" idx="0"/>
            </p:cNvCxnSpPr>
            <p:nvPr/>
          </p:nvCxnSpPr>
          <p:spPr>
            <a:xfrm flipH="1">
              <a:off x="7658100" y="4038600"/>
              <a:ext cx="38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84" idx="4"/>
              <a:endCxn id="93" idx="0"/>
            </p:cNvCxnSpPr>
            <p:nvPr/>
          </p:nvCxnSpPr>
          <p:spPr>
            <a:xfrm>
              <a:off x="7696200" y="40386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6" idx="4"/>
              <a:endCxn id="94" idx="0"/>
            </p:cNvCxnSpPr>
            <p:nvPr/>
          </p:nvCxnSpPr>
          <p:spPr>
            <a:xfrm flipH="1">
              <a:off x="8953500" y="3962400"/>
              <a:ext cx="1143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86" idx="4"/>
              <a:endCxn id="95" idx="0"/>
            </p:cNvCxnSpPr>
            <p:nvPr/>
          </p:nvCxnSpPr>
          <p:spPr>
            <a:xfrm>
              <a:off x="9067800" y="3962400"/>
              <a:ext cx="7239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ectangle 95"/>
          <p:cNvSpPr/>
          <p:nvPr/>
        </p:nvSpPr>
        <p:spPr>
          <a:xfrm>
            <a:off x="1024596" y="1046872"/>
            <a:ext cx="47227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Representation of a binary tree in memory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3593068"/>
            <a:ext cx="2776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Representation: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199" y="5581134"/>
            <a:ext cx="8991601" cy="97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0" y="39624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Store items level by level and sequentially in an array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152400" y="4572000"/>
          <a:ext cx="8229600" cy="381000"/>
        </p:xfrm>
        <a:graphic>
          <a:graphicData uri="http://schemas.openxmlformats.org/drawingml/2006/table">
            <a:tbl>
              <a:tblPr/>
              <a:tblGrid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</a:tblGrid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0" y="4419600"/>
            <a:ext cx="8534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81" name="Oval 80"/>
          <p:cNvSpPr/>
          <p:nvPr/>
        </p:nvSpPr>
        <p:spPr>
          <a:xfrm>
            <a:off x="6019800" y="1066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82" name="Oval 81"/>
          <p:cNvSpPr/>
          <p:nvPr/>
        </p:nvSpPr>
        <p:spPr>
          <a:xfrm>
            <a:off x="52578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83" name="Oval 82"/>
          <p:cNvSpPr/>
          <p:nvPr/>
        </p:nvSpPr>
        <p:spPr>
          <a:xfrm>
            <a:off x="6858000" y="18288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84" name="Oval 83"/>
          <p:cNvSpPr/>
          <p:nvPr/>
        </p:nvSpPr>
        <p:spPr>
          <a:xfrm>
            <a:off x="6400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85" name="Oval 84"/>
          <p:cNvSpPr/>
          <p:nvPr/>
        </p:nvSpPr>
        <p:spPr>
          <a:xfrm>
            <a:off x="5638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86" name="Oval 85"/>
          <p:cNvSpPr/>
          <p:nvPr/>
        </p:nvSpPr>
        <p:spPr>
          <a:xfrm>
            <a:off x="7772400" y="2438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g</a:t>
            </a:r>
            <a:endParaRPr lang="en-US" dirty="0"/>
          </a:p>
        </p:txBody>
      </p:sp>
      <p:sp>
        <p:nvSpPr>
          <p:cNvPr id="87" name="Oval 86"/>
          <p:cNvSpPr/>
          <p:nvPr/>
        </p:nvSpPr>
        <p:spPr>
          <a:xfrm>
            <a:off x="4495800" y="2514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88" name="Rectangle 87"/>
          <p:cNvSpPr/>
          <p:nvPr/>
        </p:nvSpPr>
        <p:spPr>
          <a:xfrm>
            <a:off x="3886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7244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5181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j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3246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5791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k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934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76200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8458200" y="3200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73"/>
          <p:cNvGrpSpPr/>
          <p:nvPr/>
        </p:nvGrpSpPr>
        <p:grpSpPr>
          <a:xfrm>
            <a:off x="4152900" y="1371600"/>
            <a:ext cx="4572000" cy="1828800"/>
            <a:chOff x="5219700" y="2590800"/>
            <a:chExt cx="4572000" cy="1828800"/>
          </a:xfrm>
        </p:grpSpPr>
        <p:cxnSp>
          <p:nvCxnSpPr>
            <p:cNvPr id="60" name="Straight Connector 59"/>
            <p:cNvCxnSpPr>
              <a:stCxn id="81" idx="4"/>
              <a:endCxn id="82" idx="0"/>
            </p:cNvCxnSpPr>
            <p:nvPr/>
          </p:nvCxnSpPr>
          <p:spPr>
            <a:xfrm flipH="1">
              <a:off x="6553200" y="2590800"/>
              <a:ext cx="7620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83" idx="0"/>
              <a:endCxn id="81" idx="4"/>
            </p:cNvCxnSpPr>
            <p:nvPr/>
          </p:nvCxnSpPr>
          <p:spPr>
            <a:xfrm flipH="1" flipV="1">
              <a:off x="7315200" y="2590800"/>
              <a:ext cx="8382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82" idx="3"/>
              <a:endCxn id="87" idx="7"/>
            </p:cNvCxnSpPr>
            <p:nvPr/>
          </p:nvCxnSpPr>
          <p:spPr>
            <a:xfrm flipH="1">
              <a:off x="5898963" y="3308163"/>
              <a:ext cx="546474" cy="470274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82" idx="4"/>
              <a:endCxn id="85" idx="0"/>
            </p:cNvCxnSpPr>
            <p:nvPr/>
          </p:nvCxnSpPr>
          <p:spPr>
            <a:xfrm>
              <a:off x="6553200" y="3352800"/>
              <a:ext cx="3810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83" idx="4"/>
              <a:endCxn id="84" idx="0"/>
            </p:cNvCxnSpPr>
            <p:nvPr/>
          </p:nvCxnSpPr>
          <p:spPr>
            <a:xfrm flipH="1">
              <a:off x="7696200" y="3352800"/>
              <a:ext cx="4572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>
              <a:stCxn id="86" idx="0"/>
              <a:endCxn id="83" idx="4"/>
            </p:cNvCxnSpPr>
            <p:nvPr/>
          </p:nvCxnSpPr>
          <p:spPr>
            <a:xfrm flipH="1" flipV="1">
              <a:off x="8153400" y="3352800"/>
              <a:ext cx="914400" cy="3048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87" idx="4"/>
              <a:endCxn id="88" idx="0"/>
            </p:cNvCxnSpPr>
            <p:nvPr/>
          </p:nvCxnSpPr>
          <p:spPr>
            <a:xfrm flipH="1">
              <a:off x="5219700" y="40386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87" idx="4"/>
              <a:endCxn id="89" idx="0"/>
            </p:cNvCxnSpPr>
            <p:nvPr/>
          </p:nvCxnSpPr>
          <p:spPr>
            <a:xfrm>
              <a:off x="5791200" y="4038600"/>
              <a:ext cx="2667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>
              <a:stCxn id="85" idx="4"/>
              <a:endCxn id="90" idx="0"/>
            </p:cNvCxnSpPr>
            <p:nvPr/>
          </p:nvCxnSpPr>
          <p:spPr>
            <a:xfrm flipH="1">
              <a:off x="6515100" y="4038600"/>
              <a:ext cx="419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>
              <a:stCxn id="85" idx="4"/>
              <a:endCxn id="92" idx="0"/>
            </p:cNvCxnSpPr>
            <p:nvPr/>
          </p:nvCxnSpPr>
          <p:spPr>
            <a:xfrm>
              <a:off x="6934200" y="4038600"/>
              <a:ext cx="190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>
              <a:stCxn id="84" idx="4"/>
              <a:endCxn id="91" idx="0"/>
            </p:cNvCxnSpPr>
            <p:nvPr/>
          </p:nvCxnSpPr>
          <p:spPr>
            <a:xfrm flipH="1">
              <a:off x="7658100" y="4038600"/>
              <a:ext cx="381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>
              <a:stCxn id="84" idx="4"/>
              <a:endCxn id="93" idx="0"/>
            </p:cNvCxnSpPr>
            <p:nvPr/>
          </p:nvCxnSpPr>
          <p:spPr>
            <a:xfrm>
              <a:off x="7696200" y="4038600"/>
              <a:ext cx="571500" cy="3810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>
              <a:stCxn id="86" idx="4"/>
              <a:endCxn id="94" idx="0"/>
            </p:cNvCxnSpPr>
            <p:nvPr/>
          </p:nvCxnSpPr>
          <p:spPr>
            <a:xfrm flipH="1">
              <a:off x="8953500" y="3962400"/>
              <a:ext cx="1143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>
              <a:stCxn id="86" idx="4"/>
              <a:endCxn id="95" idx="0"/>
            </p:cNvCxnSpPr>
            <p:nvPr/>
          </p:nvCxnSpPr>
          <p:spPr>
            <a:xfrm>
              <a:off x="9067800" y="3962400"/>
              <a:ext cx="723900" cy="457200"/>
            </a:xfrm>
            <a:prstGeom prst="line">
              <a:avLst/>
            </a:prstGeom>
            <a:ln w="635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6" name="Rectangle 95"/>
          <p:cNvSpPr/>
          <p:nvPr/>
        </p:nvSpPr>
        <p:spPr>
          <a:xfrm>
            <a:off x="1024596" y="1046872"/>
            <a:ext cx="47227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Representation of a binary tree in memory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3593068"/>
            <a:ext cx="2776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Representation: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6199" y="5581134"/>
            <a:ext cx="8991601" cy="97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TextBox 38"/>
          <p:cNvSpPr txBox="1"/>
          <p:nvPr/>
        </p:nvSpPr>
        <p:spPr>
          <a:xfrm>
            <a:off x="0" y="396240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Store items level by level and sequentially in an array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152400" y="4572000"/>
          <a:ext cx="8229600" cy="762000"/>
        </p:xfrm>
        <a:graphic>
          <a:graphicData uri="http://schemas.openxmlformats.org/drawingml/2006/table">
            <a:tbl>
              <a:tblPr/>
              <a:tblGrid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  <a:gridCol w="548640"/>
              </a:tblGrid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600" b="0" i="0" u="none" strike="noStrike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24596" y="1046872"/>
            <a:ext cx="472270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Representation of a binary tree in memory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0" y="1524000"/>
            <a:ext cx="2776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Representation:</a:t>
            </a:r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971800" y="1447800"/>
            <a:ext cx="3394828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24596" y="1046872"/>
            <a:ext cx="12691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Traversing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" y="17526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Preorder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Inorder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buBlip>
                <a:blip r:embed="rId1"/>
              </a:buBlip>
            </a:pP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Postorder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 b="16484"/>
          <a:stretch>
            <a:fillRect/>
          </a:stretch>
        </p:blipFill>
        <p:spPr bwMode="auto">
          <a:xfrm>
            <a:off x="3876675" y="1066800"/>
            <a:ext cx="52673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3810000" y="25908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Preorder:  A, B, D, E, C, 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4775" y="2971800"/>
            <a:ext cx="50006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3810000" y="4355068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Inorder</a:t>
            </a:r>
            <a:r>
              <a:rPr lang="en-US" dirty="0" smtClean="0">
                <a:solidFill>
                  <a:schemeClr val="bg1"/>
                </a:solidFill>
              </a:rPr>
              <a:t>:  D, B, E, A, C, F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14775" y="4724400"/>
            <a:ext cx="522922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3810000" y="6172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Postorder</a:t>
            </a:r>
            <a:r>
              <a:rPr lang="en-US" dirty="0" smtClean="0">
                <a:solidFill>
                  <a:schemeClr val="bg1"/>
                </a:solidFill>
              </a:rPr>
              <a:t>:  D, E, B, F, C, 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310" y="2667000"/>
            <a:ext cx="296869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24596" y="1046872"/>
            <a:ext cx="2158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Binary Search Tree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1752600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 tree T is a binary search tree if each node N contains a value that is greater than the nodes in the left sub-tree and smaller than the nodes in the right sub-tree.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066800" y="2819400"/>
            <a:ext cx="63627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24596" y="1046872"/>
            <a:ext cx="2158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Binary Search Tree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1688068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Items: 40, 60, 50, 33, 55, 11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33400" y="2057400"/>
            <a:ext cx="7400925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24596" y="1046872"/>
            <a:ext cx="2158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Binary Search Tree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1688068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Items: 40, 60, 50, 33, 55, 11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0190" y="1647825"/>
            <a:ext cx="8808085" cy="48590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6210" y="4567555"/>
            <a:ext cx="4656455" cy="18865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1024596" y="1046872"/>
            <a:ext cx="2158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Binary Search Tree</a:t>
            </a:r>
            <a:endParaRPr lang="en-US" sz="2000" b="1" dirty="0" smtClean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210" y="4429125"/>
            <a:ext cx="4283075" cy="1971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t="21035" b="31025"/>
          <a:stretch>
            <a:fillRect/>
          </a:stretch>
        </p:blipFill>
        <p:spPr>
          <a:xfrm>
            <a:off x="609600" y="2115820"/>
            <a:ext cx="6933565" cy="2004695"/>
          </a:xfrm>
          <a:prstGeom prst="rect">
            <a:avLst/>
          </a:prstGeom>
        </p:spPr>
      </p:pic>
      <p:sp>
        <p:nvSpPr>
          <p:cNvPr id="11" name="Text Box 10"/>
          <p:cNvSpPr txBox="1"/>
          <p:nvPr/>
        </p:nvSpPr>
        <p:spPr>
          <a:xfrm>
            <a:off x="609600" y="1524000"/>
            <a:ext cx="2934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solidFill>
                  <a:schemeClr val="bg1"/>
                </a:solidFill>
              </a:rPr>
              <a:t>Insert ITEM=20</a:t>
            </a:r>
            <a:endParaRPr lang="en-US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1" y="914400"/>
            <a:ext cx="9143999" cy="2971800"/>
            <a:chOff x="-2687151" y="1600200"/>
            <a:chExt cx="9143999" cy="2971800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-76200" y="1600200"/>
              <a:ext cx="6533048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687151" y="2133600"/>
              <a:ext cx="2590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267200"/>
            <a:ext cx="291465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4114800"/>
            <a:ext cx="24955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ight Arrow 12"/>
          <p:cNvSpPr/>
          <p:nvPr/>
        </p:nvSpPr>
        <p:spPr>
          <a:xfrm>
            <a:off x="3352800" y="44196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What is this?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786063" y="1443038"/>
            <a:ext cx="357187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1" y="914400"/>
            <a:ext cx="9143999" cy="2971800"/>
            <a:chOff x="-2687151" y="1600200"/>
            <a:chExt cx="9143999" cy="2971800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-76200" y="1600200"/>
              <a:ext cx="6533048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687151" y="2133600"/>
              <a:ext cx="2590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267200"/>
            <a:ext cx="2495550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ight Arrow 12"/>
          <p:cNvSpPr/>
          <p:nvPr/>
        </p:nvSpPr>
        <p:spPr>
          <a:xfrm>
            <a:off x="3352800" y="44196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4191000"/>
            <a:ext cx="28289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1" y="914400"/>
            <a:ext cx="9143999" cy="2971800"/>
            <a:chOff x="-2687151" y="1600200"/>
            <a:chExt cx="9143999" cy="2971800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-76200" y="1600200"/>
              <a:ext cx="6533048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687151" y="2133600"/>
              <a:ext cx="2590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ight Arrow 12"/>
          <p:cNvSpPr/>
          <p:nvPr/>
        </p:nvSpPr>
        <p:spPr>
          <a:xfrm>
            <a:off x="3352800" y="44196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343400"/>
            <a:ext cx="28289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4343400"/>
            <a:ext cx="2533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1" y="914400"/>
            <a:ext cx="9143999" cy="2971800"/>
            <a:chOff x="-2687151" y="1600200"/>
            <a:chExt cx="9143999" cy="2971800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-76200" y="1600200"/>
              <a:ext cx="6533048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687151" y="2133600"/>
              <a:ext cx="2590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ight Arrow 12"/>
          <p:cNvSpPr/>
          <p:nvPr/>
        </p:nvSpPr>
        <p:spPr>
          <a:xfrm>
            <a:off x="3352800" y="44196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343400"/>
            <a:ext cx="253365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3962400"/>
            <a:ext cx="282892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1" y="914400"/>
            <a:ext cx="9143999" cy="2971800"/>
            <a:chOff x="-2687151" y="1600200"/>
            <a:chExt cx="9143999" cy="2971800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-76200" y="1600200"/>
              <a:ext cx="6533048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687151" y="2133600"/>
              <a:ext cx="2590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ight Arrow 12"/>
          <p:cNvSpPr/>
          <p:nvPr/>
        </p:nvSpPr>
        <p:spPr>
          <a:xfrm>
            <a:off x="3352800" y="44196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962400"/>
            <a:ext cx="282892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3962400"/>
            <a:ext cx="258127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1" y="914400"/>
            <a:ext cx="9143999" cy="2971800"/>
            <a:chOff x="-2687151" y="1600200"/>
            <a:chExt cx="9143999" cy="2971800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-76200" y="1600200"/>
              <a:ext cx="6533048" cy="2971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687151" y="2133600"/>
              <a:ext cx="2590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ight Arrow 12"/>
          <p:cNvSpPr/>
          <p:nvPr/>
        </p:nvSpPr>
        <p:spPr>
          <a:xfrm>
            <a:off x="3352800" y="44196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3962400"/>
            <a:ext cx="2581275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3951817"/>
            <a:ext cx="2190750" cy="267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2" name="Group 9"/>
          <p:cNvGrpSpPr/>
          <p:nvPr/>
        </p:nvGrpSpPr>
        <p:grpSpPr>
          <a:xfrm>
            <a:off x="1" y="990600"/>
            <a:ext cx="6629399" cy="1827941"/>
            <a:chOff x="-2687151" y="1600200"/>
            <a:chExt cx="6629399" cy="1827941"/>
          </a:xfrm>
        </p:grpSpPr>
        <p:pic>
          <p:nvPicPr>
            <p:cNvPr id="36866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-76200" y="1600200"/>
              <a:ext cx="4018448" cy="18279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867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687151" y="2133600"/>
              <a:ext cx="2590800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Right Arrow 12"/>
          <p:cNvSpPr/>
          <p:nvPr/>
        </p:nvSpPr>
        <p:spPr>
          <a:xfrm>
            <a:off x="3352800" y="44196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951817"/>
            <a:ext cx="2190750" cy="2677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223290"/>
            <a:ext cx="2028825" cy="3368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04800" y="1904999"/>
            <a:ext cx="2743200" cy="4553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143000" y="10668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Application to coding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14800" y="10668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Label each edge to a left child by 0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Label each edge to a right child by 1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657600" y="1905000"/>
            <a:ext cx="2743200" cy="4553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4267200" y="2286001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334000" y="22860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5791200" y="30480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096000" y="38100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5791200" y="46482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6096000" y="54864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343400" y="29718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572000" y="37338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810000" y="28956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191000" y="37338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334000" y="2999601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638800" y="38862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5362136" y="4572000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5638800" y="5444196"/>
            <a:ext cx="15240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b="1" dirty="0" smtClean="0"/>
              <a:t>0</a:t>
            </a:r>
            <a:endParaRPr lang="en-US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477000" y="1905000"/>
            <a:ext cx="2667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Huffman’s Code: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Traverse from root to leaf and print the traversed edge labels</a:t>
            </a:r>
            <a:endParaRPr lang="en-US" dirty="0" smtClean="0">
              <a:solidFill>
                <a:schemeClr val="bg1"/>
              </a:solidFill>
            </a:endParaRPr>
          </a:p>
          <a:p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Example: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A: 00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B: 11011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C: 011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D: 111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E: 11010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F: 010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G: 10</a:t>
            </a:r>
            <a:endParaRPr lang="en-US" dirty="0" smtClean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H: 1100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3124200" y="2895600"/>
            <a:ext cx="457200" cy="4572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038225"/>
            <a:ext cx="22479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447800"/>
            <a:ext cx="6712948" cy="154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899" y="2971800"/>
            <a:ext cx="6712949" cy="156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26" y="4509655"/>
            <a:ext cx="6706022" cy="89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038225"/>
            <a:ext cx="22479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1447800"/>
            <a:ext cx="6712948" cy="1542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899" y="2971800"/>
            <a:ext cx="6712949" cy="1565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26" y="4509655"/>
            <a:ext cx="6706022" cy="898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932" y="1981200"/>
            <a:ext cx="786281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209" y="914400"/>
            <a:ext cx="7869536" cy="109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648200"/>
            <a:ext cx="7017282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Rotated by 180</a:t>
            </a:r>
            <a:r>
              <a:rPr lang="en-US" baseline="30000" dirty="0" smtClean="0">
                <a:solidFill>
                  <a:schemeClr val="bg1"/>
                </a:solidFill>
              </a:rPr>
              <a:t>0</a:t>
            </a:r>
            <a:endParaRPr lang="en-US" baseline="30000" dirty="0" smtClean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 rot="10800000">
            <a:off x="2786063" y="1443038"/>
            <a:ext cx="357187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90925"/>
            <a:ext cx="5562600" cy="2967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66800"/>
            <a:ext cx="6553200" cy="266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Cropped tree.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b="19305"/>
          <a:stretch>
            <a:fillRect/>
          </a:stretch>
        </p:blipFill>
        <p:spPr bwMode="auto">
          <a:xfrm rot="10800000">
            <a:off x="2786063" y="2209800"/>
            <a:ext cx="3571875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Identify the branching points.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b="19305"/>
          <a:stretch>
            <a:fillRect/>
          </a:stretch>
        </p:blipFill>
        <p:spPr bwMode="auto">
          <a:xfrm rot="10800000">
            <a:off x="2786063" y="2209800"/>
            <a:ext cx="3571875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4419600" y="2133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191000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648200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572000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67200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05400" y="35052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810000" y="34290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Identify the leaf points.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b="19305"/>
          <a:stretch>
            <a:fillRect/>
          </a:stretch>
        </p:blipFill>
        <p:spPr bwMode="auto">
          <a:xfrm rot="10800000">
            <a:off x="2786063" y="2209800"/>
            <a:ext cx="3571875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4419600" y="2133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191000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648200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572000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67200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5105400" y="35052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810000" y="34290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200400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657600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038600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343400" y="4343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572000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953000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10200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791200" y="40386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Number each interior points/ nodes.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b="19305"/>
          <a:stretch>
            <a:fillRect/>
          </a:stretch>
        </p:blipFill>
        <p:spPr bwMode="auto">
          <a:xfrm rot="10800000">
            <a:off x="2786063" y="2209800"/>
            <a:ext cx="3571875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4419600" y="2133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4191000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648200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572000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5105400" y="35052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3810000" y="34290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00400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657600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038600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343400" y="4343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572000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953000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10200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5791200" y="40386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TREE: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209800"/>
            <a:ext cx="2133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Number each leaf points/ nodes.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b="19305"/>
          <a:stretch>
            <a:fillRect/>
          </a:stretch>
        </p:blipFill>
        <p:spPr bwMode="auto">
          <a:xfrm rot="10800000">
            <a:off x="2786063" y="2209800"/>
            <a:ext cx="3571875" cy="320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4419600" y="2133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4191000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4648200" y="28956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4572000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35814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5105400" y="35052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3810000" y="3429000"/>
            <a:ext cx="304800" cy="304800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3200400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8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657600" y="3962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9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38600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43400" y="43434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72000" y="41148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953000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10200" y="41910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14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791200" y="4038600"/>
            <a:ext cx="3810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15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5203</Words>
  <Application>WPS Presentation</Application>
  <PresentationFormat>On-screen Show (4:3)</PresentationFormat>
  <Paragraphs>967</Paragraphs>
  <Slides>40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40</vt:i4>
      </vt:variant>
    </vt:vector>
  </HeadingPairs>
  <TitlesOfParts>
    <vt:vector size="47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Dell</cp:lastModifiedBy>
  <cp:revision>209</cp:revision>
  <dcterms:created xsi:type="dcterms:W3CDTF">2018-03-13T11:27:00Z</dcterms:created>
  <dcterms:modified xsi:type="dcterms:W3CDTF">2025-01-05T02:11:47Z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7DA849E692904F8CB1776C9AC18B0FE3_12</vt:lpwstr>
  </property>
  <property fmtid="{D5CDD505-2E9C-101B-9397-08002B2CF9AE}" pid="3" name="KSOProductBuildVer">
    <vt:lpwstr>1033-12.2.0.19307</vt:lpwstr>
  </property>
</Properties>
</file>