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</p:sldIdLst>
  <p:sldSz cx="9144000" cy="6858000" type="screen4x3"/>
  <p:notesSz cx="7772400" cy="10058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7" d="100"/>
          <a:sy n="67" d="100"/>
        </p:scale>
        <p:origin x="-1476" y="-108"/>
      </p:cViewPr>
      <p:guideLst>
        <p:guide orient="horz" pos="212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0" Type="http://schemas.openxmlformats.org/officeDocument/2006/relationships/tableStyles" Target="tableStyles.xml"/><Relationship Id="rId9" Type="http://schemas.openxmlformats.org/officeDocument/2006/relationships/slide" Target="slides/slide7.xml"/><Relationship Id="rId89" Type="http://schemas.openxmlformats.org/officeDocument/2006/relationships/viewProps" Target="viewProps.xml"/><Relationship Id="rId88" Type="http://schemas.openxmlformats.org/officeDocument/2006/relationships/presProps" Target="presProps.xml"/><Relationship Id="rId87" Type="http://schemas.openxmlformats.org/officeDocument/2006/relationships/slide" Target="slides/slide85.xml"/><Relationship Id="rId86" Type="http://schemas.openxmlformats.org/officeDocument/2006/relationships/slide" Target="slides/slide84.xml"/><Relationship Id="rId85" Type="http://schemas.openxmlformats.org/officeDocument/2006/relationships/slide" Target="slides/slide83.xml"/><Relationship Id="rId84" Type="http://schemas.openxmlformats.org/officeDocument/2006/relationships/slide" Target="slides/slide82.xml"/><Relationship Id="rId83" Type="http://schemas.openxmlformats.org/officeDocument/2006/relationships/slide" Target="slides/slide81.xml"/><Relationship Id="rId82" Type="http://schemas.openxmlformats.org/officeDocument/2006/relationships/slide" Target="slides/slide80.xml"/><Relationship Id="rId81" Type="http://schemas.openxmlformats.org/officeDocument/2006/relationships/slide" Target="slides/slide79.xml"/><Relationship Id="rId80" Type="http://schemas.openxmlformats.org/officeDocument/2006/relationships/slide" Target="slides/slide78.xml"/><Relationship Id="rId8" Type="http://schemas.openxmlformats.org/officeDocument/2006/relationships/slide" Target="slides/slide6.xml"/><Relationship Id="rId79" Type="http://schemas.openxmlformats.org/officeDocument/2006/relationships/slide" Target="slides/slide77.xml"/><Relationship Id="rId78" Type="http://schemas.openxmlformats.org/officeDocument/2006/relationships/slide" Target="slides/slide76.xml"/><Relationship Id="rId77" Type="http://schemas.openxmlformats.org/officeDocument/2006/relationships/slide" Target="slides/slide75.xml"/><Relationship Id="rId76" Type="http://schemas.openxmlformats.org/officeDocument/2006/relationships/slide" Target="slides/slide74.xml"/><Relationship Id="rId75" Type="http://schemas.openxmlformats.org/officeDocument/2006/relationships/slide" Target="slides/slide73.xml"/><Relationship Id="rId74" Type="http://schemas.openxmlformats.org/officeDocument/2006/relationships/slide" Target="slides/slide72.xml"/><Relationship Id="rId73" Type="http://schemas.openxmlformats.org/officeDocument/2006/relationships/slide" Target="slides/slide71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883BA56-CF2F-40C7-AE22-F26B0A547CE5}" type="slidenum">
              <a:rPr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4F467EE-C133-48C0-9A53-864F8212D366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8A11B72-3CFD-4255-9815-2C3655F85135}" type="slidenum">
              <a:rPr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500E8DC-F07C-4F78-ADD0-97CD02C8B745}" type="slidenum">
              <a:rPr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E7B7293-BAC9-43D3-9E2B-C0BC66A55469}" type="slidenum">
              <a:rPr/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EE29F3F-5667-4ED9-B154-1F146DE835CA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BF64D49-4F41-4A4A-A11D-96BC10400464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4DE58AA-0AD7-4530-8C4B-00492E92E478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680" cy="681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C107AB2-D23A-4501-9818-C43C5B2D7089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EDDD068-D7CA-4D9C-A140-5E35450548DF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19C973B-3C83-40D7-A9B8-5EF80BDE0886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5"/>
              </a:spcBef>
              <a:buNone/>
            </a:pP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ADDEB20-5AE8-4150-A970-AE14B6F39CE2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Arial" panose="020B0604020202020204"/>
              </a:rPr>
              <a:t>Click to edit the title text format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FFFFFF"/>
                </a:solidFill>
                <a:latin typeface="Times New Roman" panose="02020603050405020304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Times New Roman" panose="02020603050405020304"/>
              </a:rPr>
              <a:t>&lt;footer&gt;</a:t>
            </a:r>
            <a:endParaRPr lang="en-US" sz="1400" b="0" strike="noStrike" spc="-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B8B8B"/>
                </a:solidFill>
                <a:latin typeface="Calibri" panose="020F05020202040302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692861E-A7AE-4E7A-B5FB-F6D6167F8A63}" type="slidenum">
              <a:rPr lang="en-US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en-US" sz="1200" b="0" strike="noStrike" spc="-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FFFFFF"/>
                </a:solidFill>
                <a:latin typeface="Times New Roman" panose="02020603050405020304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Times New Roman" panose="02020603050405020304"/>
              </a:rPr>
              <a:t>&lt;date/time&gt;</a:t>
            </a:r>
            <a:endParaRPr lang="en-US" sz="1400" b="0" strike="noStrike" spc="-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strike="noStrike" spc="-1">
                <a:solidFill>
                  <a:srgbClr val="FFFFFF"/>
                </a:solidFill>
                <a:latin typeface="Arial" panose="020B0604020202020204"/>
              </a:rPr>
              <a:t>Click to edit the outline text format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FFFFFF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strike="noStrike" spc="-1">
                <a:solidFill>
                  <a:srgbClr val="FFFFFF"/>
                </a:solidFill>
                <a:latin typeface="Arial" panose="020B0604020202020204"/>
              </a:rPr>
              <a:t>Second Outline Level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solidFill>
                  <a:srgbClr val="FFFFFF"/>
                </a:solidFill>
                <a:latin typeface="Arial" panose="020B0604020202020204"/>
              </a:rPr>
              <a:t>Third Outline Level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FFFFFF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strike="noStrike" spc="-1">
                <a:solidFill>
                  <a:srgbClr val="FFFFFF"/>
                </a:solidFill>
                <a:latin typeface="Arial" panose="020B0604020202020204"/>
              </a:rPr>
              <a:t>Fourth Outline Level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Arial" panose="020B0604020202020204"/>
              </a:rPr>
              <a:t>Fifth Outline Level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Arial" panose="020B0604020202020204"/>
              </a:rPr>
              <a:t>Sixth Outline Level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Arial" panose="020B0604020202020204"/>
              </a:rPr>
              <a:t>Seventh Outline Level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7.png"/><Relationship Id="rId2" Type="http://schemas.microsoft.com/office/2007/relationships/media" Target="file:///E:\Drive%20E%20Class\Courses\Data%20Structure\Rainbow%20Soap%20Bubbles%20Slow%20Motion%20Free%20Motion%20Graphic%20Download.mp4" TargetMode="External"/><Relationship Id="rId1" Type="http://schemas.openxmlformats.org/officeDocument/2006/relationships/video" Target="file:///E:\Drive%20E%20Class\Courses\Data%20Structure\Rainbow%20Soap%20Bubbles%20Slow%20Motion%20Free%20Motion%20Graphic%20Download.mp4" TargetMode="Externa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8.png"/></Relationships>
</file>

<file path=ppt/slides/_rels/slide7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8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6.png"/><Relationship Id="rId1" Type="http://schemas.openxmlformats.org/officeDocument/2006/relationships/image" Target="../media/image3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7.png"/><Relationship Id="rId1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2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3" name="TextBox 5"/>
          <p:cNvSpPr/>
          <p:nvPr/>
        </p:nvSpPr>
        <p:spPr>
          <a:xfrm>
            <a:off x="380880" y="1828800"/>
            <a:ext cx="3428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sng" strike="noStrike" spc="-1">
                <a:solidFill>
                  <a:srgbClr val="C00000"/>
                </a:solidFill>
                <a:uFillTx/>
                <a:latin typeface="Calibri" panose="020F0502020204030204"/>
                <a:ea typeface="DejaVu Sans"/>
              </a:rPr>
              <a:t>Linear: </a:t>
            </a:r>
            <a:r>
              <a:rPr lang="en-US" sz="24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Elements form a sequence, i.e., liner list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4" name="TextBox 7"/>
          <p:cNvSpPr/>
          <p:nvPr/>
        </p:nvSpPr>
        <p:spPr>
          <a:xfrm>
            <a:off x="3276720" y="838080"/>
            <a:ext cx="274248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5" name="TextBox 8"/>
          <p:cNvSpPr/>
          <p:nvPr/>
        </p:nvSpPr>
        <p:spPr>
          <a:xfrm>
            <a:off x="5334120" y="1828800"/>
            <a:ext cx="3428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sng" strike="noStrike" spc="-1">
                <a:solidFill>
                  <a:srgbClr val="C00000"/>
                </a:solidFill>
                <a:uFillTx/>
                <a:latin typeface="Calibri" panose="020F0502020204030204"/>
                <a:ea typeface="DejaVu Sans"/>
              </a:rPr>
              <a:t>Nonlinear: </a:t>
            </a:r>
            <a:r>
              <a:rPr lang="en-US" sz="24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Elements do not form a sequence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46" name="Straight Arrow Connector 10"/>
          <p:cNvCxnSpPr/>
          <p:nvPr/>
        </p:nvCxnSpPr>
        <p:spPr>
          <a:xfrm flipH="1">
            <a:off x="2286000" y="1371600"/>
            <a:ext cx="2058120" cy="457920"/>
          </a:xfrm>
          <a:prstGeom prst="straightConnector1">
            <a:avLst/>
          </a:prstGeom>
          <a:ln w="66675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47" name="Straight Arrow Connector 12"/>
          <p:cNvCxnSpPr/>
          <p:nvPr/>
        </p:nvCxnSpPr>
        <p:spPr>
          <a:xfrm>
            <a:off x="4419360" y="1371600"/>
            <a:ext cx="2210760" cy="457920"/>
          </a:xfrm>
          <a:prstGeom prst="straightConnector1">
            <a:avLst/>
          </a:prstGeom>
          <a:ln w="66675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48" name="Straight Arrow Connector 14"/>
          <p:cNvCxnSpPr/>
          <p:nvPr/>
        </p:nvCxnSpPr>
        <p:spPr>
          <a:xfrm flipH="1">
            <a:off x="609480" y="2666880"/>
            <a:ext cx="1372320" cy="76284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49" name="Straight Arrow Connector 16"/>
          <p:cNvCxnSpPr/>
          <p:nvPr/>
        </p:nvCxnSpPr>
        <p:spPr>
          <a:xfrm>
            <a:off x="1981080" y="2666880"/>
            <a:ext cx="1448640" cy="68652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50" name="Straight Arrow Connector 18"/>
          <p:cNvCxnSpPr/>
          <p:nvPr/>
        </p:nvCxnSpPr>
        <p:spPr>
          <a:xfrm flipH="1">
            <a:off x="6248160" y="2666880"/>
            <a:ext cx="534240" cy="76284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51" name="Straight Arrow Connector 20"/>
          <p:cNvCxnSpPr/>
          <p:nvPr/>
        </p:nvCxnSpPr>
        <p:spPr>
          <a:xfrm>
            <a:off x="6858000" y="2666880"/>
            <a:ext cx="533880" cy="68652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sp>
        <p:nvSpPr>
          <p:cNvPr id="52" name="TextBox 21"/>
          <p:cNvSpPr/>
          <p:nvPr/>
        </p:nvSpPr>
        <p:spPr>
          <a:xfrm>
            <a:off x="152280" y="3429000"/>
            <a:ext cx="22089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Array: 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Elements in sequential memory locations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3" name="TextBox 22"/>
          <p:cNvSpPr/>
          <p:nvPr/>
        </p:nvSpPr>
        <p:spPr>
          <a:xfrm>
            <a:off x="2590920" y="3438000"/>
            <a:ext cx="24375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Link list: 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Relationship between elements by means of pointer.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4" name="TextBox 23"/>
          <p:cNvSpPr/>
          <p:nvPr/>
        </p:nvSpPr>
        <p:spPr>
          <a:xfrm>
            <a:off x="5943600" y="3429000"/>
            <a:ext cx="761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Tree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5" name="TextBox 24"/>
          <p:cNvSpPr/>
          <p:nvPr/>
        </p:nvSpPr>
        <p:spPr>
          <a:xfrm>
            <a:off x="7162920" y="3429000"/>
            <a:ext cx="761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Graph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6" name="TextBox 26"/>
          <p:cNvSpPr/>
          <p:nvPr/>
        </p:nvSpPr>
        <p:spPr>
          <a:xfrm>
            <a:off x="5943600" y="3773160"/>
            <a:ext cx="2894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These two will be defined later.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70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71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72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This one dimensional array.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7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33520" y="1447920"/>
            <a:ext cx="8114760" cy="2837880"/>
          </a:xfrm>
          <a:prstGeom prst="rect">
            <a:avLst/>
          </a:prstGeom>
          <a:ln w="9525">
            <a:noFill/>
          </a:ln>
        </p:spPr>
      </p:pic>
      <p:graphicFrame>
        <p:nvGraphicFramePr>
          <p:cNvPr id="174" name="Table 8"/>
          <p:cNvGraphicFramePr/>
          <p:nvPr/>
        </p:nvGraphicFramePr>
        <p:xfrm>
          <a:off x="533524" y="4495680"/>
          <a:ext cx="8457118" cy="983258"/>
        </p:xfrm>
        <a:graphic>
          <a:graphicData uri="http://schemas.openxmlformats.org/drawingml/2006/table">
            <a:tbl>
              <a:tblPr/>
              <a:tblGrid>
                <a:gridCol w="1573668"/>
                <a:gridCol w="786634"/>
                <a:gridCol w="786634"/>
                <a:gridCol w="885364"/>
                <a:gridCol w="688305"/>
                <a:gridCol w="688305"/>
                <a:gridCol w="645790"/>
                <a:gridCol w="720080"/>
                <a:gridCol w="864096"/>
                <a:gridCol w="818242"/>
              </a:tblGrid>
              <a:tr h="3273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Sold Auto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50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28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33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870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Year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1932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1933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…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…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…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…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…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1983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1984</a:t>
                      </a:r>
                      <a:endParaRPr lang="en-US" sz="20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5" name="TextBox 10"/>
          <p:cNvSpPr/>
          <p:nvPr/>
        </p:nvSpPr>
        <p:spPr>
          <a:xfrm>
            <a:off x="1981080" y="5750144"/>
            <a:ext cx="1828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Lower bound (LB)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76" name="TextBox 12"/>
          <p:cNvSpPr/>
          <p:nvPr/>
        </p:nvSpPr>
        <p:spPr>
          <a:xfrm>
            <a:off x="7010280" y="5726520"/>
            <a:ext cx="1980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Upper bound (UB)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177" name="Straight Arrow Connector 13"/>
          <p:cNvCxnSpPr/>
          <p:nvPr/>
        </p:nvCxnSpPr>
        <p:spPr>
          <a:xfrm flipH="1" flipV="1">
            <a:off x="2590560" y="5445224"/>
            <a:ext cx="229320" cy="381600"/>
          </a:xfrm>
          <a:prstGeom prst="straightConnector1">
            <a:avLst/>
          </a:prstGeom>
          <a:ln w="38100">
            <a:solidFill>
              <a:srgbClr val="FFFFFF"/>
            </a:solidFill>
            <a:round/>
            <a:tailEnd type="arrow" w="med" len="med"/>
          </a:ln>
        </p:spPr>
      </p:cxnSp>
      <p:cxnSp>
        <p:nvCxnSpPr>
          <p:cNvPr id="178" name="Straight Arrow Connector 14"/>
          <p:cNvCxnSpPr/>
          <p:nvPr/>
        </p:nvCxnSpPr>
        <p:spPr>
          <a:xfrm flipV="1">
            <a:off x="8307432" y="5410080"/>
            <a:ext cx="153000" cy="381600"/>
          </a:xfrm>
          <a:prstGeom prst="straightConnector1">
            <a:avLst/>
          </a:prstGeom>
          <a:ln w="38100">
            <a:solidFill>
              <a:srgbClr val="FFFFFF"/>
            </a:solidFill>
            <a:round/>
            <a:tailEnd type="arrow" w="med" len="med"/>
          </a:ln>
        </p:spPr>
      </p:cxnSp>
      <p:sp>
        <p:nvSpPr>
          <p:cNvPr id="179" name="TextBox 15"/>
          <p:cNvSpPr/>
          <p:nvPr/>
        </p:nvSpPr>
        <p:spPr>
          <a:xfrm>
            <a:off x="3733920" y="6095880"/>
            <a:ext cx="3733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Length=UB-LB+1=1984-1932+1=53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8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8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8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Representation in memory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85" name="TextBox 17"/>
          <p:cNvSpPr/>
          <p:nvPr/>
        </p:nvSpPr>
        <p:spPr>
          <a:xfrm>
            <a:off x="2699792" y="1412776"/>
            <a:ext cx="6705000" cy="25290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5900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 Memory of the computer is simply sequence of address.</a:t>
            </a:r>
            <a:endParaRPr lang="en-US" sz="2000" b="0" strike="noStrike" spc="-1" dirty="0">
              <a:solidFill>
                <a:srgbClr val="FFFFFF"/>
              </a:solidFill>
              <a:latin typeface="Arial" panose="020B0604020202020204"/>
            </a:endParaRPr>
          </a:p>
          <a:p>
            <a:pPr marL="215900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 Hence, linear array holds a block of contiguous memory cells.</a:t>
            </a:r>
            <a:endParaRPr lang="en-US" sz="2000" b="0" strike="noStrike" spc="-1" dirty="0">
              <a:solidFill>
                <a:srgbClr val="FFFFFF"/>
              </a:solidFill>
              <a:latin typeface="Arial" panose="020B0604020202020204"/>
            </a:endParaRPr>
          </a:p>
          <a:p>
            <a:pPr marL="215900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 Let LA is a linear array</a:t>
            </a:r>
            <a:endParaRPr lang="en-US" sz="2000" b="0" strike="noStrike" spc="-1" dirty="0">
              <a:solidFill>
                <a:srgbClr val="FFFFFF"/>
              </a:solidFill>
              <a:latin typeface="Arial" panose="020B0604020202020204"/>
            </a:endParaRPr>
          </a:p>
          <a:p>
            <a:pPr marL="457200" lvl="1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 Start at memory location 1000, that is, first data at 1000</a:t>
            </a:r>
            <a:endParaRPr lang="en-US" sz="2000" b="0" strike="noStrike" spc="-1" dirty="0">
              <a:solidFill>
                <a:srgbClr val="FFFFFF"/>
              </a:solidFill>
              <a:latin typeface="Arial" panose="020B0604020202020204"/>
            </a:endParaRPr>
          </a:p>
          <a:p>
            <a:pPr marL="457200" lvl="1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 Second data at 1001</a:t>
            </a:r>
            <a:endParaRPr lang="en-US" sz="2000" b="0" strike="noStrike" spc="-1" dirty="0">
              <a:solidFill>
                <a:srgbClr val="FFFFFF"/>
              </a:solidFill>
              <a:latin typeface="Arial" panose="020B0604020202020204"/>
            </a:endParaRPr>
          </a:p>
          <a:p>
            <a:pPr marL="457200" lvl="1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 Third data at 1002</a:t>
            </a:r>
            <a:endParaRPr lang="en-US" sz="2000" b="0" strike="noStrike" spc="-1" dirty="0">
              <a:solidFill>
                <a:srgbClr val="FFFFFF"/>
              </a:solidFill>
              <a:latin typeface="Arial" panose="020B0604020202020204"/>
            </a:endParaRPr>
          </a:p>
          <a:p>
            <a:pPr marL="457200" lvl="1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 and so on.</a:t>
            </a:r>
            <a:endParaRPr lang="en-US" sz="2000" b="0" strike="noStrike" spc="-1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86" name="Rectangle 19"/>
          <p:cNvSpPr/>
          <p:nvPr/>
        </p:nvSpPr>
        <p:spPr>
          <a:xfrm>
            <a:off x="2807072" y="4829368"/>
            <a:ext cx="5499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LOC(LA[K})= Address of the element LA[K] in the array LA.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87" name="Rectangle 20"/>
          <p:cNvSpPr/>
          <p:nvPr/>
        </p:nvSpPr>
        <p:spPr>
          <a:xfrm>
            <a:off x="2776112" y="4067248"/>
            <a:ext cx="510480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LA[K]=  Element in the K</a:t>
            </a:r>
            <a:r>
              <a:rPr lang="en-US" sz="1800" b="0" strike="noStrike" spc="-1" baseline="30000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18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 location of the array LA. Here, K </a:t>
            </a:r>
            <a:r>
              <a:rPr lang="el-GR" sz="18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ϵ</a:t>
            </a:r>
            <a:r>
              <a:rPr lang="en-US" sz="18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 {</a:t>
            </a:r>
            <a:r>
              <a:rPr lang="en-US" sz="1800" b="0" strike="noStrike" spc="-1" dirty="0" smtClean="0">
                <a:solidFill>
                  <a:srgbClr val="FFFFFF"/>
                </a:solidFill>
                <a:latin typeface="Calibri" panose="020F0502020204030204"/>
                <a:ea typeface="DejaVu Sans"/>
              </a:rPr>
              <a:t>1, 2, 3, 4, </a:t>
            </a:r>
            <a:r>
              <a:rPr lang="en-US" sz="18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…, …}</a:t>
            </a:r>
            <a:endParaRPr lang="en-US" sz="1800" b="0" strike="noStrike" spc="-1" dirty="0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88" name="Group 22"/>
          <p:cNvGrpSpPr/>
          <p:nvPr/>
        </p:nvGrpSpPr>
        <p:grpSpPr>
          <a:xfrm>
            <a:off x="2776112" y="5972368"/>
            <a:ext cx="5380920" cy="408960"/>
            <a:chOff x="2514600" y="5791320"/>
            <a:chExt cx="5380920" cy="408960"/>
          </a:xfrm>
        </p:grpSpPr>
        <p:pic>
          <p:nvPicPr>
            <p:cNvPr id="189" name="Picture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6781680" y="5791320"/>
              <a:ext cx="1113840" cy="40896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190" name="Rectangle 21"/>
            <p:cNvSpPr/>
            <p:nvPr/>
          </p:nvSpPr>
          <p:spPr>
            <a:xfrm>
              <a:off x="2514600" y="5791320"/>
              <a:ext cx="434268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Address of the first element of the array LA=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191" name="Rectangle 23"/>
          <p:cNvSpPr/>
          <p:nvPr/>
        </p:nvSpPr>
        <p:spPr>
          <a:xfrm>
            <a:off x="2809952" y="5362528"/>
            <a:ext cx="5909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Computer keeps track only of the first element of the array LA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14" name="Table 16"/>
          <p:cNvGraphicFramePr/>
          <p:nvPr/>
        </p:nvGraphicFramePr>
        <p:xfrm>
          <a:off x="457200" y="1700807"/>
          <a:ext cx="2242593" cy="4338823"/>
        </p:xfrm>
        <a:graphic>
          <a:graphicData uri="http://schemas.openxmlformats.org/drawingml/2006/table">
            <a:tbl>
              <a:tblPr/>
              <a:tblGrid>
                <a:gridCol w="946448"/>
                <a:gridCol w="504057"/>
                <a:gridCol w="792088"/>
              </a:tblGrid>
              <a:tr h="51652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" b="0" strike="noStrike" spc="-1" dirty="0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563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1000</a:t>
                      </a:r>
                      <a:endParaRPr lang="en-US" sz="2400" b="0" strike="noStrike" spc="-1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 smtClean="0">
                          <a:solidFill>
                            <a:srgbClr val="FFFFFF"/>
                          </a:solidFill>
                          <a:latin typeface="Arial" panose="020B0604020202020204"/>
                        </a:rPr>
                        <a:t>1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1001</a:t>
                      </a:r>
                      <a:endParaRPr lang="en-US" sz="2400" b="0" strike="noStrike" spc="-1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 smtClean="0">
                          <a:solidFill>
                            <a:srgbClr val="FFFFFF"/>
                          </a:solidFill>
                          <a:latin typeface="Arial" panose="020B0604020202020204"/>
                        </a:rPr>
                        <a:t>2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3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1002</a:t>
                      </a:r>
                      <a:endParaRPr lang="en-US" sz="2400" b="0" strike="noStrike" spc="-1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 smtClean="0">
                          <a:solidFill>
                            <a:srgbClr val="FFFFFF"/>
                          </a:solidFill>
                          <a:latin typeface="Arial" panose="020B0604020202020204"/>
                        </a:rPr>
                        <a:t>3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1003</a:t>
                      </a:r>
                      <a:endParaRPr lang="en-US" sz="2400" b="0" strike="noStrike" spc="-1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 smtClean="0">
                          <a:solidFill>
                            <a:srgbClr val="FFFFFF"/>
                          </a:solidFill>
                          <a:latin typeface="Arial" panose="020B0604020202020204"/>
                        </a:rPr>
                        <a:t>4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7075">
                <a:tc>
                  <a:txBody>
                    <a:bodyPr/>
                    <a:lstStyle/>
                    <a:p>
                      <a:endParaRPr lang="en-US" sz="24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923">
                <a:tc>
                  <a:txBody>
                    <a:bodyPr/>
                    <a:lstStyle/>
                    <a:p>
                      <a:endParaRPr lang="en-US" sz="24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1336"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1336"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1336"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2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2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007 3.23774E-006 L -0.0026 -0.59598 E">
                                      <p:cBhvr>
                                        <p:cTn id="37" dur="2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9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9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9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Representation in memory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97" name="Group 22"/>
          <p:cNvGrpSpPr/>
          <p:nvPr/>
        </p:nvGrpSpPr>
        <p:grpSpPr>
          <a:xfrm>
            <a:off x="2791480" y="1676520"/>
            <a:ext cx="5380920" cy="408960"/>
            <a:chOff x="2514600" y="1676520"/>
            <a:chExt cx="5380920" cy="408960"/>
          </a:xfrm>
        </p:grpSpPr>
        <p:pic>
          <p:nvPicPr>
            <p:cNvPr id="198" name="Picture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6781680" y="1676520"/>
              <a:ext cx="1113840" cy="40896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199" name="Rectangle 21"/>
            <p:cNvSpPr/>
            <p:nvPr/>
          </p:nvSpPr>
          <p:spPr>
            <a:xfrm>
              <a:off x="2514600" y="1676520"/>
              <a:ext cx="434268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Address of the first element of the array LA=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pic>
        <p:nvPicPr>
          <p:cNvPr id="200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867800" y="2819520"/>
            <a:ext cx="5161680" cy="713520"/>
          </a:xfrm>
          <a:prstGeom prst="rect">
            <a:avLst/>
          </a:prstGeom>
          <a:ln w="9525">
            <a:noFill/>
          </a:ln>
        </p:spPr>
      </p:pic>
      <p:sp>
        <p:nvSpPr>
          <p:cNvPr id="201" name="Rectangle 14"/>
          <p:cNvSpPr/>
          <p:nvPr/>
        </p:nvSpPr>
        <p:spPr>
          <a:xfrm>
            <a:off x="2819200" y="3657600"/>
            <a:ext cx="48578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Where w is the number of words per memory cell.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02" name="TextBox 12"/>
          <p:cNvSpPr/>
          <p:nvPr/>
        </p:nvSpPr>
        <p:spPr>
          <a:xfrm>
            <a:off x="2791480" y="2286000"/>
            <a:ext cx="3733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Loc(LA[K])=Base(LA)+K-LB)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13" name="Table 16"/>
          <p:cNvGraphicFramePr/>
          <p:nvPr/>
        </p:nvGraphicFramePr>
        <p:xfrm>
          <a:off x="457200" y="1700807"/>
          <a:ext cx="2242593" cy="4338823"/>
        </p:xfrm>
        <a:graphic>
          <a:graphicData uri="http://schemas.openxmlformats.org/drawingml/2006/table">
            <a:tbl>
              <a:tblPr/>
              <a:tblGrid>
                <a:gridCol w="946448"/>
                <a:gridCol w="504057"/>
                <a:gridCol w="792088"/>
              </a:tblGrid>
              <a:tr h="51652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00" b="0" strike="noStrike" spc="-1" dirty="0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563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1000</a:t>
                      </a:r>
                      <a:endParaRPr lang="en-US" sz="2400" b="0" strike="noStrike" spc="-1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 smtClean="0">
                          <a:solidFill>
                            <a:srgbClr val="FFFFFF"/>
                          </a:solidFill>
                          <a:latin typeface="Arial" panose="020B0604020202020204"/>
                        </a:rPr>
                        <a:t>1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1001</a:t>
                      </a:r>
                      <a:endParaRPr lang="en-US" sz="2400" b="0" strike="noStrike" spc="-1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 smtClean="0">
                          <a:solidFill>
                            <a:srgbClr val="FFFFFF"/>
                          </a:solidFill>
                          <a:latin typeface="Arial" panose="020B0604020202020204"/>
                        </a:rPr>
                        <a:t>2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3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1002</a:t>
                      </a:r>
                      <a:endParaRPr lang="en-US" sz="2400" b="0" strike="noStrike" spc="-1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 smtClean="0">
                          <a:solidFill>
                            <a:srgbClr val="FFFFFF"/>
                          </a:solidFill>
                          <a:latin typeface="Arial" panose="020B0604020202020204"/>
                        </a:rPr>
                        <a:t>3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1003</a:t>
                      </a:r>
                      <a:endParaRPr lang="en-US" sz="2400" b="0" strike="noStrike" spc="-1" dirty="0">
                        <a:solidFill>
                          <a:schemeClr val="tx1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400" b="0" strike="noStrike" spc="-1" dirty="0" smtClean="0">
                          <a:solidFill>
                            <a:srgbClr val="FFFFFF"/>
                          </a:solidFill>
                          <a:latin typeface="Arial" panose="020B0604020202020204"/>
                        </a:rPr>
                        <a:t>4</a:t>
                      </a:r>
                      <a:endParaRPr lang="en-US" sz="2400" b="0" strike="noStrike" spc="-1" dirty="0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7075">
                <a:tc>
                  <a:txBody>
                    <a:bodyPr/>
                    <a:lstStyle/>
                    <a:p>
                      <a:endParaRPr lang="en-US" sz="24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923">
                <a:tc>
                  <a:txBody>
                    <a:bodyPr/>
                    <a:lstStyle/>
                    <a:p>
                      <a:endParaRPr lang="en-US" sz="24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1336"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1336"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1336"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 dirty="0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0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0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0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Representation in memory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207" name="Group 22"/>
          <p:cNvGrpSpPr/>
          <p:nvPr/>
        </p:nvGrpSpPr>
        <p:grpSpPr>
          <a:xfrm>
            <a:off x="2514600" y="1676520"/>
            <a:ext cx="5380920" cy="408960"/>
            <a:chOff x="2514600" y="1676520"/>
            <a:chExt cx="5380920" cy="408960"/>
          </a:xfrm>
        </p:grpSpPr>
        <p:pic>
          <p:nvPicPr>
            <p:cNvPr id="208" name="Picture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6781680" y="1676520"/>
              <a:ext cx="1113840" cy="40896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209" name="Rectangle 21"/>
            <p:cNvSpPr/>
            <p:nvPr/>
          </p:nvSpPr>
          <p:spPr>
            <a:xfrm>
              <a:off x="2514600" y="1676520"/>
              <a:ext cx="434268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Address of the first element of the array LA=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pic>
        <p:nvPicPr>
          <p:cNvPr id="210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590920" y="2590920"/>
            <a:ext cx="5161680" cy="713520"/>
          </a:xfrm>
          <a:prstGeom prst="rect">
            <a:avLst/>
          </a:prstGeom>
          <a:ln w="9525">
            <a:noFill/>
          </a:ln>
        </p:spPr>
      </p:pic>
      <p:sp>
        <p:nvSpPr>
          <p:cNvPr id="211" name="Rectangle 14"/>
          <p:cNvSpPr/>
          <p:nvPr/>
        </p:nvSpPr>
        <p:spPr>
          <a:xfrm>
            <a:off x="2514240" y="3429000"/>
            <a:ext cx="10879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Here w=4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212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52280" y="1600200"/>
            <a:ext cx="2394000" cy="47426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1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1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1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18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7200" y="1752480"/>
            <a:ext cx="8363272" cy="4911090"/>
            <a:chOff x="457200" y="1752480"/>
            <a:chExt cx="8363272" cy="4911090"/>
          </a:xfrm>
        </p:grpSpPr>
        <p:grpSp>
          <p:nvGrpSpPr>
            <p:cNvPr id="2" name="Group 1"/>
            <p:cNvGrpSpPr/>
            <p:nvPr/>
          </p:nvGrpSpPr>
          <p:grpSpPr>
            <a:xfrm>
              <a:off x="457200" y="1752480"/>
              <a:ext cx="1904760" cy="4911090"/>
              <a:chOff x="457200" y="1752480"/>
              <a:chExt cx="1904760" cy="4911090"/>
            </a:xfrm>
          </p:grpSpPr>
          <p:graphicFrame>
            <p:nvGraphicFramePr>
              <p:cNvPr id="217" name="Table 16"/>
              <p:cNvGraphicFramePr/>
              <p:nvPr/>
            </p:nvGraphicFramePr>
            <p:xfrm>
              <a:off x="457200" y="1752480"/>
              <a:ext cx="1904760" cy="4911090"/>
            </p:xfrm>
            <a:graphic>
              <a:graphicData uri="http://schemas.openxmlformats.org/drawingml/2006/table">
                <a:tbl>
                  <a:tblPr/>
                  <a:tblGrid>
                    <a:gridCol w="761760"/>
                    <a:gridCol w="1143000"/>
                  </a:tblGrid>
                  <a:tr h="0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</a:pPr>
                          <a:r>
                            <a:rPr lang="en-US" sz="100" b="0" strike="noStrike" spc="-1" dirty="0">
                              <a:solidFill>
                                <a:srgbClr val="FFFFFF"/>
                              </a:solidFill>
                              <a:latin typeface="Calibri" panose="020F0502020204030204"/>
                              <a:ea typeface="Calibri" panose="020F0502020204030204"/>
                            </a:rPr>
                            <a:t>.</a:t>
                          </a:r>
                          <a:endParaRPr lang="en-US" sz="100" b="0" strike="noStrike" spc="-1" dirty="0">
                            <a:solidFill>
                              <a:srgbClr val="FFFFFF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solidFill>
                            <a:srgbClr val="000000"/>
                          </a:solidFill>
                        </a:lnT>
                        <a:lnB w="12240"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</a:pPr>
                          <a:r>
                            <a:rPr lang="en-US" sz="2400" b="0" strike="noStrike" spc="-1">
                              <a:solidFill>
                                <a:srgbClr val="FFFFFF"/>
                              </a:solidFill>
                              <a:latin typeface="Calibri" panose="020F0502020204030204"/>
                              <a:ea typeface="Calibri" panose="020F0502020204030204"/>
                            </a:rPr>
                            <a:t>LA</a:t>
                          </a:r>
                          <a:endParaRPr lang="en-US" sz="2400" b="0" strike="noStrike" spc="-1">
                            <a:solidFill>
                              <a:srgbClr val="FFFFFF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solidFill>
                            <a:srgbClr val="000000"/>
                          </a:solidFill>
                        </a:lnT>
                        <a:lnB w="12240">
                          <a:solidFill>
                            <a:srgbClr val="000000"/>
                          </a:solidFill>
                        </a:lnB>
                        <a:solidFill>
                          <a:srgbClr val="000000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</a:pPr>
                          <a:r>
                            <a:rPr lang="en-US" sz="2400" b="0" strike="noStrike" spc="-1">
                              <a:solidFill>
                                <a:srgbClr val="FFFFFF"/>
                              </a:solidFill>
                              <a:latin typeface="Calibri" panose="020F0502020204030204"/>
                              <a:ea typeface="Calibri" panose="020F0502020204030204"/>
                            </a:rPr>
                            <a:t>1</a:t>
                          </a:r>
                          <a:endParaRPr lang="en-US" sz="2400" b="0" strike="noStrike" spc="-1">
                            <a:solidFill>
                              <a:srgbClr val="FFFFFF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noFill/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noFill/>
                        </a:lnT>
                        <a:lnB w="12240"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b="0" strike="noStrike" spc="-1">
                            <a:solidFill>
                              <a:srgbClr val="000000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solidFill>
                            <a:srgbClr val="000000"/>
                          </a:solidFill>
                        </a:lnT>
                        <a:lnB w="12240">
                          <a:solidFill>
                            <a:srgbClr val="000000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</a:pPr>
                          <a:r>
                            <a:rPr lang="en-US" sz="2400" b="0" strike="noStrike" spc="-1">
                              <a:solidFill>
                                <a:srgbClr val="FFFFFF"/>
                              </a:solidFill>
                              <a:latin typeface="Calibri" panose="020F0502020204030204"/>
                              <a:ea typeface="Calibri" panose="020F0502020204030204"/>
                            </a:rPr>
                            <a:t>2</a:t>
                          </a:r>
                          <a:endParaRPr lang="en-US" sz="2400" b="0" strike="noStrike" spc="-1">
                            <a:solidFill>
                              <a:srgbClr val="FFFFFF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noFill/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noFill/>
                        </a:lnT>
                        <a:lnB w="12240"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b="0" strike="noStrike" spc="-1">
                            <a:solidFill>
                              <a:srgbClr val="000000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solidFill>
                            <a:srgbClr val="000000"/>
                          </a:solidFill>
                        </a:lnT>
                        <a:lnB w="12240">
                          <a:solidFill>
                            <a:srgbClr val="000000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</a:pPr>
                          <a:r>
                            <a:rPr lang="en-US" sz="2400" b="0" strike="noStrike" spc="-1">
                              <a:solidFill>
                                <a:srgbClr val="FFFFFF"/>
                              </a:solidFill>
                              <a:latin typeface="Calibri" panose="020F0502020204030204"/>
                              <a:ea typeface="Calibri" panose="020F0502020204030204"/>
                            </a:rPr>
                            <a:t>3</a:t>
                          </a:r>
                          <a:endParaRPr lang="en-US" sz="2400" b="0" strike="noStrike" spc="-1">
                            <a:solidFill>
                              <a:srgbClr val="FFFFFF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noFill/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noFill/>
                        </a:lnT>
                        <a:lnB w="12240"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b="0" strike="noStrike" spc="-1">
                            <a:solidFill>
                              <a:srgbClr val="000000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solidFill>
                            <a:srgbClr val="000000"/>
                          </a:solidFill>
                        </a:lnT>
                        <a:lnB w="12240">
                          <a:solidFill>
                            <a:srgbClr val="000000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</a:pPr>
                          <a:r>
                            <a:rPr lang="en-US" sz="2400" b="0" strike="noStrike" spc="-1">
                              <a:solidFill>
                                <a:srgbClr val="FFFFFF"/>
                              </a:solidFill>
                              <a:latin typeface="Calibri" panose="020F0502020204030204"/>
                              <a:ea typeface="Calibri" panose="020F0502020204030204"/>
                            </a:rPr>
                            <a:t>4</a:t>
                          </a:r>
                          <a:endParaRPr lang="en-US" sz="2400" b="0" strike="noStrike" spc="-1">
                            <a:solidFill>
                              <a:srgbClr val="FFFFFF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noFill/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noFill/>
                        </a:lnT>
                        <a:lnB w="12240"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b="0" strike="noStrike" spc="-1">
                            <a:solidFill>
                              <a:srgbClr val="000000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solidFill>
                            <a:srgbClr val="000000"/>
                          </a:solidFill>
                        </a:lnT>
                        <a:lnB w="12240">
                          <a:solidFill>
                            <a:srgbClr val="000000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endParaRPr lang="en-US" sz="2400" b="0" strike="noStrike" spc="-1">
                            <a:solidFill>
                              <a:srgbClr val="FFFFFF"/>
                            </a:solidFill>
                            <a:latin typeface="Calibri" panose="020F0502020204030204"/>
                            <a:ea typeface="Calibri" panose="020F0502020204030204"/>
                          </a:endParaRPr>
                        </a:p>
                      </a:txBody>
                      <a:tcPr marL="68400" marR="68400">
                        <a:lnL w="12240">
                          <a:noFill/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noFill/>
                        </a:lnT>
                        <a:lnB w="12240"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100" b="0" strike="noStrike" spc="-1">
                            <a:solidFill>
                              <a:srgbClr val="000000"/>
                            </a:solidFill>
                            <a:latin typeface="Calibri" panose="020F0502020204030204"/>
                            <a:ea typeface="Calibri" panose="020F050202020403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solidFill>
                            <a:srgbClr val="000000"/>
                          </a:solidFill>
                        </a:lnT>
                        <a:lnB w="12240"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endParaRPr lang="en-US" sz="2400" b="0" strike="noStrike" spc="-1">
                            <a:solidFill>
                              <a:srgbClr val="FFFFFF"/>
                            </a:solidFill>
                            <a:latin typeface="Calibri" panose="020F0502020204030204"/>
                            <a:ea typeface="Calibri" panose="020F0502020204030204"/>
                          </a:endParaRPr>
                        </a:p>
                      </a:txBody>
                      <a:tcPr marL="68400" marR="68400">
                        <a:lnL w="12240">
                          <a:noFill/>
                        </a:lnL>
                        <a:lnR w="12240">
                          <a:solidFill>
                            <a:srgbClr val="000000"/>
                          </a:solidFill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100" b="0" strike="noStrike" spc="-1">
                            <a:solidFill>
                              <a:srgbClr val="000000"/>
                            </a:solidFill>
                            <a:latin typeface="Calibri" panose="020F0502020204030204"/>
                            <a:ea typeface="Calibri" panose="020F050202020403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endParaRPr lang="en-US" sz="1100" b="0" strike="noStrike" spc="-1">
                            <a:solidFill>
                              <a:srgbClr val="FFFFFF"/>
                            </a:solidFill>
                            <a:latin typeface="Calibri" panose="020F0502020204030204"/>
                            <a:ea typeface="Calibri" panose="020F0502020204030204"/>
                          </a:endParaRPr>
                        </a:p>
                      </a:txBody>
                      <a:tcPr marL="68400" marR="68400">
                        <a:lnL w="12240">
                          <a:noFill/>
                        </a:lnL>
                        <a:lnR w="12240">
                          <a:solidFill>
                            <a:srgbClr val="000000"/>
                          </a:solidFill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b="0" strike="noStrike" spc="-1" dirty="0">
                            <a:solidFill>
                              <a:srgbClr val="000000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endParaRPr lang="en-US" sz="1100" b="0" strike="noStrike" spc="-1">
                            <a:solidFill>
                              <a:srgbClr val="FFFFFF"/>
                            </a:solidFill>
                            <a:latin typeface="Calibri" panose="020F0502020204030204"/>
                            <a:ea typeface="Calibri" panose="020F0502020204030204"/>
                          </a:endParaRPr>
                        </a:p>
                      </a:txBody>
                      <a:tcPr marL="68400" marR="68400">
                        <a:lnL w="12240">
                          <a:noFill/>
                        </a:lnL>
                        <a:lnR w="12240">
                          <a:solidFill>
                            <a:srgbClr val="000000"/>
                          </a:solidFill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b="0" strike="noStrike" spc="-1">
                            <a:solidFill>
                              <a:srgbClr val="000000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>
                          <a:noFill/>
                        </a:lnT>
                        <a:lnB w="12240">
                          <a:solidFill>
                            <a:srgbClr val="000000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tabLst>
                              <a:tab pos="0" algn="l"/>
                            </a:tabLst>
                          </a:pPr>
                          <a:r>
                            <a:rPr lang="en-US" sz="2400" b="0" strike="noStrike" spc="-1">
                              <a:solidFill>
                                <a:srgbClr val="FFFFFF"/>
                              </a:solidFill>
                              <a:latin typeface="Calibri" panose="020F0502020204030204"/>
                              <a:ea typeface="Calibri" panose="020F0502020204030204"/>
                            </a:rPr>
                            <a:t>N</a:t>
                          </a:r>
                          <a:endParaRPr lang="en-US" sz="2400" b="0" strike="noStrike" spc="-1">
                            <a:solidFill>
                              <a:srgbClr val="FFFFFF"/>
                            </a:solidFill>
                            <a:latin typeface="Arial" panose="020B0604020202020204"/>
                          </a:endParaRPr>
                        </a:p>
                        <a:p>
                          <a:pPr algn="r">
                            <a:lnSpc>
                              <a:spcPct val="115000"/>
                            </a:lnSpc>
                            <a:tabLst>
                              <a:tab pos="0" algn="l"/>
                            </a:tabLst>
                          </a:pPr>
                          <a:endParaRPr lang="en-US" sz="1100" b="0" strike="noStrike" spc="-1">
                            <a:solidFill>
                              <a:srgbClr val="FFFFFF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noFill/>
                        </a:lnL>
                        <a:lnR w="12240">
                          <a:solidFill>
                            <a:srgbClr val="000000"/>
                          </a:solidFill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00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b="0" strike="noStrike" spc="-1" dirty="0">
                            <a:solidFill>
                              <a:srgbClr val="000000"/>
                            </a:solidFill>
                            <a:latin typeface="Arial" panose="020B0604020202020204"/>
                          </a:endParaRPr>
                        </a:p>
                      </a:txBody>
                      <a:tcPr marL="68400" marR="68400">
                        <a:lnL w="12240">
                          <a:solidFill>
                            <a:srgbClr val="000000"/>
                          </a:solidFill>
                        </a:lnL>
                        <a:lnR w="12240">
                          <a:solidFill>
                            <a:srgbClr val="000000"/>
                          </a:solidFill>
                        </a:lnR>
                        <a:lnT w="12240">
                          <a:solidFill>
                            <a:srgbClr val="000000"/>
                          </a:solidFill>
                        </a:lnT>
                        <a:lnB w="12240">
                          <a:solidFill>
                            <a:srgbClr val="000000"/>
                          </a:solidFill>
                        </a:lnB>
                        <a:solidFill>
                          <a:srgbClr val="FFFFFF"/>
                        </a:solidFill>
                      </a:tcPr>
                    </a:tc>
                  </a:tr>
                </a:tbl>
              </a:graphicData>
            </a:graphic>
          </p:graphicFrame>
          <p:grpSp>
            <p:nvGrpSpPr>
              <p:cNvPr id="219" name="Group 19"/>
              <p:cNvGrpSpPr/>
              <p:nvPr/>
            </p:nvGrpSpPr>
            <p:grpSpPr>
              <a:xfrm>
                <a:off x="1218960" y="4190760"/>
                <a:ext cx="1067400" cy="762480"/>
                <a:chOff x="1218960" y="4190760"/>
                <a:chExt cx="1067400" cy="762480"/>
              </a:xfrm>
            </p:grpSpPr>
            <p:cxnSp>
              <p:nvCxnSpPr>
                <p:cNvPr id="220" name="Straight Connector 15"/>
                <p:cNvCxnSpPr/>
                <p:nvPr/>
              </p:nvCxnSpPr>
              <p:spPr>
                <a:xfrm>
                  <a:off x="1218960" y="4190760"/>
                  <a:ext cx="1067760" cy="720"/>
                </a:xfrm>
                <a:prstGeom prst="straightConnector1">
                  <a:avLst/>
                </a:prstGeom>
                <a:ln w="25400">
                  <a:solidFill>
                    <a:srgbClr val="000000"/>
                  </a:solidFill>
                  <a:prstDash val="dash"/>
                  <a:round/>
                </a:ln>
              </p:spPr>
            </p:cxnSp>
            <p:cxnSp>
              <p:nvCxnSpPr>
                <p:cNvPr id="221" name="Straight Connector 17"/>
                <p:cNvCxnSpPr/>
                <p:nvPr/>
              </p:nvCxnSpPr>
              <p:spPr>
                <a:xfrm>
                  <a:off x="1218960" y="4572000"/>
                  <a:ext cx="1067760" cy="720"/>
                </a:xfrm>
                <a:prstGeom prst="straightConnector1">
                  <a:avLst/>
                </a:prstGeom>
                <a:ln w="25400">
                  <a:solidFill>
                    <a:srgbClr val="000000"/>
                  </a:solidFill>
                  <a:prstDash val="dash"/>
                  <a:round/>
                </a:ln>
              </p:spPr>
            </p:cxnSp>
            <p:cxnSp>
              <p:nvCxnSpPr>
                <p:cNvPr id="222" name="Straight Connector 18"/>
                <p:cNvCxnSpPr/>
                <p:nvPr/>
              </p:nvCxnSpPr>
              <p:spPr>
                <a:xfrm>
                  <a:off x="1218960" y="4952880"/>
                  <a:ext cx="1067760" cy="720"/>
                </a:xfrm>
                <a:prstGeom prst="straightConnector1">
                  <a:avLst/>
                </a:prstGeom>
                <a:ln w="25400">
                  <a:solidFill>
                    <a:srgbClr val="000000"/>
                  </a:solidFill>
                  <a:prstDash val="dash"/>
                  <a:round/>
                </a:ln>
              </p:spPr>
            </p:cxnSp>
          </p:grpSp>
        </p:grpSp>
        <p:grpSp>
          <p:nvGrpSpPr>
            <p:cNvPr id="223" name="Group 25"/>
            <p:cNvGrpSpPr/>
            <p:nvPr/>
          </p:nvGrpSpPr>
          <p:grpSpPr>
            <a:xfrm>
              <a:off x="2743200" y="2636913"/>
              <a:ext cx="6077272" cy="3096345"/>
              <a:chOff x="2743200" y="2619761"/>
              <a:chExt cx="5714280" cy="2662159"/>
            </a:xfrm>
          </p:grpSpPr>
          <p:grpSp>
            <p:nvGrpSpPr>
              <p:cNvPr id="224" name="Group 22"/>
              <p:cNvGrpSpPr/>
              <p:nvPr/>
            </p:nvGrpSpPr>
            <p:grpSpPr>
              <a:xfrm>
                <a:off x="2743200" y="2619761"/>
                <a:ext cx="5714280" cy="2662159"/>
                <a:chOff x="2743200" y="2619761"/>
                <a:chExt cx="5714280" cy="2662159"/>
              </a:xfrm>
            </p:grpSpPr>
            <p:pic>
              <p:nvPicPr>
                <p:cNvPr id="225" name="Picture 2"/>
                <p:cNvPicPr/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2743200" y="3429000"/>
                  <a:ext cx="5714280" cy="1852920"/>
                </a:xfrm>
                <a:prstGeom prst="rect">
                  <a:avLst/>
                </a:prstGeom>
                <a:ln w="9525">
                  <a:noFill/>
                </a:ln>
              </p:spPr>
            </p:pic>
            <p:sp>
              <p:nvSpPr>
                <p:cNvPr id="226" name="Rectangle 20"/>
                <p:cNvSpPr/>
                <p:nvPr/>
              </p:nvSpPr>
              <p:spPr>
                <a:xfrm>
                  <a:off x="2743200" y="2619761"/>
                  <a:ext cx="5714280" cy="792606"/>
                </a:xfrm>
                <a:prstGeom prst="rect">
                  <a:avLst/>
                </a:prstGeom>
                <a:solidFill>
                  <a:schemeClr val="bg1"/>
                </a:solidFill>
                <a:ln w="0">
                  <a:noFill/>
                </a:ln>
              </p:spPr>
              <p:style>
                <a:lnRef idx="0">
                  <a:srgbClr val="FFFFFF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/>
              </p:style>
              <p:txBody>
                <a:bodyPr wrap="square" lIns="90000" tIns="45000" rIns="90000" bIns="45000" anchor="t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:r>
                    <a:rPr lang="en-US" sz="1800" b="1" strike="noStrike" spc="-1" dirty="0">
                      <a:solidFill>
                        <a:srgbClr val="000000"/>
                      </a:solidFill>
                      <a:latin typeface="Calibri" panose="020F0502020204030204"/>
                      <a:ea typeface="DejaVu Sans"/>
                    </a:rPr>
                    <a:t>Algorithm 1: Here LA is a linear array with lower bound LB</a:t>
                  </a:r>
                  <a:endParaRPr lang="en-US" sz="1800" b="0" strike="noStrike" spc="-1" dirty="0">
                    <a:solidFill>
                      <a:srgbClr val="000000"/>
                    </a:solidFill>
                    <a:latin typeface="Arial" panose="020B0604020202020204"/>
                  </a:endParaRPr>
                </a:p>
                <a:p>
                  <a:pPr>
                    <a:lnSpc>
                      <a:spcPct val="100000"/>
                    </a:lnSpc>
                  </a:pPr>
                  <a:r>
                    <a:rPr lang="en-US" sz="1800" b="1" strike="noStrike" spc="-1" dirty="0">
                      <a:solidFill>
                        <a:srgbClr val="000000"/>
                      </a:solidFill>
                      <a:latin typeface="Calibri" panose="020F0502020204030204"/>
                      <a:ea typeface="DejaVu Sans"/>
                    </a:rPr>
                    <a:t>                       upper bound UB. The algorithm traverses LA</a:t>
                  </a:r>
                  <a:endParaRPr lang="en-US" sz="1800" b="0" strike="noStrike" spc="-1" dirty="0">
                    <a:solidFill>
                      <a:srgbClr val="000000"/>
                    </a:solidFill>
                    <a:latin typeface="Arial" panose="020B0604020202020204"/>
                  </a:endParaRPr>
                </a:p>
                <a:p>
                  <a:pPr>
                    <a:lnSpc>
                      <a:spcPct val="100000"/>
                    </a:lnSpc>
                  </a:pPr>
                  <a:r>
                    <a:rPr lang="en-US" sz="1800" b="1" strike="noStrike" spc="-1" dirty="0">
                      <a:solidFill>
                        <a:srgbClr val="000000"/>
                      </a:solidFill>
                      <a:latin typeface="Calibri" panose="020F0502020204030204"/>
                      <a:ea typeface="DejaVu Sans"/>
                    </a:rPr>
                    <a:t>                       by applying PROCESS to each element of LA.</a:t>
                  </a:r>
                  <a:endParaRPr lang="en-US" sz="1800" b="0" strike="noStrike" spc="-1" dirty="0">
                    <a:solidFill>
                      <a:srgbClr val="000000"/>
                    </a:solidFill>
                    <a:latin typeface="Arial" panose="020B0604020202020204"/>
                  </a:endParaRPr>
                </a:p>
              </p:txBody>
            </p:sp>
          </p:grpSp>
          <p:cxnSp>
            <p:nvCxnSpPr>
              <p:cNvPr id="227" name="Straight Connector 24"/>
              <p:cNvCxnSpPr/>
              <p:nvPr/>
            </p:nvCxnSpPr>
            <p:spPr>
              <a:xfrm>
                <a:off x="2743200" y="3429000"/>
                <a:ext cx="5670000" cy="720"/>
              </a:xfrm>
              <a:prstGeom prst="straightConnector1">
                <a:avLst/>
              </a:prstGeom>
              <a:ln w="0">
                <a:solidFill>
                  <a:srgbClr val="000000"/>
                </a:solidFill>
              </a:ln>
            </p:spPr>
          </p:cxn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29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30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31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232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33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234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235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236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237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238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239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240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241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242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243" name="Left Arrow 26"/>
          <p:cNvSpPr/>
          <p:nvPr/>
        </p:nvSpPr>
        <p:spPr>
          <a:xfrm>
            <a:off x="7010280" y="350532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244" name="TextBox 19"/>
          <p:cNvSpPr/>
          <p:nvPr/>
        </p:nvSpPr>
        <p:spPr>
          <a:xfrm>
            <a:off x="3505320" y="5562720"/>
            <a:ext cx="205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K=LB=1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46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47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48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249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0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251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252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253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254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255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256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257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258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259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260" name="Left Arrow 26"/>
          <p:cNvSpPr/>
          <p:nvPr/>
        </p:nvSpPr>
        <p:spPr>
          <a:xfrm>
            <a:off x="7238880" y="388620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261" name="TextBox 19"/>
          <p:cNvSpPr/>
          <p:nvPr/>
        </p:nvSpPr>
        <p:spPr>
          <a:xfrm>
            <a:off x="3505320" y="5562720"/>
            <a:ext cx="205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K=1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62" name="TextBox 21"/>
          <p:cNvSpPr/>
          <p:nvPr/>
        </p:nvSpPr>
        <p:spPr>
          <a:xfrm>
            <a:off x="5867280" y="5486400"/>
            <a:ext cx="29710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If N=10, UB=10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Then K≤UB means 1 ≤10 and thus, it is 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6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6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6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267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68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269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270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271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272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273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274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275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276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277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278" name="Left Arrow 26"/>
          <p:cNvSpPr/>
          <p:nvPr/>
        </p:nvSpPr>
        <p:spPr>
          <a:xfrm>
            <a:off x="8305920" y="411480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279" name="TextBox 19"/>
          <p:cNvSpPr/>
          <p:nvPr/>
        </p:nvSpPr>
        <p:spPr>
          <a:xfrm>
            <a:off x="3505320" y="5562720"/>
            <a:ext cx="205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K=1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80" name="TextBox 21"/>
          <p:cNvSpPr/>
          <p:nvPr/>
        </p:nvSpPr>
        <p:spPr>
          <a:xfrm>
            <a:off x="5867280" y="5486400"/>
            <a:ext cx="29710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If N=10, UB=10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Then K≤UB means 1 ≤10 and thus, it is 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82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83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84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285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86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287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288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289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290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291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292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293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294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295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296" name="Left Arrow 26"/>
          <p:cNvSpPr/>
          <p:nvPr/>
        </p:nvSpPr>
        <p:spPr>
          <a:xfrm>
            <a:off x="7467480" y="449568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297" name="TextBox 19"/>
          <p:cNvSpPr/>
          <p:nvPr/>
        </p:nvSpPr>
        <p:spPr>
          <a:xfrm>
            <a:off x="3505320" y="5562720"/>
            <a:ext cx="20566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K=1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K=K+1 means K=2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98" name="TextBox 21"/>
          <p:cNvSpPr/>
          <p:nvPr/>
        </p:nvSpPr>
        <p:spPr>
          <a:xfrm>
            <a:off x="5867280" y="5486400"/>
            <a:ext cx="29710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If N=10, UB=10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Then K≤UB means 1 ≤10 and thus, it is 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00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01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02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303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04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305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306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07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08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309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310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311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312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313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314" name="Left Arrow 26"/>
          <p:cNvSpPr/>
          <p:nvPr/>
        </p:nvSpPr>
        <p:spPr>
          <a:xfrm>
            <a:off x="7086600" y="388620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315" name="TextBox 19"/>
          <p:cNvSpPr/>
          <p:nvPr/>
        </p:nvSpPr>
        <p:spPr>
          <a:xfrm>
            <a:off x="3505320" y="5562720"/>
            <a:ext cx="205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K=2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16" name="TextBox 21"/>
          <p:cNvSpPr/>
          <p:nvPr/>
        </p:nvSpPr>
        <p:spPr>
          <a:xfrm>
            <a:off x="5867280" y="5486400"/>
            <a:ext cx="29710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K≤UB means 2 ≤10 and thus, it is 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9" name="TextBox 5"/>
          <p:cNvSpPr/>
          <p:nvPr/>
        </p:nvSpPr>
        <p:spPr>
          <a:xfrm>
            <a:off x="380880" y="1828800"/>
            <a:ext cx="3428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sng" strike="noStrike" spc="-1">
                <a:solidFill>
                  <a:srgbClr val="C00000"/>
                </a:solidFill>
                <a:uFillTx/>
                <a:latin typeface="Calibri" panose="020F0502020204030204"/>
                <a:ea typeface="DejaVu Sans"/>
              </a:rPr>
              <a:t>Linear: </a:t>
            </a:r>
            <a:r>
              <a:rPr lang="en-US" sz="24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Elements form a sequence, i.e., liner list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0" name="TextBox 7"/>
          <p:cNvSpPr/>
          <p:nvPr/>
        </p:nvSpPr>
        <p:spPr>
          <a:xfrm>
            <a:off x="3276720" y="838080"/>
            <a:ext cx="274248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1" name="TextBox 8"/>
          <p:cNvSpPr/>
          <p:nvPr/>
        </p:nvSpPr>
        <p:spPr>
          <a:xfrm>
            <a:off x="5334120" y="1828800"/>
            <a:ext cx="3428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sng" strike="noStrike" spc="-1">
                <a:solidFill>
                  <a:srgbClr val="C00000"/>
                </a:solidFill>
                <a:uFillTx/>
                <a:latin typeface="Calibri" panose="020F0502020204030204"/>
                <a:ea typeface="DejaVu Sans"/>
              </a:rPr>
              <a:t>Nonlinear: </a:t>
            </a:r>
            <a:r>
              <a:rPr lang="en-US" sz="24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Elements do not form a sequence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62" name="Straight Arrow Connector 10"/>
          <p:cNvCxnSpPr/>
          <p:nvPr/>
        </p:nvCxnSpPr>
        <p:spPr>
          <a:xfrm flipH="1">
            <a:off x="2286000" y="1371600"/>
            <a:ext cx="2058120" cy="457920"/>
          </a:xfrm>
          <a:prstGeom prst="straightConnector1">
            <a:avLst/>
          </a:prstGeom>
          <a:ln w="66675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63" name="Straight Arrow Connector 12"/>
          <p:cNvCxnSpPr/>
          <p:nvPr/>
        </p:nvCxnSpPr>
        <p:spPr>
          <a:xfrm>
            <a:off x="4419360" y="1371600"/>
            <a:ext cx="2210760" cy="457920"/>
          </a:xfrm>
          <a:prstGeom prst="straightConnector1">
            <a:avLst/>
          </a:prstGeom>
          <a:ln w="66675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64" name="Straight Arrow Connector 14"/>
          <p:cNvCxnSpPr/>
          <p:nvPr/>
        </p:nvCxnSpPr>
        <p:spPr>
          <a:xfrm flipH="1">
            <a:off x="609480" y="2666880"/>
            <a:ext cx="1372320" cy="76284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65" name="Straight Arrow Connector 16"/>
          <p:cNvCxnSpPr/>
          <p:nvPr/>
        </p:nvCxnSpPr>
        <p:spPr>
          <a:xfrm>
            <a:off x="1981080" y="2666880"/>
            <a:ext cx="1448640" cy="68652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66" name="Straight Arrow Connector 18"/>
          <p:cNvCxnSpPr/>
          <p:nvPr/>
        </p:nvCxnSpPr>
        <p:spPr>
          <a:xfrm flipH="1">
            <a:off x="6248160" y="2666880"/>
            <a:ext cx="534240" cy="76284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67" name="Straight Arrow Connector 20"/>
          <p:cNvCxnSpPr/>
          <p:nvPr/>
        </p:nvCxnSpPr>
        <p:spPr>
          <a:xfrm>
            <a:off x="6858000" y="2666880"/>
            <a:ext cx="533880" cy="68652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sp>
        <p:nvSpPr>
          <p:cNvPr id="68" name="TextBox 21"/>
          <p:cNvSpPr/>
          <p:nvPr/>
        </p:nvSpPr>
        <p:spPr>
          <a:xfrm>
            <a:off x="152280" y="3429000"/>
            <a:ext cx="22089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Array: 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Elements in sequential memory locations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9" name="TextBox 22"/>
          <p:cNvSpPr/>
          <p:nvPr/>
        </p:nvSpPr>
        <p:spPr>
          <a:xfrm>
            <a:off x="2590920" y="3438000"/>
            <a:ext cx="24375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Link list: 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Relationship between elements by means of pointer.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0" name="TextBox 23"/>
          <p:cNvSpPr/>
          <p:nvPr/>
        </p:nvSpPr>
        <p:spPr>
          <a:xfrm>
            <a:off x="5943600" y="3429000"/>
            <a:ext cx="761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Tree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1" name="TextBox 24"/>
          <p:cNvSpPr/>
          <p:nvPr/>
        </p:nvSpPr>
        <p:spPr>
          <a:xfrm>
            <a:off x="7162920" y="3429000"/>
            <a:ext cx="761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Graph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2" name="TextBox 26"/>
          <p:cNvSpPr/>
          <p:nvPr/>
        </p:nvSpPr>
        <p:spPr>
          <a:xfrm>
            <a:off x="5943600" y="3773160"/>
            <a:ext cx="2894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These two will be defined later.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3" name="Group 40"/>
          <p:cNvGrpSpPr/>
          <p:nvPr/>
        </p:nvGrpSpPr>
        <p:grpSpPr>
          <a:xfrm>
            <a:off x="228600" y="4495680"/>
            <a:ext cx="8914680" cy="1980360"/>
            <a:chOff x="228600" y="4495680"/>
            <a:chExt cx="8914680" cy="1980360"/>
          </a:xfrm>
        </p:grpSpPr>
        <p:pic>
          <p:nvPicPr>
            <p:cNvPr id="74" name="Picture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228600" y="4495680"/>
              <a:ext cx="8914680" cy="198036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75" name="TextBox 39"/>
            <p:cNvSpPr/>
            <p:nvPr/>
          </p:nvSpPr>
          <p:spPr>
            <a:xfrm>
              <a:off x="5943600" y="5105520"/>
              <a:ext cx="2894760" cy="912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rgbClr val="C00000"/>
                  </a:solidFill>
                  <a:latin typeface="Calibri" panose="020F0502020204030204"/>
                  <a:ea typeface="DejaVu Sans"/>
                </a:rPr>
                <a:t>Operations that are performed on liner data structure.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76" name="Rectangle 41"/>
          <p:cNvSpPr/>
          <p:nvPr/>
        </p:nvSpPr>
        <p:spPr>
          <a:xfrm>
            <a:off x="5181480" y="1662480"/>
            <a:ext cx="3961800" cy="281880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1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19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20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321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22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323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324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25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26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327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328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329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330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331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332" name="Left Arrow 26"/>
          <p:cNvSpPr/>
          <p:nvPr/>
        </p:nvSpPr>
        <p:spPr>
          <a:xfrm>
            <a:off x="8153280" y="419112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333" name="TextBox 19"/>
          <p:cNvSpPr/>
          <p:nvPr/>
        </p:nvSpPr>
        <p:spPr>
          <a:xfrm>
            <a:off x="3505320" y="5562720"/>
            <a:ext cx="205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K=2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34" name="TextBox 21"/>
          <p:cNvSpPr/>
          <p:nvPr/>
        </p:nvSpPr>
        <p:spPr>
          <a:xfrm>
            <a:off x="5867280" y="5486400"/>
            <a:ext cx="29710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K≤UB means 2 ≤10 and thus, it is 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36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37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38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339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40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341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342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43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44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345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346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347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348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349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350" name="Left Arrow 26"/>
          <p:cNvSpPr/>
          <p:nvPr/>
        </p:nvSpPr>
        <p:spPr>
          <a:xfrm>
            <a:off x="7467480" y="449568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351" name="TextBox 19"/>
          <p:cNvSpPr/>
          <p:nvPr/>
        </p:nvSpPr>
        <p:spPr>
          <a:xfrm>
            <a:off x="3505320" y="5562720"/>
            <a:ext cx="20566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K=2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K=K+1 means K=3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52" name="TextBox 21"/>
          <p:cNvSpPr/>
          <p:nvPr/>
        </p:nvSpPr>
        <p:spPr>
          <a:xfrm>
            <a:off x="5867280" y="5486400"/>
            <a:ext cx="29710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K≤UB means 2 ≤10 and thus, it is 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53" name="Rectangle 22"/>
          <p:cNvSpPr/>
          <p:nvPr/>
        </p:nvSpPr>
        <p:spPr>
          <a:xfrm>
            <a:off x="3352680" y="3581280"/>
            <a:ext cx="4571280" cy="76140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This way it will continue and consider that the repetition is done for 9 times, that is K=10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5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56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57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358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59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360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361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62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63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364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365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366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367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368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369" name="Left Arrow 26"/>
          <p:cNvSpPr/>
          <p:nvPr/>
        </p:nvSpPr>
        <p:spPr>
          <a:xfrm>
            <a:off x="7162920" y="388620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370" name="TextBox 19"/>
          <p:cNvSpPr/>
          <p:nvPr/>
        </p:nvSpPr>
        <p:spPr>
          <a:xfrm>
            <a:off x="3505320" y="5562720"/>
            <a:ext cx="205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K=10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71" name="TextBox 21"/>
          <p:cNvSpPr/>
          <p:nvPr/>
        </p:nvSpPr>
        <p:spPr>
          <a:xfrm>
            <a:off x="5867280" y="5486400"/>
            <a:ext cx="2971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10 ≤10 and thus, it is 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7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7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7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376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377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378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379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80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81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382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383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384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385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386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387" name="Left Arrow 26"/>
          <p:cNvSpPr/>
          <p:nvPr/>
        </p:nvSpPr>
        <p:spPr>
          <a:xfrm>
            <a:off x="8305920" y="419112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388" name="TextBox 19"/>
          <p:cNvSpPr/>
          <p:nvPr/>
        </p:nvSpPr>
        <p:spPr>
          <a:xfrm>
            <a:off x="3505320" y="5562720"/>
            <a:ext cx="205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K=10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89" name="TextBox 21"/>
          <p:cNvSpPr/>
          <p:nvPr/>
        </p:nvSpPr>
        <p:spPr>
          <a:xfrm>
            <a:off x="5867280" y="5486400"/>
            <a:ext cx="2971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10 ≤10 and thus, it is 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9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9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9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394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395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396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397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98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399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400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401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402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403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404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405" name="Left Arrow 26"/>
          <p:cNvSpPr/>
          <p:nvPr/>
        </p:nvSpPr>
        <p:spPr>
          <a:xfrm>
            <a:off x="7391520" y="449568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406" name="TextBox 19"/>
          <p:cNvSpPr/>
          <p:nvPr/>
        </p:nvSpPr>
        <p:spPr>
          <a:xfrm>
            <a:off x="3505320" y="5562720"/>
            <a:ext cx="20566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K=10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K=K+1 means K=11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07" name="TextBox 21"/>
          <p:cNvSpPr/>
          <p:nvPr/>
        </p:nvSpPr>
        <p:spPr>
          <a:xfrm>
            <a:off x="5867280" y="5486400"/>
            <a:ext cx="2971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10 ≤10 and thus, it is 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09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10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11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412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413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414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415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16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17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418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419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420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421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422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423" name="Left Arrow 26"/>
          <p:cNvSpPr/>
          <p:nvPr/>
        </p:nvSpPr>
        <p:spPr>
          <a:xfrm>
            <a:off x="7162920" y="388620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424" name="TextBox 19"/>
          <p:cNvSpPr/>
          <p:nvPr/>
        </p:nvSpPr>
        <p:spPr>
          <a:xfrm>
            <a:off x="3505320" y="5562720"/>
            <a:ext cx="205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K=11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25" name="TextBox 21"/>
          <p:cNvSpPr/>
          <p:nvPr/>
        </p:nvSpPr>
        <p:spPr>
          <a:xfrm>
            <a:off x="5867280" y="5486400"/>
            <a:ext cx="2971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11 ≤10 and thus, it is false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2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2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2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430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431" name="Rectangle 14"/>
          <p:cNvSpPr/>
          <p:nvPr/>
        </p:nvSpPr>
        <p:spPr>
          <a:xfrm>
            <a:off x="2543760" y="1523880"/>
            <a:ext cx="51778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Accessing and processing of each element of array LA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exactly once and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 marL="914400" lvl="2" indent="-215900">
              <a:lnSpc>
                <a:spcPct val="100000"/>
              </a:lnSpc>
              <a:buClr>
                <a:srgbClr val="FFFFFF"/>
              </a:buClr>
              <a:buFont typeface="Arial" panose="020B0604020202020204"/>
              <a:buChar char="•"/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sequentially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432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433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34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35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436" name="Group 25"/>
          <p:cNvGrpSpPr/>
          <p:nvPr/>
        </p:nvGrpSpPr>
        <p:grpSpPr>
          <a:xfrm>
            <a:off x="2743200" y="2514600"/>
            <a:ext cx="5714280" cy="2767320"/>
            <a:chOff x="2743200" y="2514600"/>
            <a:chExt cx="5714280" cy="2767320"/>
          </a:xfrm>
        </p:grpSpPr>
        <p:grpSp>
          <p:nvGrpSpPr>
            <p:cNvPr id="437" name="Group 22"/>
            <p:cNvGrpSpPr/>
            <p:nvPr/>
          </p:nvGrpSpPr>
          <p:grpSpPr>
            <a:xfrm>
              <a:off x="2743200" y="2514600"/>
              <a:ext cx="5714280" cy="2767320"/>
              <a:chOff x="2743200" y="2514600"/>
              <a:chExt cx="5714280" cy="2767320"/>
            </a:xfrm>
          </p:grpSpPr>
          <p:pic>
            <p:nvPicPr>
              <p:cNvPr id="438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3429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439" name="Rectangle 20"/>
              <p:cNvSpPr/>
              <p:nvPr/>
            </p:nvSpPr>
            <p:spPr>
              <a:xfrm>
                <a:off x="2767320" y="2514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440" name="Straight Connector 24"/>
            <p:cNvCxnSpPr/>
            <p:nvPr/>
          </p:nvCxnSpPr>
          <p:spPr>
            <a:xfrm>
              <a:off x="2743200" y="3429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sp>
        <p:nvSpPr>
          <p:cNvPr id="441" name="Left Arrow 26"/>
          <p:cNvSpPr/>
          <p:nvPr/>
        </p:nvSpPr>
        <p:spPr>
          <a:xfrm>
            <a:off x="3733920" y="5105520"/>
            <a:ext cx="532800" cy="1515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76320" rIns="90000" bIns="76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442" name="TextBox 19"/>
          <p:cNvSpPr/>
          <p:nvPr/>
        </p:nvSpPr>
        <p:spPr>
          <a:xfrm>
            <a:off x="3505320" y="5562720"/>
            <a:ext cx="205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K=11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43" name="TextBox 21"/>
          <p:cNvSpPr/>
          <p:nvPr/>
        </p:nvSpPr>
        <p:spPr>
          <a:xfrm>
            <a:off x="5867280" y="5486400"/>
            <a:ext cx="2971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11 ≤10 and thus, it is false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4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46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47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448" name="Table 16"/>
          <p:cNvGraphicFramePr/>
          <p:nvPr/>
        </p:nvGraphicFramePr>
        <p:xfrm>
          <a:off x="457200" y="1752480"/>
          <a:ext cx="1904760" cy="4911090"/>
        </p:xfrm>
        <a:graphic>
          <a:graphicData uri="http://schemas.openxmlformats.org/drawingml/2006/table">
            <a:tbl>
              <a:tblPr/>
              <a:tblGrid>
                <a:gridCol w="761760"/>
                <a:gridCol w="1143000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pSp>
        <p:nvGrpSpPr>
          <p:cNvPr id="449" name="Group 19"/>
          <p:cNvGrpSpPr/>
          <p:nvPr/>
        </p:nvGrpSpPr>
        <p:grpSpPr>
          <a:xfrm>
            <a:off x="1218960" y="4190760"/>
            <a:ext cx="1067400" cy="762480"/>
            <a:chOff x="1218960" y="4190760"/>
            <a:chExt cx="1067400" cy="762480"/>
          </a:xfrm>
        </p:grpSpPr>
        <p:cxnSp>
          <p:nvCxnSpPr>
            <p:cNvPr id="450" name="Straight Connector 15"/>
            <p:cNvCxnSpPr/>
            <p:nvPr/>
          </p:nvCxnSpPr>
          <p:spPr>
            <a:xfrm>
              <a:off x="1218960" y="419076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51" name="Straight Connector 17"/>
            <p:cNvCxnSpPr/>
            <p:nvPr/>
          </p:nvCxnSpPr>
          <p:spPr>
            <a:xfrm>
              <a:off x="1218960" y="457200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52" name="Straight Connector 18"/>
            <p:cNvCxnSpPr/>
            <p:nvPr/>
          </p:nvCxnSpPr>
          <p:spPr>
            <a:xfrm>
              <a:off x="1218960" y="4952880"/>
              <a:ext cx="106776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453" name="Group 25"/>
          <p:cNvGrpSpPr/>
          <p:nvPr/>
        </p:nvGrpSpPr>
        <p:grpSpPr>
          <a:xfrm>
            <a:off x="2743200" y="1371600"/>
            <a:ext cx="5714280" cy="2767320"/>
            <a:chOff x="2743200" y="1371600"/>
            <a:chExt cx="5714280" cy="2767320"/>
          </a:xfrm>
        </p:grpSpPr>
        <p:grpSp>
          <p:nvGrpSpPr>
            <p:cNvPr id="454" name="Group 22"/>
            <p:cNvGrpSpPr/>
            <p:nvPr/>
          </p:nvGrpSpPr>
          <p:grpSpPr>
            <a:xfrm>
              <a:off x="2743200" y="1371600"/>
              <a:ext cx="5714280" cy="2767320"/>
              <a:chOff x="2743200" y="1371600"/>
              <a:chExt cx="5714280" cy="2767320"/>
            </a:xfrm>
          </p:grpSpPr>
          <p:pic>
            <p:nvPicPr>
              <p:cNvPr id="455" name="Picture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743200" y="2286000"/>
                <a:ext cx="5714280" cy="185292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456" name="Rectangle 20"/>
              <p:cNvSpPr/>
              <p:nvPr/>
            </p:nvSpPr>
            <p:spPr>
              <a:xfrm>
                <a:off x="2767320" y="1371600"/>
                <a:ext cx="5667120" cy="9126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Algorithm 1: Here LA is a linear array with lower bound LB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upper bound UB. The algorithm traverses LA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                       by applying PROCESS to each element of LA.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  <p:cxnSp>
          <p:nvCxnSpPr>
            <p:cNvPr id="457" name="Straight Connector 24"/>
            <p:cNvCxnSpPr/>
            <p:nvPr/>
          </p:nvCxnSpPr>
          <p:spPr>
            <a:xfrm>
              <a:off x="2743200" y="2286000"/>
              <a:ext cx="5670000" cy="72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  <p:pic>
        <p:nvPicPr>
          <p:cNvPr id="458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819520" y="5257800"/>
            <a:ext cx="3685320" cy="1285200"/>
          </a:xfrm>
          <a:prstGeom prst="rect">
            <a:avLst/>
          </a:prstGeom>
          <a:ln w="9525">
            <a:noFill/>
          </a:ln>
        </p:spPr>
      </p:pic>
      <p:sp>
        <p:nvSpPr>
          <p:cNvPr id="459" name="Rectangle 22"/>
          <p:cNvSpPr/>
          <p:nvPr/>
        </p:nvSpPr>
        <p:spPr>
          <a:xfrm>
            <a:off x="2842200" y="4334400"/>
            <a:ext cx="5667120" cy="9126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Calibri" panose="020F0502020204030204"/>
                <a:ea typeface="DejaVu Sans"/>
              </a:rPr>
              <a:t>Algorithm 1: Here LA is a linear array with lower bound LB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Calibri" panose="020F0502020204030204"/>
                <a:ea typeface="DejaVu Sans"/>
              </a:rPr>
              <a:t>                       upper bound UB. The algorithm traverses LA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00000"/>
                </a:solidFill>
                <a:latin typeface="Calibri" panose="020F0502020204030204"/>
                <a:ea typeface="DejaVu Sans"/>
              </a:rPr>
              <a:t>                       by applying PROCESS to each element of LA.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cxnSp>
        <p:nvCxnSpPr>
          <p:cNvPr id="460" name="Straight Connector 23"/>
          <p:cNvCxnSpPr/>
          <p:nvPr/>
        </p:nvCxnSpPr>
        <p:spPr>
          <a:xfrm>
            <a:off x="2817720" y="5248800"/>
            <a:ext cx="5670000" cy="720"/>
          </a:xfrm>
          <a:prstGeom prst="straightConnector1">
            <a:avLst/>
          </a:prstGeom>
          <a:ln w="0">
            <a:solidFill>
              <a:srgbClr val="000000"/>
            </a:solidFill>
          </a:ln>
        </p:spPr>
      </p:cxnSp>
      <p:sp>
        <p:nvSpPr>
          <p:cNvPr id="461" name="TextBox 25"/>
          <p:cNvSpPr/>
          <p:nvPr/>
        </p:nvSpPr>
        <p:spPr>
          <a:xfrm>
            <a:off x="6553080" y="5410080"/>
            <a:ext cx="1828080" cy="9428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Alternate Algorithm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6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6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6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466" name="Table 16"/>
          <p:cNvGraphicFramePr/>
          <p:nvPr/>
        </p:nvGraphicFramePr>
        <p:xfrm>
          <a:off x="76320" y="1846800"/>
          <a:ext cx="1752480" cy="5403714"/>
        </p:xfrm>
        <a:graphic>
          <a:graphicData uri="http://schemas.openxmlformats.org/drawingml/2006/table">
            <a:tbl>
              <a:tblPr/>
              <a:tblGrid>
                <a:gridCol w="700920"/>
                <a:gridCol w="105156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SL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37656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Roll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CGPA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3.25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3.75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3.9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5839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3.00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pSp>
        <p:nvGrpSpPr>
          <p:cNvPr id="467" name="Group 19"/>
          <p:cNvGrpSpPr/>
          <p:nvPr/>
        </p:nvGrpSpPr>
        <p:grpSpPr>
          <a:xfrm>
            <a:off x="838080" y="4572000"/>
            <a:ext cx="914760" cy="762120"/>
            <a:chOff x="838080" y="4572000"/>
            <a:chExt cx="914760" cy="762120"/>
          </a:xfrm>
        </p:grpSpPr>
        <p:cxnSp>
          <p:nvCxnSpPr>
            <p:cNvPr id="468" name="Straight Connector 15"/>
            <p:cNvCxnSpPr/>
            <p:nvPr/>
          </p:nvCxnSpPr>
          <p:spPr>
            <a:xfrm>
              <a:off x="838080" y="45720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69" name="Straight Connector 17"/>
            <p:cNvCxnSpPr/>
            <p:nvPr/>
          </p:nvCxnSpPr>
          <p:spPr>
            <a:xfrm>
              <a:off x="838080" y="49528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70" name="Straight Connector 18"/>
            <p:cNvCxnSpPr/>
            <p:nvPr/>
          </p:nvCxnSpPr>
          <p:spPr>
            <a:xfrm>
              <a:off x="838080" y="53337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471" name="TextBox 19"/>
          <p:cNvSpPr/>
          <p:nvPr/>
        </p:nvSpPr>
        <p:spPr>
          <a:xfrm>
            <a:off x="1828800" y="2554200"/>
            <a:ext cx="73144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Is it possible to use traversing algorithm (Algorithm Traverse) in counting the number of students in JKKNIU whose CGPA is greater than 3.5 in 2018?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472" name="Group 26"/>
          <p:cNvGrpSpPr/>
          <p:nvPr/>
        </p:nvGrpSpPr>
        <p:grpSpPr>
          <a:xfrm>
            <a:off x="5686920" y="838080"/>
            <a:ext cx="3428280" cy="1681920"/>
            <a:chOff x="5686920" y="838080"/>
            <a:chExt cx="3428280" cy="1681920"/>
          </a:xfrm>
        </p:grpSpPr>
        <p:pic>
          <p:nvPicPr>
            <p:cNvPr id="473" name="Picture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5756760" y="1165680"/>
              <a:ext cx="3358440" cy="135432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474" name="Rectangle 21"/>
            <p:cNvSpPr/>
            <p:nvPr/>
          </p:nvSpPr>
          <p:spPr>
            <a:xfrm>
              <a:off x="5686920" y="838080"/>
              <a:ext cx="231732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Algorithm Traverse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475" name="Group 31"/>
          <p:cNvGrpSpPr/>
          <p:nvPr/>
        </p:nvGrpSpPr>
        <p:grpSpPr>
          <a:xfrm>
            <a:off x="1828800" y="3352680"/>
            <a:ext cx="6705000" cy="3123360"/>
            <a:chOff x="1828800" y="3352680"/>
            <a:chExt cx="6705000" cy="3123360"/>
          </a:xfrm>
        </p:grpSpPr>
        <p:sp>
          <p:nvSpPr>
            <p:cNvPr id="476" name="Rectangle 27"/>
            <p:cNvSpPr/>
            <p:nvPr/>
          </p:nvSpPr>
          <p:spPr>
            <a:xfrm>
              <a:off x="1905120" y="3352680"/>
              <a:ext cx="6628680" cy="3123360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18288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Let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SL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 of size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N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 is an array of student list. Its index means the roll no of a student and the value of each index contains their CGPA till 2018. Use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T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 to count the number of students whose CGPA&gt;=3.5. Here,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LB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=1 and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UB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=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N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.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Step 1:  T=0 [Initialization]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Step 2:  Repeat for K=LB to UB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Step 3:  If SL[K]&gt;=3.5 then T=T+1;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              [End of loop]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Step 4:  Return;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477" name="TextBox 28"/>
            <p:cNvSpPr/>
            <p:nvPr/>
          </p:nvSpPr>
          <p:spPr>
            <a:xfrm>
              <a:off x="1828800" y="3352680"/>
              <a:ext cx="182808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rgbClr val="000000"/>
                  </a:solidFill>
                  <a:latin typeface="Calibri" panose="020F0502020204030204"/>
                  <a:ea typeface="DejaVu Sans"/>
                </a:rPr>
                <a:t>Algorithm CGPA: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cxnSp>
          <p:nvCxnSpPr>
            <p:cNvPr id="478" name="Straight Connector 30"/>
            <p:cNvCxnSpPr>
              <a:endCxn id="476" idx="3"/>
            </p:cNvCxnSpPr>
            <p:nvPr/>
          </p:nvCxnSpPr>
          <p:spPr>
            <a:xfrm>
              <a:off x="3733560" y="4876560"/>
              <a:ext cx="4800600" cy="3816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80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81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82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Traversing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483" name="Table 16"/>
          <p:cNvGraphicFramePr/>
          <p:nvPr/>
        </p:nvGraphicFramePr>
        <p:xfrm>
          <a:off x="76320" y="1846800"/>
          <a:ext cx="1523880" cy="5403714"/>
        </p:xfrm>
        <a:graphic>
          <a:graphicData uri="http://schemas.openxmlformats.org/drawingml/2006/table">
            <a:tbl>
              <a:tblPr/>
              <a:tblGrid>
                <a:gridCol w="60948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1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SL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37656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Roll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CGPA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3.25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endParaRPr lang="en-US" sz="24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3.75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endParaRPr lang="en-US" sz="11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3.9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5839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4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4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endParaRPr lang="en-US" sz="11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3.00</a:t>
                      </a:r>
                      <a:endParaRPr lang="en-US" sz="11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pSp>
        <p:nvGrpSpPr>
          <p:cNvPr id="484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485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86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487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488" name="TextBox 19"/>
          <p:cNvSpPr/>
          <p:nvPr/>
        </p:nvSpPr>
        <p:spPr>
          <a:xfrm>
            <a:off x="1600200" y="2514600"/>
            <a:ext cx="75430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Let results of all the departments are stored in SL sequentially and the Dept’s LB (DLB) and Dept’s UB (DUB) of each dept is known. How to process for a specific dept?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489" name="Group 26"/>
          <p:cNvGrpSpPr/>
          <p:nvPr/>
        </p:nvGrpSpPr>
        <p:grpSpPr>
          <a:xfrm>
            <a:off x="5686920" y="838080"/>
            <a:ext cx="3428280" cy="1681920"/>
            <a:chOff x="5686920" y="838080"/>
            <a:chExt cx="3428280" cy="1681920"/>
          </a:xfrm>
        </p:grpSpPr>
        <p:pic>
          <p:nvPicPr>
            <p:cNvPr id="490" name="Picture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5756760" y="1165680"/>
              <a:ext cx="3358440" cy="135432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491" name="Rectangle 21"/>
            <p:cNvSpPr/>
            <p:nvPr/>
          </p:nvSpPr>
          <p:spPr>
            <a:xfrm>
              <a:off x="5686920" y="838080"/>
              <a:ext cx="231732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Algorithm Traverse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492" name="Group 31"/>
          <p:cNvGrpSpPr/>
          <p:nvPr/>
        </p:nvGrpSpPr>
        <p:grpSpPr>
          <a:xfrm>
            <a:off x="1523880" y="3505320"/>
            <a:ext cx="7619400" cy="3123360"/>
            <a:chOff x="1523880" y="3505320"/>
            <a:chExt cx="7619400" cy="3123360"/>
          </a:xfrm>
        </p:grpSpPr>
        <p:sp>
          <p:nvSpPr>
            <p:cNvPr id="493" name="Rectangle 27"/>
            <p:cNvSpPr/>
            <p:nvPr/>
          </p:nvSpPr>
          <p:spPr>
            <a:xfrm>
              <a:off x="1603440" y="3505320"/>
              <a:ext cx="7539840" cy="3123360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18288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Let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SL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 of size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N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 is an array of student list. Its index means the roll no of a student and the value of each index contains their CGPA till 2018. Use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T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 to count the number of students whose CGPA&gt;=3.5. Here,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LB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=1 and 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UB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=</a:t>
              </a:r>
              <a:r>
                <a:rPr lang="en-US" sz="1800" b="1" i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N</a:t>
              </a: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.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Step 1:  T=0 [Initialization]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Step 2:  Read the value of DLB and DUB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Step 3:  Repeat for K=DLB to DUB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Step 4:  If SL[K]&gt;=3.5 then T=T+1;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              [End of loop]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Step 5:  Return;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494" name="TextBox 28"/>
            <p:cNvSpPr/>
            <p:nvPr/>
          </p:nvSpPr>
          <p:spPr>
            <a:xfrm>
              <a:off x="1523880" y="3505320"/>
              <a:ext cx="190440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rgbClr val="000000"/>
                  </a:solidFill>
                  <a:latin typeface="Calibri" panose="020F0502020204030204"/>
                  <a:ea typeface="DejaVu Sans"/>
                </a:rPr>
                <a:t>Algorithm CGPA: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cxnSp>
          <p:nvCxnSpPr>
            <p:cNvPr id="495" name="Straight Connector 30"/>
            <p:cNvCxnSpPr/>
            <p:nvPr/>
          </p:nvCxnSpPr>
          <p:spPr>
            <a:xfrm>
              <a:off x="3429000" y="4800240"/>
              <a:ext cx="5578200" cy="45360"/>
            </a:xfrm>
            <a:prstGeom prst="straightConnector1">
              <a:avLst/>
            </a:prstGeom>
            <a:ln w="0">
              <a:solidFill>
                <a:srgbClr val="000000"/>
              </a:solidFill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9" name="TextBox 5"/>
          <p:cNvSpPr/>
          <p:nvPr/>
        </p:nvSpPr>
        <p:spPr>
          <a:xfrm>
            <a:off x="380880" y="1828800"/>
            <a:ext cx="3428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sng" strike="noStrike" spc="-1">
                <a:solidFill>
                  <a:srgbClr val="C00000"/>
                </a:solidFill>
                <a:uFillTx/>
                <a:latin typeface="Calibri" panose="020F0502020204030204"/>
                <a:ea typeface="DejaVu Sans"/>
              </a:rPr>
              <a:t>Linear: </a:t>
            </a:r>
            <a:r>
              <a:rPr lang="en-US" sz="24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Elements form a sequence, i.e., liner list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0" name="TextBox 7"/>
          <p:cNvSpPr/>
          <p:nvPr/>
        </p:nvSpPr>
        <p:spPr>
          <a:xfrm>
            <a:off x="3276720" y="838080"/>
            <a:ext cx="274248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1" name="TextBox 8"/>
          <p:cNvSpPr/>
          <p:nvPr/>
        </p:nvSpPr>
        <p:spPr>
          <a:xfrm>
            <a:off x="5334120" y="1828800"/>
            <a:ext cx="3428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sng" strike="noStrike" spc="-1">
                <a:solidFill>
                  <a:srgbClr val="C00000"/>
                </a:solidFill>
                <a:uFillTx/>
                <a:latin typeface="Calibri" panose="020F0502020204030204"/>
                <a:ea typeface="DejaVu Sans"/>
              </a:rPr>
              <a:t>Nonlinear: </a:t>
            </a:r>
            <a:r>
              <a:rPr lang="en-US" sz="24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Elements do not form a sequence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82" name="Straight Arrow Connector 10"/>
          <p:cNvCxnSpPr/>
          <p:nvPr/>
        </p:nvCxnSpPr>
        <p:spPr>
          <a:xfrm flipH="1">
            <a:off x="2286000" y="1371600"/>
            <a:ext cx="2058120" cy="457920"/>
          </a:xfrm>
          <a:prstGeom prst="straightConnector1">
            <a:avLst/>
          </a:prstGeom>
          <a:ln w="66675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83" name="Straight Arrow Connector 12"/>
          <p:cNvCxnSpPr/>
          <p:nvPr/>
        </p:nvCxnSpPr>
        <p:spPr>
          <a:xfrm>
            <a:off x="4419360" y="1371600"/>
            <a:ext cx="2210760" cy="457920"/>
          </a:xfrm>
          <a:prstGeom prst="straightConnector1">
            <a:avLst/>
          </a:prstGeom>
          <a:ln w="66675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84" name="Straight Arrow Connector 14"/>
          <p:cNvCxnSpPr/>
          <p:nvPr/>
        </p:nvCxnSpPr>
        <p:spPr>
          <a:xfrm flipH="1">
            <a:off x="609480" y="2666880"/>
            <a:ext cx="1372320" cy="76284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85" name="Straight Arrow Connector 16"/>
          <p:cNvCxnSpPr/>
          <p:nvPr/>
        </p:nvCxnSpPr>
        <p:spPr>
          <a:xfrm>
            <a:off x="1981080" y="2666880"/>
            <a:ext cx="1448640" cy="68652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86" name="Straight Arrow Connector 18"/>
          <p:cNvCxnSpPr/>
          <p:nvPr/>
        </p:nvCxnSpPr>
        <p:spPr>
          <a:xfrm flipH="1">
            <a:off x="6248160" y="2666880"/>
            <a:ext cx="534240" cy="76284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87" name="Straight Arrow Connector 20"/>
          <p:cNvCxnSpPr/>
          <p:nvPr/>
        </p:nvCxnSpPr>
        <p:spPr>
          <a:xfrm>
            <a:off x="6858000" y="2666880"/>
            <a:ext cx="533880" cy="68652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sp>
        <p:nvSpPr>
          <p:cNvPr id="88" name="TextBox 21"/>
          <p:cNvSpPr/>
          <p:nvPr/>
        </p:nvSpPr>
        <p:spPr>
          <a:xfrm>
            <a:off x="152280" y="3429000"/>
            <a:ext cx="22089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Array: 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Elements in sequential memory locations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9" name="TextBox 22"/>
          <p:cNvSpPr/>
          <p:nvPr/>
        </p:nvSpPr>
        <p:spPr>
          <a:xfrm>
            <a:off x="2590920" y="3438000"/>
            <a:ext cx="24375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Link list: 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Relationship between elements by means of pointer.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0" name="TextBox 23"/>
          <p:cNvSpPr/>
          <p:nvPr/>
        </p:nvSpPr>
        <p:spPr>
          <a:xfrm>
            <a:off x="5943600" y="3429000"/>
            <a:ext cx="761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Tree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1" name="TextBox 24"/>
          <p:cNvSpPr/>
          <p:nvPr/>
        </p:nvSpPr>
        <p:spPr>
          <a:xfrm>
            <a:off x="7162920" y="3429000"/>
            <a:ext cx="761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Graph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2" name="TextBox 26"/>
          <p:cNvSpPr/>
          <p:nvPr/>
        </p:nvSpPr>
        <p:spPr>
          <a:xfrm>
            <a:off x="5943600" y="3773160"/>
            <a:ext cx="2894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These two will be defined later.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3" name="Group 31"/>
          <p:cNvGrpSpPr/>
          <p:nvPr/>
        </p:nvGrpSpPr>
        <p:grpSpPr>
          <a:xfrm>
            <a:off x="-76320" y="3200400"/>
            <a:ext cx="3733200" cy="2390760"/>
            <a:chOff x="-76320" y="3200400"/>
            <a:chExt cx="3733200" cy="2390760"/>
          </a:xfrm>
        </p:grpSpPr>
        <p:sp>
          <p:nvSpPr>
            <p:cNvPr id="94" name="Oval 27"/>
            <p:cNvSpPr/>
            <p:nvPr/>
          </p:nvSpPr>
          <p:spPr>
            <a:xfrm>
              <a:off x="-76320" y="3200400"/>
              <a:ext cx="2285280" cy="1447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endParaRPr>
            </a:p>
          </p:txBody>
        </p:sp>
        <p:sp>
          <p:nvSpPr>
            <p:cNvPr id="95" name="TextBox 28"/>
            <p:cNvSpPr/>
            <p:nvPr/>
          </p:nvSpPr>
          <p:spPr>
            <a:xfrm>
              <a:off x="762120" y="4952880"/>
              <a:ext cx="2894760" cy="638280"/>
            </a:xfrm>
            <a:prstGeom prst="rect">
              <a:avLst/>
            </a:prstGeom>
            <a:noFill/>
            <a:ln w="0">
              <a:solidFill>
                <a:srgbClr val="FFFFFF"/>
              </a:solidFill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Our target is to explain it first.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cxnSp>
          <p:nvCxnSpPr>
            <p:cNvPr id="96" name="Straight Arrow Connector 30"/>
            <p:cNvCxnSpPr>
              <a:stCxn id="95" idx="0"/>
            </p:cNvCxnSpPr>
            <p:nvPr/>
          </p:nvCxnSpPr>
          <p:spPr>
            <a:xfrm flipH="1" flipV="1">
              <a:off x="1752480" y="4572000"/>
              <a:ext cx="457200" cy="381240"/>
            </a:xfrm>
            <a:prstGeom prst="straightConnector1">
              <a:avLst/>
            </a:prstGeom>
            <a:ln w="38100">
              <a:solidFill>
                <a:srgbClr val="FFFFFF"/>
              </a:solidFill>
              <a:round/>
              <a:tailEnd type="arrow" w="med" len="med"/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9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9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9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500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501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02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03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504" name="Group 22"/>
          <p:cNvGrpSpPr/>
          <p:nvPr/>
        </p:nvGrpSpPr>
        <p:grpSpPr>
          <a:xfrm>
            <a:off x="1905000" y="1510030"/>
            <a:ext cx="7114540" cy="2634615"/>
            <a:chOff x="1905120" y="1509840"/>
            <a:chExt cx="7238160" cy="2634480"/>
          </a:xfrm>
        </p:grpSpPr>
        <p:pic>
          <p:nvPicPr>
            <p:cNvPr id="505" name="Picture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1971720" y="1828800"/>
              <a:ext cx="7171560" cy="231552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506" name="TextBox 20"/>
            <p:cNvSpPr/>
            <p:nvPr/>
          </p:nvSpPr>
          <p:spPr>
            <a:xfrm>
              <a:off x="1905120" y="1509840"/>
              <a:ext cx="6247800" cy="36574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Scenario 1: Simply adding at the end of the array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0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09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10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511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512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13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14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515" name="Group 22"/>
          <p:cNvGrpSpPr/>
          <p:nvPr/>
        </p:nvGrpSpPr>
        <p:grpSpPr>
          <a:xfrm>
            <a:off x="1905120" y="1405440"/>
            <a:ext cx="7238160" cy="2634480"/>
            <a:chOff x="1905120" y="1405440"/>
            <a:chExt cx="7238160" cy="2634480"/>
          </a:xfrm>
        </p:grpSpPr>
        <p:pic>
          <p:nvPicPr>
            <p:cNvPr id="516" name="Picture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1971720" y="1724400"/>
              <a:ext cx="7171560" cy="231552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517" name="TextBox 20"/>
            <p:cNvSpPr/>
            <p:nvPr/>
          </p:nvSpPr>
          <p:spPr>
            <a:xfrm>
              <a:off x="1905120" y="1405440"/>
              <a:ext cx="624780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1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Scenario 1: Simply adding at the end of the array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518" name="Group 19"/>
          <p:cNvGrpSpPr/>
          <p:nvPr/>
        </p:nvGrpSpPr>
        <p:grpSpPr>
          <a:xfrm>
            <a:off x="1752480" y="2562120"/>
            <a:ext cx="7390800" cy="4066560"/>
            <a:chOff x="1752480" y="2562120"/>
            <a:chExt cx="7390800" cy="4066560"/>
          </a:xfrm>
        </p:grpSpPr>
        <p:pic>
          <p:nvPicPr>
            <p:cNvPr id="519" name="Picture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477120" y="2566440"/>
              <a:ext cx="2656800" cy="294480"/>
            </a:xfrm>
            <a:prstGeom prst="rect">
              <a:avLst/>
            </a:prstGeom>
            <a:ln w="9525">
              <a:noFill/>
            </a:ln>
          </p:spPr>
        </p:pic>
        <p:grpSp>
          <p:nvGrpSpPr>
            <p:cNvPr id="520" name="Group 16"/>
            <p:cNvGrpSpPr/>
            <p:nvPr/>
          </p:nvGrpSpPr>
          <p:grpSpPr>
            <a:xfrm>
              <a:off x="1752480" y="2562120"/>
              <a:ext cx="7390800" cy="4066560"/>
              <a:chOff x="1752480" y="2562120"/>
              <a:chExt cx="7390800" cy="4066560"/>
            </a:xfrm>
          </p:grpSpPr>
          <p:pic>
            <p:nvPicPr>
              <p:cNvPr id="521" name="Picture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56800" y="2685240"/>
                <a:ext cx="7386480" cy="3943440"/>
              </a:xfrm>
              <a:prstGeom prst="rect">
                <a:avLst/>
              </a:prstGeom>
              <a:ln w="9525">
                <a:noFill/>
              </a:ln>
            </p:spPr>
          </p:pic>
          <p:sp>
            <p:nvSpPr>
              <p:cNvPr id="522" name="Rectangle 14"/>
              <p:cNvSpPr/>
              <p:nvPr/>
            </p:nvSpPr>
            <p:spPr>
              <a:xfrm>
                <a:off x="1752480" y="2562120"/>
                <a:ext cx="5817240" cy="363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1800" b="1" strike="noStrike" spc="-1">
                    <a:solidFill>
                      <a:srgbClr val="000000"/>
                    </a:solidFill>
                    <a:latin typeface="Calibri" panose="020F0502020204030204"/>
                    <a:ea typeface="DejaVu Sans"/>
                  </a:rPr>
                  <a:t>Scenario 2:  Insertion and deletion in/from a sorted list.</a:t>
                </a:r>
                <a:endParaRPr lang="en-US" sz="1800" b="0" strike="noStrike" spc="-1">
                  <a:solidFill>
                    <a:srgbClr val="000000"/>
                  </a:solidFill>
                  <a:latin typeface="Arial" panose="020B0604020202020204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2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2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2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u="sng" strike="noStrike" spc="-1">
                <a:solidFill>
                  <a:srgbClr val="00A933"/>
                </a:solidFill>
                <a:uFillTx/>
                <a:latin typeface="Calibri" panose="020F0502020204030204"/>
                <a:ea typeface="DejaVu Sans"/>
              </a:rPr>
              <a:t>Insertion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527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528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29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30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531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532" name="Table 21"/>
          <p:cNvGraphicFramePr/>
          <p:nvPr/>
        </p:nvGraphicFramePr>
        <p:xfrm>
          <a:off x="152280" y="1684440"/>
          <a:ext cx="1218960" cy="52965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3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3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3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537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538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39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40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541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542" name="Table 21"/>
          <p:cNvGraphicFramePr/>
          <p:nvPr/>
        </p:nvGraphicFramePr>
        <p:xfrm>
          <a:off x="152280" y="1684440"/>
          <a:ext cx="1218960" cy="52965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43" name="Left Arrow 22"/>
          <p:cNvSpPr/>
          <p:nvPr/>
        </p:nvSpPr>
        <p:spPr>
          <a:xfrm>
            <a:off x="3809880" y="28195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44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For example 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46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47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48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549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550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51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52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553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554" name="Table 21"/>
          <p:cNvGraphicFramePr/>
          <p:nvPr/>
        </p:nvGraphicFramePr>
        <p:xfrm>
          <a:off x="152280" y="1684440"/>
          <a:ext cx="1218960" cy="52965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55" name="Left Arrow 22"/>
          <p:cNvSpPr/>
          <p:nvPr/>
        </p:nvSpPr>
        <p:spPr>
          <a:xfrm>
            <a:off x="5638680" y="31240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56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57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9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59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60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61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562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563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64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65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566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567" name="Table 21"/>
          <p:cNvGraphicFramePr/>
          <p:nvPr/>
        </p:nvGraphicFramePr>
        <p:xfrm>
          <a:off x="152280" y="1684440"/>
          <a:ext cx="1218960" cy="52965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68" name="Left Arrow 22"/>
          <p:cNvSpPr/>
          <p:nvPr/>
        </p:nvSpPr>
        <p:spPr>
          <a:xfrm>
            <a:off x="4191120" y="37339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69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70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9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71" name="Oval 24"/>
          <p:cNvSpPr/>
          <p:nvPr/>
        </p:nvSpPr>
        <p:spPr>
          <a:xfrm>
            <a:off x="2638800" y="3657600"/>
            <a:ext cx="865440" cy="532800"/>
          </a:xfrm>
          <a:prstGeom prst="ellipse">
            <a:avLst/>
          </a:prstGeom>
          <a:solidFill>
            <a:schemeClr val="bg1">
              <a:lumMod val="50000"/>
              <a:alpha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572" name="Oval 25"/>
          <p:cNvSpPr/>
          <p:nvPr/>
        </p:nvSpPr>
        <p:spPr>
          <a:xfrm>
            <a:off x="3505320" y="3657600"/>
            <a:ext cx="608760" cy="532800"/>
          </a:xfrm>
          <a:prstGeom prst="ellipse">
            <a:avLst/>
          </a:prstGeom>
          <a:solidFill>
            <a:schemeClr val="bg1">
              <a:lumMod val="50000"/>
              <a:alpha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grpSp>
        <p:nvGrpSpPr>
          <p:cNvPr id="573" name="Group 14"/>
          <p:cNvGrpSpPr/>
          <p:nvPr/>
        </p:nvGrpSpPr>
        <p:grpSpPr>
          <a:xfrm>
            <a:off x="-14040" y="5710680"/>
            <a:ext cx="546840" cy="700200"/>
            <a:chOff x="-14040" y="5710680"/>
            <a:chExt cx="546840" cy="700200"/>
          </a:xfrm>
        </p:grpSpPr>
        <p:sp>
          <p:nvSpPr>
            <p:cNvPr id="574" name="Oval 27"/>
            <p:cNvSpPr/>
            <p:nvPr/>
          </p:nvSpPr>
          <p:spPr>
            <a:xfrm>
              <a:off x="-14040" y="5710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575" name="Oval 28"/>
            <p:cNvSpPr/>
            <p:nvPr/>
          </p:nvSpPr>
          <p:spPr>
            <a:xfrm>
              <a:off x="0" y="609156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7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7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7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580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581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82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583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584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585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86" name="Left Arrow 22"/>
          <p:cNvSpPr/>
          <p:nvPr/>
        </p:nvSpPr>
        <p:spPr>
          <a:xfrm>
            <a:off x="4191120" y="37339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87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88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9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89" name="Oval 14"/>
          <p:cNvSpPr/>
          <p:nvPr/>
        </p:nvSpPr>
        <p:spPr>
          <a:xfrm>
            <a:off x="2638800" y="3657600"/>
            <a:ext cx="865440" cy="532800"/>
          </a:xfrm>
          <a:prstGeom prst="ellipse">
            <a:avLst/>
          </a:prstGeom>
          <a:solidFill>
            <a:schemeClr val="bg1">
              <a:lumMod val="50000"/>
              <a:alpha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sp>
        <p:nvSpPr>
          <p:cNvPr id="590" name="Oval 25"/>
          <p:cNvSpPr/>
          <p:nvPr/>
        </p:nvSpPr>
        <p:spPr>
          <a:xfrm>
            <a:off x="3505320" y="3657600"/>
            <a:ext cx="608760" cy="532800"/>
          </a:xfrm>
          <a:prstGeom prst="ellipse">
            <a:avLst/>
          </a:prstGeom>
          <a:solidFill>
            <a:schemeClr val="bg1">
              <a:lumMod val="50000"/>
              <a:alpha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 panose="020F0502020204030204"/>
              <a:ea typeface="DejaVu Sans"/>
            </a:endParaRPr>
          </a:p>
        </p:txBody>
      </p:sp>
      <p:grpSp>
        <p:nvGrpSpPr>
          <p:cNvPr id="591" name="Group 14"/>
          <p:cNvGrpSpPr/>
          <p:nvPr/>
        </p:nvGrpSpPr>
        <p:grpSpPr>
          <a:xfrm>
            <a:off x="-14040" y="5689800"/>
            <a:ext cx="546840" cy="700200"/>
            <a:chOff x="-14040" y="5689800"/>
            <a:chExt cx="546840" cy="700200"/>
          </a:xfrm>
        </p:grpSpPr>
        <p:sp>
          <p:nvSpPr>
            <p:cNvPr id="592" name="Oval 27"/>
            <p:cNvSpPr/>
            <p:nvPr/>
          </p:nvSpPr>
          <p:spPr>
            <a:xfrm>
              <a:off x="-14040" y="568980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593" name="Oval 28"/>
            <p:cNvSpPr/>
            <p:nvPr/>
          </p:nvSpPr>
          <p:spPr>
            <a:xfrm>
              <a:off x="0" y="6070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9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96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97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598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599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00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01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602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603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04" name="Left Arrow 22"/>
          <p:cNvSpPr/>
          <p:nvPr/>
        </p:nvSpPr>
        <p:spPr>
          <a:xfrm>
            <a:off x="3809880" y="40384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05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J=9-1=8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06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9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07" name="Group 14"/>
          <p:cNvGrpSpPr/>
          <p:nvPr/>
        </p:nvGrpSpPr>
        <p:grpSpPr>
          <a:xfrm>
            <a:off x="-14040" y="5257800"/>
            <a:ext cx="546840" cy="700200"/>
            <a:chOff x="-14040" y="5257800"/>
            <a:chExt cx="546840" cy="700200"/>
          </a:xfrm>
        </p:grpSpPr>
        <p:sp>
          <p:nvSpPr>
            <p:cNvPr id="608" name="Oval 25"/>
            <p:cNvSpPr/>
            <p:nvPr/>
          </p:nvSpPr>
          <p:spPr>
            <a:xfrm>
              <a:off x="-14040" y="525780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609" name="Oval 26"/>
            <p:cNvSpPr/>
            <p:nvPr/>
          </p:nvSpPr>
          <p:spPr>
            <a:xfrm>
              <a:off x="0" y="5638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1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1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1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14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615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16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17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618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619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20" name="Left Arrow 22"/>
          <p:cNvSpPr/>
          <p:nvPr/>
        </p:nvSpPr>
        <p:spPr>
          <a:xfrm>
            <a:off x="3809880" y="40384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21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J=9-1=8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22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9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23" name="Group 14"/>
          <p:cNvGrpSpPr/>
          <p:nvPr/>
        </p:nvGrpSpPr>
        <p:grpSpPr>
          <a:xfrm>
            <a:off x="-14040" y="5308920"/>
            <a:ext cx="546840" cy="700200"/>
            <a:chOff x="-14040" y="5308920"/>
            <a:chExt cx="546840" cy="700200"/>
          </a:xfrm>
        </p:grpSpPr>
        <p:sp>
          <p:nvSpPr>
            <p:cNvPr id="624" name="Oval 16"/>
            <p:cNvSpPr/>
            <p:nvPr/>
          </p:nvSpPr>
          <p:spPr>
            <a:xfrm>
              <a:off x="-14040" y="5308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625" name="Oval 20"/>
            <p:cNvSpPr/>
            <p:nvPr/>
          </p:nvSpPr>
          <p:spPr>
            <a:xfrm>
              <a:off x="0" y="568980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2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2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2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30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631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32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33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634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635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36" name="Left Arrow 22"/>
          <p:cNvSpPr/>
          <p:nvPr/>
        </p:nvSpPr>
        <p:spPr>
          <a:xfrm>
            <a:off x="5562720" y="31240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37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J=9-1=8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38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8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39" name="Group 14"/>
          <p:cNvGrpSpPr/>
          <p:nvPr/>
        </p:nvGrpSpPr>
        <p:grpSpPr>
          <a:xfrm>
            <a:off x="-14040" y="5272920"/>
            <a:ext cx="546840" cy="700200"/>
            <a:chOff x="-14040" y="5272920"/>
            <a:chExt cx="546840" cy="700200"/>
          </a:xfrm>
        </p:grpSpPr>
        <p:sp>
          <p:nvSpPr>
            <p:cNvPr id="640" name="Oval 16"/>
            <p:cNvSpPr/>
            <p:nvPr/>
          </p:nvSpPr>
          <p:spPr>
            <a:xfrm>
              <a:off x="-14040" y="5272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641" name="Oval 20"/>
            <p:cNvSpPr/>
            <p:nvPr/>
          </p:nvSpPr>
          <p:spPr>
            <a:xfrm>
              <a:off x="0" y="565380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9" name="TextBox 5"/>
          <p:cNvSpPr/>
          <p:nvPr/>
        </p:nvSpPr>
        <p:spPr>
          <a:xfrm>
            <a:off x="380880" y="1828800"/>
            <a:ext cx="3428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sng" strike="noStrike" spc="-1">
                <a:solidFill>
                  <a:srgbClr val="C00000"/>
                </a:solidFill>
                <a:uFillTx/>
                <a:latin typeface="Calibri" panose="020F0502020204030204"/>
                <a:ea typeface="DejaVu Sans"/>
              </a:rPr>
              <a:t>Linear: </a:t>
            </a:r>
            <a:r>
              <a:rPr lang="en-US" sz="24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Elements form a sequence, i.e., liner list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0" name="TextBox 7"/>
          <p:cNvSpPr/>
          <p:nvPr/>
        </p:nvSpPr>
        <p:spPr>
          <a:xfrm>
            <a:off x="3276720" y="838080"/>
            <a:ext cx="274248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32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1" name="TextBox 8"/>
          <p:cNvSpPr/>
          <p:nvPr/>
        </p:nvSpPr>
        <p:spPr>
          <a:xfrm>
            <a:off x="5334120" y="1828800"/>
            <a:ext cx="3428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u="sng" strike="noStrike" spc="-1">
                <a:solidFill>
                  <a:srgbClr val="C00000"/>
                </a:solidFill>
                <a:uFillTx/>
                <a:latin typeface="Calibri" panose="020F0502020204030204"/>
                <a:ea typeface="DejaVu Sans"/>
              </a:rPr>
              <a:t>Nonlinear: </a:t>
            </a:r>
            <a:r>
              <a:rPr lang="en-US" sz="24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Elements do not form a sequence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102" name="Straight Arrow Connector 10"/>
          <p:cNvCxnSpPr/>
          <p:nvPr/>
        </p:nvCxnSpPr>
        <p:spPr>
          <a:xfrm flipH="1">
            <a:off x="2286000" y="1371600"/>
            <a:ext cx="2058120" cy="457920"/>
          </a:xfrm>
          <a:prstGeom prst="straightConnector1">
            <a:avLst/>
          </a:prstGeom>
          <a:ln w="66675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103" name="Straight Arrow Connector 12"/>
          <p:cNvCxnSpPr/>
          <p:nvPr/>
        </p:nvCxnSpPr>
        <p:spPr>
          <a:xfrm>
            <a:off x="4419360" y="1371600"/>
            <a:ext cx="2210760" cy="457920"/>
          </a:xfrm>
          <a:prstGeom prst="straightConnector1">
            <a:avLst/>
          </a:prstGeom>
          <a:ln w="66675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104" name="Straight Arrow Connector 14"/>
          <p:cNvCxnSpPr/>
          <p:nvPr/>
        </p:nvCxnSpPr>
        <p:spPr>
          <a:xfrm flipH="1">
            <a:off x="609480" y="2666880"/>
            <a:ext cx="1372320" cy="76284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105" name="Straight Arrow Connector 16"/>
          <p:cNvCxnSpPr/>
          <p:nvPr/>
        </p:nvCxnSpPr>
        <p:spPr>
          <a:xfrm>
            <a:off x="1981080" y="2666880"/>
            <a:ext cx="1448640" cy="68652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106" name="Straight Arrow Connector 18"/>
          <p:cNvCxnSpPr/>
          <p:nvPr/>
        </p:nvCxnSpPr>
        <p:spPr>
          <a:xfrm flipH="1">
            <a:off x="6248160" y="2666880"/>
            <a:ext cx="534240" cy="76284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cxnSp>
        <p:nvCxnSpPr>
          <p:cNvPr id="107" name="Straight Arrow Connector 20"/>
          <p:cNvCxnSpPr/>
          <p:nvPr/>
        </p:nvCxnSpPr>
        <p:spPr>
          <a:xfrm>
            <a:off x="6858000" y="2666880"/>
            <a:ext cx="533880" cy="686520"/>
          </a:xfrm>
          <a:prstGeom prst="straightConnector1">
            <a:avLst/>
          </a:prstGeom>
          <a:ln w="44450">
            <a:solidFill>
              <a:srgbClr val="00B050"/>
            </a:solidFill>
            <a:round/>
            <a:tailEnd type="arrow" w="lg" len="lg"/>
          </a:ln>
        </p:spPr>
      </p:cxnSp>
      <p:sp>
        <p:nvSpPr>
          <p:cNvPr id="108" name="TextBox 21"/>
          <p:cNvSpPr/>
          <p:nvPr/>
        </p:nvSpPr>
        <p:spPr>
          <a:xfrm>
            <a:off x="152280" y="3429000"/>
            <a:ext cx="22089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Array: 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Elements in sequential memory locations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9" name="TextBox 22"/>
          <p:cNvSpPr/>
          <p:nvPr/>
        </p:nvSpPr>
        <p:spPr>
          <a:xfrm>
            <a:off x="2590920" y="3438000"/>
            <a:ext cx="24375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Link list: 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Relationship between elements by means of pointer.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0" name="TextBox 23"/>
          <p:cNvSpPr/>
          <p:nvPr/>
        </p:nvSpPr>
        <p:spPr>
          <a:xfrm>
            <a:off x="5943600" y="3429000"/>
            <a:ext cx="761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Tree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1" name="TextBox 24"/>
          <p:cNvSpPr/>
          <p:nvPr/>
        </p:nvSpPr>
        <p:spPr>
          <a:xfrm>
            <a:off x="7162920" y="3429000"/>
            <a:ext cx="761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Graph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2" name="TextBox 26"/>
          <p:cNvSpPr/>
          <p:nvPr/>
        </p:nvSpPr>
        <p:spPr>
          <a:xfrm>
            <a:off x="5943600" y="3773160"/>
            <a:ext cx="28947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These two will be defined later.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3" name="TextBox 25"/>
          <p:cNvSpPr/>
          <p:nvPr/>
        </p:nvSpPr>
        <p:spPr>
          <a:xfrm>
            <a:off x="0" y="5105520"/>
            <a:ext cx="990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Liner Array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4" name="TextBox 29"/>
          <p:cNvSpPr/>
          <p:nvPr/>
        </p:nvSpPr>
        <p:spPr>
          <a:xfrm>
            <a:off x="1447920" y="5105520"/>
            <a:ext cx="144720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Multi-dimensional Array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115" name="Straight Arrow Connector 32"/>
          <p:cNvCxnSpPr>
            <a:endCxn id="113" idx="0"/>
          </p:cNvCxnSpPr>
          <p:nvPr/>
        </p:nvCxnSpPr>
        <p:spPr>
          <a:xfrm flipH="1">
            <a:off x="495000" y="4419360"/>
            <a:ext cx="724680" cy="686520"/>
          </a:xfrm>
          <a:prstGeom prst="straightConnector1">
            <a:avLst/>
          </a:prstGeom>
          <a:ln w="22225">
            <a:solidFill>
              <a:srgbClr val="00B050"/>
            </a:solidFill>
            <a:round/>
            <a:tailEnd type="arrow" w="med" len="med"/>
          </a:ln>
        </p:spPr>
      </p:cxnSp>
      <p:cxnSp>
        <p:nvCxnSpPr>
          <p:cNvPr id="116" name="Straight Arrow Connector 34"/>
          <p:cNvCxnSpPr/>
          <p:nvPr/>
        </p:nvCxnSpPr>
        <p:spPr>
          <a:xfrm>
            <a:off x="1218960" y="4419360"/>
            <a:ext cx="610560" cy="686520"/>
          </a:xfrm>
          <a:prstGeom prst="straightConnector1">
            <a:avLst/>
          </a:prstGeom>
          <a:ln w="22225">
            <a:solidFill>
              <a:srgbClr val="00B050"/>
            </a:solidFill>
            <a:round/>
            <a:tailEnd type="arrow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4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4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4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4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64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4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4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650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651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52" name="Left Arrow 22"/>
          <p:cNvSpPr/>
          <p:nvPr/>
        </p:nvSpPr>
        <p:spPr>
          <a:xfrm>
            <a:off x="4114800" y="37339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53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J=9-1=8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54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8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55" name="Group 14"/>
          <p:cNvGrpSpPr/>
          <p:nvPr/>
        </p:nvGrpSpPr>
        <p:grpSpPr>
          <a:xfrm>
            <a:off x="-14040" y="5308920"/>
            <a:ext cx="546840" cy="700200"/>
            <a:chOff x="-14040" y="5308920"/>
            <a:chExt cx="546840" cy="700200"/>
          </a:xfrm>
        </p:grpSpPr>
        <p:sp>
          <p:nvSpPr>
            <p:cNvPr id="656" name="Oval 20"/>
            <p:cNvSpPr/>
            <p:nvPr/>
          </p:nvSpPr>
          <p:spPr>
            <a:xfrm>
              <a:off x="-14040" y="5308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657" name="Oval 24"/>
            <p:cNvSpPr/>
            <p:nvPr/>
          </p:nvSpPr>
          <p:spPr>
            <a:xfrm>
              <a:off x="0" y="568980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59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60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61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62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663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64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65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666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667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68" name="Left Arrow 22"/>
          <p:cNvSpPr/>
          <p:nvPr/>
        </p:nvSpPr>
        <p:spPr>
          <a:xfrm>
            <a:off x="4114800" y="37339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69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J=9-1=8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70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8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71" name="Group 14"/>
          <p:cNvGrpSpPr/>
          <p:nvPr/>
        </p:nvGrpSpPr>
        <p:grpSpPr>
          <a:xfrm>
            <a:off x="-14040" y="5308920"/>
            <a:ext cx="546840" cy="700200"/>
            <a:chOff x="-14040" y="5308920"/>
            <a:chExt cx="546840" cy="700200"/>
          </a:xfrm>
        </p:grpSpPr>
        <p:sp>
          <p:nvSpPr>
            <p:cNvPr id="672" name="Oval 20"/>
            <p:cNvSpPr/>
            <p:nvPr/>
          </p:nvSpPr>
          <p:spPr>
            <a:xfrm>
              <a:off x="-14040" y="5308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673" name="Oval 24"/>
            <p:cNvSpPr/>
            <p:nvPr/>
          </p:nvSpPr>
          <p:spPr>
            <a:xfrm>
              <a:off x="0" y="568980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7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76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77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78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679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80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81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682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683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84" name="Left Arrow 22"/>
          <p:cNvSpPr/>
          <p:nvPr/>
        </p:nvSpPr>
        <p:spPr>
          <a:xfrm>
            <a:off x="3809880" y="40384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85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J=8-1=7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86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8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87" name="Group 14"/>
          <p:cNvGrpSpPr/>
          <p:nvPr/>
        </p:nvGrpSpPr>
        <p:grpSpPr>
          <a:xfrm>
            <a:off x="-14040" y="4876920"/>
            <a:ext cx="546840" cy="700200"/>
            <a:chOff x="-14040" y="4876920"/>
            <a:chExt cx="546840" cy="700200"/>
          </a:xfrm>
        </p:grpSpPr>
        <p:sp>
          <p:nvSpPr>
            <p:cNvPr id="688" name="Oval 16"/>
            <p:cNvSpPr/>
            <p:nvPr/>
          </p:nvSpPr>
          <p:spPr>
            <a:xfrm>
              <a:off x="-14040" y="4876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689" name="Oval 20"/>
            <p:cNvSpPr/>
            <p:nvPr/>
          </p:nvSpPr>
          <p:spPr>
            <a:xfrm>
              <a:off x="0" y="525780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9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9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9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694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695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96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697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698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699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00" name="Left Arrow 22"/>
          <p:cNvSpPr/>
          <p:nvPr/>
        </p:nvSpPr>
        <p:spPr>
          <a:xfrm>
            <a:off x="3809880" y="40384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01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J=8-1=7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02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8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03" name="Group 14"/>
          <p:cNvGrpSpPr/>
          <p:nvPr/>
        </p:nvGrpSpPr>
        <p:grpSpPr>
          <a:xfrm>
            <a:off x="-14040" y="4855680"/>
            <a:ext cx="546840" cy="700560"/>
            <a:chOff x="-14040" y="4855680"/>
            <a:chExt cx="546840" cy="700560"/>
          </a:xfrm>
        </p:grpSpPr>
        <p:sp>
          <p:nvSpPr>
            <p:cNvPr id="704" name="Oval 16"/>
            <p:cNvSpPr/>
            <p:nvPr/>
          </p:nvSpPr>
          <p:spPr>
            <a:xfrm>
              <a:off x="-14040" y="4855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705" name="Oval 20"/>
            <p:cNvSpPr/>
            <p:nvPr/>
          </p:nvSpPr>
          <p:spPr>
            <a:xfrm>
              <a:off x="0" y="5236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0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0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0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10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711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12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13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714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715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16" name="Left Arrow 22"/>
          <p:cNvSpPr/>
          <p:nvPr/>
        </p:nvSpPr>
        <p:spPr>
          <a:xfrm>
            <a:off x="5486400" y="31240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17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18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7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19" name="Group 14"/>
          <p:cNvGrpSpPr/>
          <p:nvPr/>
        </p:nvGrpSpPr>
        <p:grpSpPr>
          <a:xfrm>
            <a:off x="-14040" y="4855680"/>
            <a:ext cx="546840" cy="700560"/>
            <a:chOff x="-14040" y="4855680"/>
            <a:chExt cx="546840" cy="700560"/>
          </a:xfrm>
        </p:grpSpPr>
        <p:sp>
          <p:nvSpPr>
            <p:cNvPr id="720" name="Oval 16"/>
            <p:cNvSpPr/>
            <p:nvPr/>
          </p:nvSpPr>
          <p:spPr>
            <a:xfrm>
              <a:off x="-14040" y="4855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721" name="Oval 20"/>
            <p:cNvSpPr/>
            <p:nvPr/>
          </p:nvSpPr>
          <p:spPr>
            <a:xfrm>
              <a:off x="0" y="5236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2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2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2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2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72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2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2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730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731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32" name="Left Arrow 22"/>
          <p:cNvSpPr/>
          <p:nvPr/>
        </p:nvSpPr>
        <p:spPr>
          <a:xfrm>
            <a:off x="4038480" y="37339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33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34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7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35" name="Group 14"/>
          <p:cNvGrpSpPr/>
          <p:nvPr/>
        </p:nvGrpSpPr>
        <p:grpSpPr>
          <a:xfrm>
            <a:off x="-14040" y="4891680"/>
            <a:ext cx="546840" cy="700560"/>
            <a:chOff x="-14040" y="4891680"/>
            <a:chExt cx="546840" cy="700560"/>
          </a:xfrm>
        </p:grpSpPr>
        <p:sp>
          <p:nvSpPr>
            <p:cNvPr id="736" name="Oval 16"/>
            <p:cNvSpPr/>
            <p:nvPr/>
          </p:nvSpPr>
          <p:spPr>
            <a:xfrm>
              <a:off x="-14040" y="4891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737" name="Oval 20"/>
            <p:cNvSpPr/>
            <p:nvPr/>
          </p:nvSpPr>
          <p:spPr>
            <a:xfrm>
              <a:off x="0" y="5272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39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40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41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42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743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44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45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746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747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48" name="Left Arrow 22"/>
          <p:cNvSpPr/>
          <p:nvPr/>
        </p:nvSpPr>
        <p:spPr>
          <a:xfrm>
            <a:off x="4038480" y="37339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49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50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7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51" name="Group 14"/>
          <p:cNvGrpSpPr/>
          <p:nvPr/>
        </p:nvGrpSpPr>
        <p:grpSpPr>
          <a:xfrm>
            <a:off x="-14040" y="4819680"/>
            <a:ext cx="546840" cy="700560"/>
            <a:chOff x="-14040" y="4819680"/>
            <a:chExt cx="546840" cy="700560"/>
          </a:xfrm>
        </p:grpSpPr>
        <p:sp>
          <p:nvSpPr>
            <p:cNvPr id="752" name="Oval 16"/>
            <p:cNvSpPr/>
            <p:nvPr/>
          </p:nvSpPr>
          <p:spPr>
            <a:xfrm>
              <a:off x="-14040" y="4819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753" name="Oval 20"/>
            <p:cNvSpPr/>
            <p:nvPr/>
          </p:nvSpPr>
          <p:spPr>
            <a:xfrm>
              <a:off x="0" y="5200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5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56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57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58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759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60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61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762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763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64" name="Left Arrow 22"/>
          <p:cNvSpPr/>
          <p:nvPr/>
        </p:nvSpPr>
        <p:spPr>
          <a:xfrm>
            <a:off x="3657600" y="40384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65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J=7-1=6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66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7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67" name="Group 14"/>
          <p:cNvGrpSpPr/>
          <p:nvPr/>
        </p:nvGrpSpPr>
        <p:grpSpPr>
          <a:xfrm>
            <a:off x="-14040" y="4495680"/>
            <a:ext cx="546840" cy="700560"/>
            <a:chOff x="-14040" y="4495680"/>
            <a:chExt cx="546840" cy="700560"/>
          </a:xfrm>
        </p:grpSpPr>
        <p:sp>
          <p:nvSpPr>
            <p:cNvPr id="768" name="Oval 16"/>
            <p:cNvSpPr/>
            <p:nvPr/>
          </p:nvSpPr>
          <p:spPr>
            <a:xfrm>
              <a:off x="-14040" y="4495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769" name="Oval 20"/>
            <p:cNvSpPr/>
            <p:nvPr/>
          </p:nvSpPr>
          <p:spPr>
            <a:xfrm>
              <a:off x="0" y="4876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7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7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7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74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775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76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77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778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779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80" name="Left Arrow 22"/>
          <p:cNvSpPr/>
          <p:nvPr/>
        </p:nvSpPr>
        <p:spPr>
          <a:xfrm>
            <a:off x="3657600" y="40384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81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J=7-1=6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82" name="TextBox 13"/>
          <p:cNvSpPr/>
          <p:nvPr/>
        </p:nvSpPr>
        <p:spPr>
          <a:xfrm>
            <a:off x="2362320" y="5943600"/>
            <a:ext cx="2361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7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true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83" name="Group 14"/>
          <p:cNvGrpSpPr/>
          <p:nvPr/>
        </p:nvGrpSpPr>
        <p:grpSpPr>
          <a:xfrm>
            <a:off x="-14040" y="4430880"/>
            <a:ext cx="546840" cy="700200"/>
            <a:chOff x="-14040" y="4430880"/>
            <a:chExt cx="546840" cy="700200"/>
          </a:xfrm>
        </p:grpSpPr>
        <p:sp>
          <p:nvSpPr>
            <p:cNvPr id="784" name="Oval 16"/>
            <p:cNvSpPr/>
            <p:nvPr/>
          </p:nvSpPr>
          <p:spPr>
            <a:xfrm>
              <a:off x="-14040" y="44308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785" name="Oval 20"/>
            <p:cNvSpPr/>
            <p:nvPr/>
          </p:nvSpPr>
          <p:spPr>
            <a:xfrm>
              <a:off x="0" y="481176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8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8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8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90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791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92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793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794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795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96" name="Left Arrow 22"/>
          <p:cNvSpPr/>
          <p:nvPr/>
        </p:nvSpPr>
        <p:spPr>
          <a:xfrm>
            <a:off x="5638680" y="31240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97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J=6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98" name="TextBox 13"/>
          <p:cNvSpPr/>
          <p:nvPr/>
        </p:nvSpPr>
        <p:spPr>
          <a:xfrm>
            <a:off x="2362320" y="5943600"/>
            <a:ext cx="2513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6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False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799" name="Group 14"/>
          <p:cNvGrpSpPr/>
          <p:nvPr/>
        </p:nvGrpSpPr>
        <p:grpSpPr>
          <a:xfrm>
            <a:off x="-14040" y="4466880"/>
            <a:ext cx="546840" cy="700200"/>
            <a:chOff x="-14040" y="4466880"/>
            <a:chExt cx="546840" cy="700200"/>
          </a:xfrm>
        </p:grpSpPr>
        <p:sp>
          <p:nvSpPr>
            <p:cNvPr id="800" name="Oval 16"/>
            <p:cNvSpPr/>
            <p:nvPr/>
          </p:nvSpPr>
          <p:spPr>
            <a:xfrm>
              <a:off x="-14040" y="44668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801" name="Oval 20"/>
            <p:cNvSpPr/>
            <p:nvPr/>
          </p:nvSpPr>
          <p:spPr>
            <a:xfrm>
              <a:off x="0" y="484776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9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0" name="TextBox 11"/>
          <p:cNvSpPr/>
          <p:nvPr/>
        </p:nvSpPr>
        <p:spPr>
          <a:xfrm>
            <a:off x="2362320" y="990720"/>
            <a:ext cx="411408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This </a:t>
            </a:r>
            <a:r>
              <a:rPr lang="en-US" sz="2000" b="0" strike="noStrike" spc="-1" dirty="0" smtClean="0">
                <a:solidFill>
                  <a:srgbClr val="FFFFFF"/>
                </a:solidFill>
                <a:latin typeface="Calibri" panose="020F0502020204030204"/>
                <a:ea typeface="DejaVu Sans"/>
              </a:rPr>
              <a:t>is an one </a:t>
            </a: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dimensional array.</a:t>
            </a:r>
            <a:endParaRPr lang="en-US" sz="2000" b="0" strike="noStrike" spc="-1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1" name="TextBox 12"/>
          <p:cNvSpPr/>
          <p:nvPr/>
        </p:nvSpPr>
        <p:spPr>
          <a:xfrm>
            <a:off x="304920" y="1447920"/>
            <a:ext cx="540936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List of finite n homogenous data elements.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22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143000" y="1981080"/>
            <a:ext cx="2904480" cy="418320"/>
          </a:xfrm>
          <a:prstGeom prst="rect">
            <a:avLst/>
          </a:prstGeom>
          <a:ln w="9525">
            <a:noFill/>
          </a:ln>
        </p:spPr>
      </p:pic>
      <p:pic>
        <p:nvPicPr>
          <p:cNvPr id="12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143000" y="2895480"/>
            <a:ext cx="2894760" cy="472320"/>
          </a:xfrm>
          <a:prstGeom prst="rect">
            <a:avLst/>
          </a:prstGeom>
          <a:ln w="9525">
            <a:noFill/>
          </a:ln>
        </p:spPr>
      </p:pic>
      <p:pic>
        <p:nvPicPr>
          <p:cNvPr id="12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143000" y="3886200"/>
            <a:ext cx="2925360" cy="467280"/>
          </a:xfrm>
          <a:prstGeom prst="rect">
            <a:avLst/>
          </a:prstGeom>
          <a:ln w="9525">
            <a:noFill/>
          </a:ln>
        </p:spPr>
      </p:pic>
      <p:grpSp>
        <p:nvGrpSpPr>
          <p:cNvPr id="125" name="Group 17"/>
          <p:cNvGrpSpPr/>
          <p:nvPr/>
        </p:nvGrpSpPr>
        <p:grpSpPr>
          <a:xfrm>
            <a:off x="4419720" y="1981080"/>
            <a:ext cx="3732840" cy="2361600"/>
            <a:chOff x="4419720" y="1981080"/>
            <a:chExt cx="3732840" cy="2361600"/>
          </a:xfrm>
        </p:grpSpPr>
        <p:sp>
          <p:nvSpPr>
            <p:cNvPr id="126" name="Right Brace 13"/>
            <p:cNvSpPr/>
            <p:nvPr/>
          </p:nvSpPr>
          <p:spPr>
            <a:xfrm>
              <a:off x="4419720" y="1981080"/>
              <a:ext cx="913680" cy="2361600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>
              <a:solidFill>
                <a:srgbClr val="FFFFF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 panose="020F0502020204030204"/>
                <a:ea typeface="DejaVu Sans"/>
              </a:endParaRPr>
            </a:p>
          </p:txBody>
        </p:sp>
        <p:sp>
          <p:nvSpPr>
            <p:cNvPr id="127" name="TextBox 16"/>
            <p:cNvSpPr/>
            <p:nvPr/>
          </p:nvSpPr>
          <p:spPr>
            <a:xfrm>
              <a:off x="5410080" y="2971800"/>
              <a:ext cx="274248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Representation style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0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0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0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80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80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0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0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810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811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12" name="Left Arrow 22"/>
          <p:cNvSpPr/>
          <p:nvPr/>
        </p:nvSpPr>
        <p:spPr>
          <a:xfrm>
            <a:off x="3962520" y="43434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13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J=6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14" name="TextBox 13"/>
          <p:cNvSpPr/>
          <p:nvPr/>
        </p:nvSpPr>
        <p:spPr>
          <a:xfrm>
            <a:off x="2362320" y="5943600"/>
            <a:ext cx="2513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6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False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16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17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18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819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820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21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22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823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824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18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25" name="Left Arrow 22"/>
          <p:cNvSpPr/>
          <p:nvPr/>
        </p:nvSpPr>
        <p:spPr>
          <a:xfrm>
            <a:off x="3962520" y="43434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26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J=6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27" name="TextBox 13"/>
          <p:cNvSpPr/>
          <p:nvPr/>
        </p:nvSpPr>
        <p:spPr>
          <a:xfrm>
            <a:off x="2362320" y="5943600"/>
            <a:ext cx="2513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6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False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29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30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31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832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833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34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35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836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837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18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38" name="Left Arrow 22"/>
          <p:cNvSpPr/>
          <p:nvPr/>
        </p:nvSpPr>
        <p:spPr>
          <a:xfrm>
            <a:off x="3429000" y="46483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39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N=9+1=10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J=6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40" name="TextBox 13"/>
          <p:cNvSpPr/>
          <p:nvPr/>
        </p:nvSpPr>
        <p:spPr>
          <a:xfrm>
            <a:off x="2362320" y="5943600"/>
            <a:ext cx="2513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6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False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42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43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44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845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846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47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48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849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850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18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9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51" name="Left Arrow 22"/>
          <p:cNvSpPr/>
          <p:nvPr/>
        </p:nvSpPr>
        <p:spPr>
          <a:xfrm>
            <a:off x="3429000" y="46483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52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N=10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J=6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53" name="TextBox 13"/>
          <p:cNvSpPr/>
          <p:nvPr/>
        </p:nvSpPr>
        <p:spPr>
          <a:xfrm>
            <a:off x="2362320" y="5943600"/>
            <a:ext cx="2513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6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False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5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56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57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858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859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60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61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862" name="Rectangle 19"/>
          <p:cNvSpPr/>
          <p:nvPr/>
        </p:nvSpPr>
        <p:spPr>
          <a:xfrm>
            <a:off x="1447920" y="1600200"/>
            <a:ext cx="76953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//Move J to N</a:t>
            </a:r>
            <a:r>
              <a:rPr lang="en-US" sz="2000" b="0" strike="noStrike" spc="-1" baseline="30000">
                <a:solidFill>
                  <a:schemeClr val="lt1"/>
                </a:solidFill>
                <a:latin typeface="Calibri" panose="020F0502020204030204"/>
                <a:ea typeface="DejaVu Sans"/>
              </a:rPr>
              <a:t>th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elements to their next position and start  it from the last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863" name="Table 21"/>
          <p:cNvGraphicFramePr/>
          <p:nvPr/>
        </p:nvGraphicFramePr>
        <p:xfrm>
          <a:off x="152280" y="1684440"/>
          <a:ext cx="1218960" cy="530004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18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9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64" name="Left Arrow 22"/>
          <p:cNvSpPr/>
          <p:nvPr/>
        </p:nvSpPr>
        <p:spPr>
          <a:xfrm>
            <a:off x="3048120" y="49528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65" name="Oval 23"/>
          <p:cNvSpPr/>
          <p:nvPr/>
        </p:nvSpPr>
        <p:spPr>
          <a:xfrm>
            <a:off x="5562720" y="38098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N=10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J=6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66" name="TextBox 13"/>
          <p:cNvSpPr/>
          <p:nvPr/>
        </p:nvSpPr>
        <p:spPr>
          <a:xfrm>
            <a:off x="2362320" y="5943600"/>
            <a:ext cx="2513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 ≥K means 6 ≥7 is </a:t>
            </a:r>
            <a:r>
              <a:rPr lang="en-US" sz="1800" b="1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False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6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69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70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871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872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73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74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875" name="Rectangle 19"/>
          <p:cNvSpPr/>
          <p:nvPr/>
        </p:nvSpPr>
        <p:spPr>
          <a:xfrm>
            <a:off x="152280" y="1828800"/>
            <a:ext cx="4342680" cy="464760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INSERT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inserts an element ITEM into the Kth position in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J:=N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Repeat Steps 3 and 4 while J≥K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Set LA[J+1]=La[J]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J=J-1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LA[K]=ITEM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Set N=N+1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7: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76" name="Rectangle 14"/>
          <p:cNvSpPr/>
          <p:nvPr/>
        </p:nvSpPr>
        <p:spPr>
          <a:xfrm>
            <a:off x="4648320" y="1828800"/>
            <a:ext cx="4342680" cy="464760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int INSERT(int LA, int N, int K, int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{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int J;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J=N-1;    //Step 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while(J≥K)     //Step 2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   {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     LA[J+1]=LA[J];    //Step 3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     J=J-1;          //Step 4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   }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LA[K]=ITEM;     //Step 5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N=N-1;          //Step 6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for(int I=0;I&lt;N;I++)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    printf(“%d, “,LA[I]);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return N;     //Step 7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}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77" name="TextBox 16"/>
          <p:cNvSpPr/>
          <p:nvPr/>
        </p:nvSpPr>
        <p:spPr>
          <a:xfrm>
            <a:off x="76320" y="1447920"/>
            <a:ext cx="25138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Algorithm INSERT: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78" name="TextBox 20"/>
          <p:cNvSpPr/>
          <p:nvPr/>
        </p:nvSpPr>
        <p:spPr>
          <a:xfrm>
            <a:off x="4648320" y="1295280"/>
            <a:ext cx="42663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 Program of Algorithm INSERT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879" name="Straight Arrow Connector 25"/>
          <p:cNvCxnSpPr/>
          <p:nvPr/>
        </p:nvCxnSpPr>
        <p:spPr>
          <a:xfrm flipV="1">
            <a:off x="1904760" y="3047760"/>
            <a:ext cx="2896560" cy="83916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880" name="Straight Arrow Connector 27"/>
          <p:cNvCxnSpPr/>
          <p:nvPr/>
        </p:nvCxnSpPr>
        <p:spPr>
          <a:xfrm flipV="1">
            <a:off x="4190760" y="3352680"/>
            <a:ext cx="610560" cy="68652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881" name="Straight Arrow Connector 29"/>
          <p:cNvCxnSpPr/>
          <p:nvPr/>
        </p:nvCxnSpPr>
        <p:spPr>
          <a:xfrm flipV="1">
            <a:off x="2819160" y="3886200"/>
            <a:ext cx="2210760" cy="61020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882" name="Straight Arrow Connector 31"/>
          <p:cNvCxnSpPr/>
          <p:nvPr/>
        </p:nvCxnSpPr>
        <p:spPr>
          <a:xfrm flipV="1">
            <a:off x="1904760" y="4190760"/>
            <a:ext cx="3125160" cy="61056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883" name="Straight Arrow Connector 33"/>
          <p:cNvCxnSpPr/>
          <p:nvPr/>
        </p:nvCxnSpPr>
        <p:spPr>
          <a:xfrm flipV="1">
            <a:off x="2666880" y="4800600"/>
            <a:ext cx="2134440" cy="22932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884" name="Straight Arrow Connector 35"/>
          <p:cNvCxnSpPr/>
          <p:nvPr/>
        </p:nvCxnSpPr>
        <p:spPr>
          <a:xfrm flipV="1">
            <a:off x="2133360" y="5029200"/>
            <a:ext cx="2667960" cy="38160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885" name="Straight Arrow Connector 37"/>
          <p:cNvCxnSpPr/>
          <p:nvPr/>
        </p:nvCxnSpPr>
        <p:spPr>
          <a:xfrm>
            <a:off x="1447560" y="5638680"/>
            <a:ext cx="3353760" cy="38160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"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7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"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7" dur="5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8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8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8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890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891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92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893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894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895" name="Table 21"/>
          <p:cNvGraphicFramePr/>
          <p:nvPr/>
        </p:nvGraphicFramePr>
        <p:xfrm>
          <a:off x="152280" y="1684440"/>
          <a:ext cx="1218960" cy="52965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9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9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9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00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901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02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03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904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905" name="Table 21"/>
          <p:cNvGraphicFramePr/>
          <p:nvPr/>
        </p:nvGraphicFramePr>
        <p:xfrm>
          <a:off x="152280" y="1684440"/>
          <a:ext cx="1218960" cy="52965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06" name="Left Arrow 12"/>
          <p:cNvSpPr/>
          <p:nvPr/>
        </p:nvSpPr>
        <p:spPr>
          <a:xfrm>
            <a:off x="5486400" y="30481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07" name="Oval 14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For example, 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09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10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11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12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913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14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15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916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917" name="Table 21"/>
          <p:cNvGraphicFramePr/>
          <p:nvPr/>
        </p:nvGraphicFramePr>
        <p:xfrm>
          <a:off x="152280" y="1684440"/>
          <a:ext cx="1218960" cy="52965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18" name="Left Arrow 12"/>
          <p:cNvSpPr/>
          <p:nvPr/>
        </p:nvSpPr>
        <p:spPr>
          <a:xfrm>
            <a:off x="6019920" y="32767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19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For example, 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2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2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2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24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925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26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27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928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929" name="Table 21"/>
          <p:cNvGraphicFramePr/>
          <p:nvPr/>
        </p:nvGraphicFramePr>
        <p:xfrm>
          <a:off x="152280" y="1684440"/>
          <a:ext cx="1218960" cy="52965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30" name="Left Arrow 12"/>
          <p:cNvSpPr/>
          <p:nvPr/>
        </p:nvSpPr>
        <p:spPr>
          <a:xfrm>
            <a:off x="5943600" y="36576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31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For example, 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20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J=K=7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20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</a:t>
            </a: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≤ </a:t>
            </a:r>
            <a:r>
              <a:rPr lang="en-US" sz="20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N-1 is true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This one dimensional array.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4" name="TextBox 12"/>
          <p:cNvSpPr/>
          <p:nvPr/>
        </p:nvSpPr>
        <p:spPr>
          <a:xfrm>
            <a:off x="304920" y="1447920"/>
            <a:ext cx="540936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List of finite n homogenous data elements.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35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143000" y="1981080"/>
            <a:ext cx="2904480" cy="418320"/>
          </a:xfrm>
          <a:prstGeom prst="rect">
            <a:avLst/>
          </a:prstGeom>
          <a:ln w="9525">
            <a:noFill/>
          </a:ln>
        </p:spPr>
      </p:pic>
      <p:graphicFrame>
        <p:nvGraphicFramePr>
          <p:cNvPr id="136" name="Table 14"/>
          <p:cNvGraphicFramePr/>
          <p:nvPr/>
        </p:nvGraphicFramePr>
        <p:xfrm>
          <a:off x="1143000" y="3380105"/>
          <a:ext cx="7432675" cy="1264285"/>
        </p:xfrm>
        <a:graphic>
          <a:graphicData uri="http://schemas.openxmlformats.org/drawingml/2006/table">
            <a:tbl>
              <a:tblPr/>
              <a:tblGrid>
                <a:gridCol w="1383030"/>
                <a:gridCol w="690880"/>
                <a:gridCol w="691515"/>
                <a:gridCol w="777875"/>
                <a:gridCol w="605155"/>
                <a:gridCol w="604520"/>
                <a:gridCol w="691515"/>
                <a:gridCol w="691515"/>
                <a:gridCol w="691515"/>
                <a:gridCol w="605155"/>
              </a:tblGrid>
              <a:tr h="8070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Elements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15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12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28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33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Index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5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6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7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8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7" name="Table 15"/>
          <p:cNvGraphicFramePr/>
          <p:nvPr/>
        </p:nvGraphicFramePr>
        <p:xfrm>
          <a:off x="1219200" y="4827905"/>
          <a:ext cx="7204710" cy="1317625"/>
        </p:xfrm>
        <a:graphic>
          <a:graphicData uri="http://schemas.openxmlformats.org/drawingml/2006/table">
            <a:tbl>
              <a:tblPr/>
              <a:tblGrid>
                <a:gridCol w="1340485"/>
                <a:gridCol w="669925"/>
                <a:gridCol w="669925"/>
                <a:gridCol w="754380"/>
                <a:gridCol w="586740"/>
                <a:gridCol w="585470"/>
                <a:gridCol w="670560"/>
                <a:gridCol w="670560"/>
                <a:gridCol w="669925"/>
                <a:gridCol w="586740"/>
              </a:tblGrid>
              <a:tr h="847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Elements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15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12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A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D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33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05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Index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5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6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7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8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" name="Rectangles 1"/>
          <p:cNvSpPr/>
          <p:nvPr/>
        </p:nvSpPr>
        <p:spPr>
          <a:xfrm>
            <a:off x="1115695" y="2564765"/>
            <a:ext cx="7345045" cy="64833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A[1]=15,	A[2]=12, 	.....	A[9]=33</a:t>
            </a:r>
            <a:endParaRPr lang="en-US"/>
          </a:p>
        </p:txBody>
      </p:sp>
      <p:sp>
        <p:nvSpPr>
          <p:cNvPr id="3" name="Text Box 2"/>
          <p:cNvSpPr txBox="1"/>
          <p:nvPr/>
        </p:nvSpPr>
        <p:spPr>
          <a:xfrm>
            <a:off x="64135" y="5090795"/>
            <a:ext cx="10515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solidFill>
                  <a:schemeClr val="bg1"/>
                </a:solidFill>
              </a:rPr>
              <a:t>Is it an Array?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3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3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3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3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93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3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3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940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941" name="Table 21"/>
          <p:cNvGraphicFramePr/>
          <p:nvPr/>
        </p:nvGraphicFramePr>
        <p:xfrm>
          <a:off x="152280" y="1684440"/>
          <a:ext cx="1218960" cy="52965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42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943" name="Left Arrow 12"/>
          <p:cNvSpPr/>
          <p:nvPr/>
        </p:nvSpPr>
        <p:spPr>
          <a:xfrm>
            <a:off x="5410080" y="38862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44" name="Group 14"/>
          <p:cNvGrpSpPr/>
          <p:nvPr/>
        </p:nvGrpSpPr>
        <p:grpSpPr>
          <a:xfrm>
            <a:off x="-14040" y="4495680"/>
            <a:ext cx="546840" cy="700560"/>
            <a:chOff x="-14040" y="4495680"/>
            <a:chExt cx="546840" cy="700560"/>
          </a:xfrm>
        </p:grpSpPr>
        <p:sp>
          <p:nvSpPr>
            <p:cNvPr id="945" name="Oval 16"/>
            <p:cNvSpPr/>
            <p:nvPr/>
          </p:nvSpPr>
          <p:spPr>
            <a:xfrm>
              <a:off x="-14040" y="4495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946" name="Oval 20"/>
            <p:cNvSpPr/>
            <p:nvPr/>
          </p:nvSpPr>
          <p:spPr>
            <a:xfrm>
              <a:off x="0" y="4876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4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49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50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51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952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53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54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955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956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57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958" name="Left Arrow 12"/>
          <p:cNvSpPr/>
          <p:nvPr/>
        </p:nvSpPr>
        <p:spPr>
          <a:xfrm>
            <a:off x="5410080" y="38862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59" name="Group 14"/>
          <p:cNvGrpSpPr/>
          <p:nvPr/>
        </p:nvGrpSpPr>
        <p:grpSpPr>
          <a:xfrm>
            <a:off x="-14040" y="4495680"/>
            <a:ext cx="546840" cy="700560"/>
            <a:chOff x="-14040" y="4495680"/>
            <a:chExt cx="546840" cy="700560"/>
          </a:xfrm>
        </p:grpSpPr>
        <p:sp>
          <p:nvSpPr>
            <p:cNvPr id="960" name="Oval 16"/>
            <p:cNvSpPr/>
            <p:nvPr/>
          </p:nvSpPr>
          <p:spPr>
            <a:xfrm>
              <a:off x="-14040" y="4495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961" name="Oval 20"/>
            <p:cNvSpPr/>
            <p:nvPr/>
          </p:nvSpPr>
          <p:spPr>
            <a:xfrm>
              <a:off x="0" y="4876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6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6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6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6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96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6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6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970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971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72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J=7+1=8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973" name="Left Arrow 12"/>
          <p:cNvSpPr/>
          <p:nvPr/>
        </p:nvSpPr>
        <p:spPr>
          <a:xfrm>
            <a:off x="5943600" y="36576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74" name="Group 14"/>
          <p:cNvGrpSpPr/>
          <p:nvPr/>
        </p:nvGrpSpPr>
        <p:grpSpPr>
          <a:xfrm>
            <a:off x="-14040" y="4495680"/>
            <a:ext cx="546840" cy="700560"/>
            <a:chOff x="-14040" y="4495680"/>
            <a:chExt cx="546840" cy="700560"/>
          </a:xfrm>
        </p:grpSpPr>
        <p:sp>
          <p:nvSpPr>
            <p:cNvPr id="975" name="Oval 16"/>
            <p:cNvSpPr/>
            <p:nvPr/>
          </p:nvSpPr>
          <p:spPr>
            <a:xfrm>
              <a:off x="-14040" y="4495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976" name="Oval 20"/>
            <p:cNvSpPr/>
            <p:nvPr/>
          </p:nvSpPr>
          <p:spPr>
            <a:xfrm>
              <a:off x="0" y="487692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7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79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80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81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982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83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84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985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986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87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J=7+1=8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 ≤ N-1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is True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988" name="Left Arrow 12"/>
          <p:cNvSpPr/>
          <p:nvPr/>
        </p:nvSpPr>
        <p:spPr>
          <a:xfrm>
            <a:off x="5943600" y="36576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89" name="Group 14"/>
          <p:cNvGrpSpPr/>
          <p:nvPr/>
        </p:nvGrpSpPr>
        <p:grpSpPr>
          <a:xfrm>
            <a:off x="-14040" y="4861440"/>
            <a:ext cx="546840" cy="700560"/>
            <a:chOff x="-14040" y="4861440"/>
            <a:chExt cx="546840" cy="700560"/>
          </a:xfrm>
        </p:grpSpPr>
        <p:sp>
          <p:nvSpPr>
            <p:cNvPr id="990" name="Oval 16"/>
            <p:cNvSpPr/>
            <p:nvPr/>
          </p:nvSpPr>
          <p:spPr>
            <a:xfrm>
              <a:off x="-14040" y="486144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991" name="Oval 20"/>
            <p:cNvSpPr/>
            <p:nvPr/>
          </p:nvSpPr>
          <p:spPr>
            <a:xfrm>
              <a:off x="0" y="5242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9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9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99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99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99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9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99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000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001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02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03" name="Left Arrow 12"/>
          <p:cNvSpPr/>
          <p:nvPr/>
        </p:nvSpPr>
        <p:spPr>
          <a:xfrm>
            <a:off x="5486400" y="39625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04" name="Group 14"/>
          <p:cNvGrpSpPr/>
          <p:nvPr/>
        </p:nvGrpSpPr>
        <p:grpSpPr>
          <a:xfrm>
            <a:off x="-14040" y="4861440"/>
            <a:ext cx="546840" cy="700560"/>
            <a:chOff x="-14040" y="4861440"/>
            <a:chExt cx="546840" cy="700560"/>
          </a:xfrm>
        </p:grpSpPr>
        <p:sp>
          <p:nvSpPr>
            <p:cNvPr id="1005" name="Oval 16"/>
            <p:cNvSpPr/>
            <p:nvPr/>
          </p:nvSpPr>
          <p:spPr>
            <a:xfrm>
              <a:off x="-14040" y="486144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006" name="Oval 20"/>
            <p:cNvSpPr/>
            <p:nvPr/>
          </p:nvSpPr>
          <p:spPr>
            <a:xfrm>
              <a:off x="0" y="5242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0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09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10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11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012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13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14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015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016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17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18" name="Left Arrow 12"/>
          <p:cNvSpPr/>
          <p:nvPr/>
        </p:nvSpPr>
        <p:spPr>
          <a:xfrm>
            <a:off x="5486400" y="396252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19" name="Group 14"/>
          <p:cNvGrpSpPr/>
          <p:nvPr/>
        </p:nvGrpSpPr>
        <p:grpSpPr>
          <a:xfrm>
            <a:off x="-14040" y="4861440"/>
            <a:ext cx="546840" cy="700560"/>
            <a:chOff x="-14040" y="4861440"/>
            <a:chExt cx="546840" cy="700560"/>
          </a:xfrm>
        </p:grpSpPr>
        <p:sp>
          <p:nvSpPr>
            <p:cNvPr id="1020" name="Oval 16"/>
            <p:cNvSpPr/>
            <p:nvPr/>
          </p:nvSpPr>
          <p:spPr>
            <a:xfrm>
              <a:off x="-14040" y="486144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021" name="Oval 20"/>
            <p:cNvSpPr/>
            <p:nvPr/>
          </p:nvSpPr>
          <p:spPr>
            <a:xfrm>
              <a:off x="0" y="5242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2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2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2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2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02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2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2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030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031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32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J=8+1=9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33" name="Left Arrow 12"/>
          <p:cNvSpPr/>
          <p:nvPr/>
        </p:nvSpPr>
        <p:spPr>
          <a:xfrm>
            <a:off x="5867280" y="36576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34" name="Group 14"/>
          <p:cNvGrpSpPr/>
          <p:nvPr/>
        </p:nvGrpSpPr>
        <p:grpSpPr>
          <a:xfrm>
            <a:off x="-14040" y="4861440"/>
            <a:ext cx="546840" cy="700560"/>
            <a:chOff x="-14040" y="4861440"/>
            <a:chExt cx="546840" cy="700560"/>
          </a:xfrm>
        </p:grpSpPr>
        <p:sp>
          <p:nvSpPr>
            <p:cNvPr id="1035" name="Oval 16"/>
            <p:cNvSpPr/>
            <p:nvPr/>
          </p:nvSpPr>
          <p:spPr>
            <a:xfrm>
              <a:off x="-14040" y="486144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036" name="Oval 20"/>
            <p:cNvSpPr/>
            <p:nvPr/>
          </p:nvSpPr>
          <p:spPr>
            <a:xfrm>
              <a:off x="0" y="5242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3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39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40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41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042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43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44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045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046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47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 ≤N-1 is False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48" name="Left Arrow 12"/>
          <p:cNvSpPr/>
          <p:nvPr/>
        </p:nvSpPr>
        <p:spPr>
          <a:xfrm>
            <a:off x="5867280" y="36576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49" name="Group 14"/>
          <p:cNvGrpSpPr/>
          <p:nvPr/>
        </p:nvGrpSpPr>
        <p:grpSpPr>
          <a:xfrm>
            <a:off x="-14040" y="4861440"/>
            <a:ext cx="546840" cy="700560"/>
            <a:chOff x="-14040" y="4861440"/>
            <a:chExt cx="546840" cy="700560"/>
          </a:xfrm>
        </p:grpSpPr>
        <p:sp>
          <p:nvSpPr>
            <p:cNvPr id="1050" name="Oval 16"/>
            <p:cNvSpPr/>
            <p:nvPr/>
          </p:nvSpPr>
          <p:spPr>
            <a:xfrm>
              <a:off x="-14040" y="486144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051" name="Oval 20"/>
            <p:cNvSpPr/>
            <p:nvPr/>
          </p:nvSpPr>
          <p:spPr>
            <a:xfrm>
              <a:off x="0" y="5242680"/>
              <a:ext cx="532800" cy="3193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1800" b="0" strike="noStrike" spc="-1">
                  <a:solidFill>
                    <a:schemeClr val="lt1"/>
                  </a:solidFill>
                  <a:latin typeface="Calibri" panose="020F0502020204030204"/>
                  <a:ea typeface="DejaVu Sans"/>
                </a:rPr>
                <a:t>J+1</a:t>
              </a:r>
              <a:endParaRPr lang="en-US" sz="1800" b="0" strike="noStrike" spc="-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5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5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5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5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05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5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5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060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061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62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N=9-1=8</a:t>
            </a:r>
            <a:endParaRPr lang="en-US" sz="2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63" name="Left Arrow 12"/>
          <p:cNvSpPr/>
          <p:nvPr/>
        </p:nvSpPr>
        <p:spPr>
          <a:xfrm>
            <a:off x="4800600" y="42670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6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66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67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68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069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70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71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072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073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74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N=10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N=9-1=8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75" name="Left Arrow 12"/>
          <p:cNvSpPr/>
          <p:nvPr/>
        </p:nvSpPr>
        <p:spPr>
          <a:xfrm>
            <a:off x="4800600" y="426708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9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40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41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This one dimensional array.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42" name="TextBox 12"/>
          <p:cNvSpPr/>
          <p:nvPr/>
        </p:nvSpPr>
        <p:spPr>
          <a:xfrm>
            <a:off x="304920" y="1447920"/>
            <a:ext cx="540936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List of finite n homogenous data elements.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43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143000" y="1981080"/>
            <a:ext cx="2904480" cy="418320"/>
          </a:xfrm>
          <a:prstGeom prst="rect">
            <a:avLst/>
          </a:prstGeom>
          <a:ln w="9525">
            <a:noFill/>
          </a:ln>
        </p:spPr>
      </p:pic>
      <p:graphicFrame>
        <p:nvGraphicFramePr>
          <p:cNvPr id="144" name="Table 14"/>
          <p:cNvGraphicFramePr/>
          <p:nvPr/>
        </p:nvGraphicFramePr>
        <p:xfrm>
          <a:off x="611561" y="2590920"/>
          <a:ext cx="7083081" cy="1414144"/>
        </p:xfrm>
        <a:graphic>
          <a:graphicData uri="http://schemas.openxmlformats.org/drawingml/2006/table">
            <a:tbl>
              <a:tblPr/>
              <a:tblGrid>
                <a:gridCol w="1368151"/>
                <a:gridCol w="608605"/>
                <a:gridCol w="658918"/>
                <a:gridCol w="741429"/>
                <a:gridCol w="576408"/>
                <a:gridCol w="576408"/>
                <a:gridCol w="658918"/>
                <a:gridCol w="658918"/>
                <a:gridCol w="658918"/>
                <a:gridCol w="576408"/>
              </a:tblGrid>
              <a:tr h="9090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Elements</a:t>
                      </a:r>
                      <a:endParaRPr lang="en-US" sz="24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15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12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28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33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0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Index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5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6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7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8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 dirty="0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" name="Table 15"/>
          <p:cNvGraphicFramePr/>
          <p:nvPr/>
        </p:nvGraphicFramePr>
        <p:xfrm>
          <a:off x="611561" y="4038480"/>
          <a:ext cx="7159399" cy="1431000"/>
        </p:xfrm>
        <a:graphic>
          <a:graphicData uri="http://schemas.openxmlformats.org/drawingml/2006/table">
            <a:tbl>
              <a:tblPr/>
              <a:tblGrid>
                <a:gridCol w="1332037"/>
                <a:gridCol w="666018"/>
                <a:gridCol w="666018"/>
                <a:gridCol w="749418"/>
                <a:gridCol w="582618"/>
                <a:gridCol w="582618"/>
                <a:gridCol w="666018"/>
                <a:gridCol w="666018"/>
                <a:gridCol w="666018"/>
                <a:gridCol w="582618"/>
              </a:tblGrid>
              <a:tr h="9199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Elements</a:t>
                      </a:r>
                      <a:endParaRPr lang="en-US" sz="24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 dirty="0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15</a:t>
                      </a:r>
                      <a:endParaRPr lang="en-US" sz="24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12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A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D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33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110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Index</a:t>
                      </a:r>
                      <a:endParaRPr lang="en-US" sz="24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5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6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7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8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 dirty="0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146" name="Group 22"/>
          <p:cNvGrpSpPr/>
          <p:nvPr/>
        </p:nvGrpSpPr>
        <p:grpSpPr>
          <a:xfrm>
            <a:off x="8001000" y="4114800"/>
            <a:ext cx="609840" cy="686160"/>
            <a:chOff x="8001000" y="4114800"/>
            <a:chExt cx="609840" cy="686160"/>
          </a:xfrm>
        </p:grpSpPr>
        <p:cxnSp>
          <p:nvCxnSpPr>
            <p:cNvPr id="147" name="Straight Connector 17"/>
            <p:cNvCxnSpPr/>
            <p:nvPr/>
          </p:nvCxnSpPr>
          <p:spPr>
            <a:xfrm>
              <a:off x="8001000" y="4114800"/>
              <a:ext cx="610200" cy="686520"/>
            </a:xfrm>
            <a:prstGeom prst="straightConnector1">
              <a:avLst/>
            </a:prstGeom>
            <a:ln w="0">
              <a:solidFill>
                <a:srgbClr val="FFFFFF"/>
              </a:solidFill>
            </a:ln>
          </p:spPr>
        </p:cxnSp>
        <p:cxnSp>
          <p:nvCxnSpPr>
            <p:cNvPr id="148" name="Straight Connector 19"/>
            <p:cNvCxnSpPr/>
            <p:nvPr/>
          </p:nvCxnSpPr>
          <p:spPr>
            <a:xfrm flipH="1">
              <a:off x="8001000" y="4114800"/>
              <a:ext cx="533880" cy="686520"/>
            </a:xfrm>
            <a:prstGeom prst="straightConnector1">
              <a:avLst/>
            </a:prstGeom>
            <a:ln w="0">
              <a:solidFill>
                <a:srgbClr val="FFFFFF"/>
              </a:solidFill>
            </a:ln>
          </p:spPr>
        </p:cxnSp>
      </p:grpSp>
      <p:sp>
        <p:nvSpPr>
          <p:cNvPr id="149" name="TextBox 23"/>
          <p:cNvSpPr/>
          <p:nvPr/>
        </p:nvSpPr>
        <p:spPr>
          <a:xfrm>
            <a:off x="7772400" y="5105520"/>
            <a:ext cx="1218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Not array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7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7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7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and </a:t>
            </a: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080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081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82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083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084" name="Rectangle 19"/>
          <p:cNvSpPr/>
          <p:nvPr/>
        </p:nvSpPr>
        <p:spPr>
          <a:xfrm>
            <a:off x="2819520" y="1828800"/>
            <a:ext cx="5866560" cy="41140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085" name="Table 21"/>
          <p:cNvGraphicFramePr/>
          <p:nvPr/>
        </p:nvGraphicFramePr>
        <p:xfrm>
          <a:off x="152280" y="1684440"/>
          <a:ext cx="1218960" cy="530136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FFFFFF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86" name="Oval 13"/>
          <p:cNvSpPr/>
          <p:nvPr/>
        </p:nvSpPr>
        <p:spPr>
          <a:xfrm>
            <a:off x="6095880" y="4038480"/>
            <a:ext cx="3047400" cy="23616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N=10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K=7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ITEM=19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J=9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N=9-1=8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87" name="Left Arrow 12"/>
          <p:cNvSpPr/>
          <p:nvPr/>
        </p:nvSpPr>
        <p:spPr>
          <a:xfrm>
            <a:off x="4038480" y="4572000"/>
            <a:ext cx="1828080" cy="45648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While executing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Rectangle 21"/>
          <p:cNvSpPr/>
          <p:nvPr/>
        </p:nvSpPr>
        <p:spPr>
          <a:xfrm>
            <a:off x="152280" y="1828800"/>
            <a:ext cx="4266360" cy="464760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Algorithm DELETE (LA, N, K,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Here LA is a linear array with N elements and 1≤K≤N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The algorithm deletes Kth element from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1: Set ITEM=LA[K]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2: Print the value of ITEM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3: Repeat for J=K to 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4: Set LA[J]=La[J+1]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5: Set N=N-1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Step 6: Exit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89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90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91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92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Insertion </a:t>
            </a:r>
            <a:r>
              <a:rPr lang="en-US" sz="2000" b="0" u="sng" strike="sng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and Deletion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93" name="Rectangle 14"/>
          <p:cNvSpPr/>
          <p:nvPr/>
        </p:nvSpPr>
        <p:spPr>
          <a:xfrm>
            <a:off x="4648320" y="1828800"/>
            <a:ext cx="4342680" cy="464760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int DELETE(int LA, int N, int K, int ITEM)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{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int J;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ITEM=LA[K];    //Step 1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printf(“%d”, ITEM)     //Step 2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for(J=K;J&lt;N-1;J++)     //Step 3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      LA[J]=LA[J+1];    //Step 4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N=N-1;          //Step 5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return N;     //Step 6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}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94" name="TextBox 16"/>
          <p:cNvSpPr/>
          <p:nvPr/>
        </p:nvSpPr>
        <p:spPr>
          <a:xfrm>
            <a:off x="76320" y="1447920"/>
            <a:ext cx="28188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Algorithm DELETE: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95" name="TextBox 20"/>
          <p:cNvSpPr/>
          <p:nvPr/>
        </p:nvSpPr>
        <p:spPr>
          <a:xfrm>
            <a:off x="4648320" y="1295280"/>
            <a:ext cx="42663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 Program of Algorithm DELETE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1096" name="Straight Arrow Connector 25"/>
          <p:cNvCxnSpPr/>
          <p:nvPr/>
        </p:nvCxnSpPr>
        <p:spPr>
          <a:xfrm flipV="1">
            <a:off x="2590560" y="3047760"/>
            <a:ext cx="2210760" cy="76284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1097" name="Straight Arrow Connector 27"/>
          <p:cNvCxnSpPr/>
          <p:nvPr/>
        </p:nvCxnSpPr>
        <p:spPr>
          <a:xfrm flipV="1">
            <a:off x="3352680" y="3276360"/>
            <a:ext cx="1448640" cy="83916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1098" name="Straight Arrow Connector 29"/>
          <p:cNvCxnSpPr/>
          <p:nvPr/>
        </p:nvCxnSpPr>
        <p:spPr>
          <a:xfrm flipV="1">
            <a:off x="3124080" y="3581280"/>
            <a:ext cx="1677240" cy="83880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1099" name="Straight Arrow Connector 31"/>
          <p:cNvCxnSpPr/>
          <p:nvPr/>
        </p:nvCxnSpPr>
        <p:spPr>
          <a:xfrm flipV="1">
            <a:off x="2743200" y="3962160"/>
            <a:ext cx="2286720" cy="76284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1100" name="Straight Arrow Connector 33"/>
          <p:cNvCxnSpPr/>
          <p:nvPr/>
        </p:nvCxnSpPr>
        <p:spPr>
          <a:xfrm flipV="1">
            <a:off x="2057400" y="4267080"/>
            <a:ext cx="2667600" cy="76284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  <p:cxnSp>
        <p:nvCxnSpPr>
          <p:cNvPr id="1101" name="Straight Arrow Connector 37"/>
          <p:cNvCxnSpPr/>
          <p:nvPr/>
        </p:nvCxnSpPr>
        <p:spPr>
          <a:xfrm flipV="1">
            <a:off x="1447560" y="4495680"/>
            <a:ext cx="3277440" cy="838800"/>
          </a:xfrm>
          <a:prstGeom prst="straightConnector1">
            <a:avLst/>
          </a:prstGeom>
          <a:ln w="0">
            <a:solidFill>
              <a:srgbClr val="FFFFFF"/>
            </a:solidFill>
            <a:tailEnd type="arrow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7"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" dur="5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0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0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0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Sorting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10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10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0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0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110" name="Rectangle 19"/>
          <p:cNvSpPr/>
          <p:nvPr/>
        </p:nvSpPr>
        <p:spPr>
          <a:xfrm>
            <a:off x="3429000" y="1828800"/>
            <a:ext cx="5257080" cy="13708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Given an array LA. It contains N elements. The values of the elements are not stored in the array in any sorting order. Our task is to sort the elements in the array LA.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111" name="Table 21"/>
          <p:cNvGraphicFramePr/>
          <p:nvPr/>
        </p:nvGraphicFramePr>
        <p:xfrm>
          <a:off x="152280" y="168444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13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14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15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Sorting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116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117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18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19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120" name="Rectangle 19"/>
          <p:cNvSpPr/>
          <p:nvPr/>
        </p:nvSpPr>
        <p:spPr>
          <a:xfrm>
            <a:off x="3505320" y="990720"/>
            <a:ext cx="3123360" cy="4564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Bubble Sort Strategy: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121" name="Table 21"/>
          <p:cNvGraphicFramePr/>
          <p:nvPr/>
        </p:nvGraphicFramePr>
        <p:xfrm>
          <a:off x="152280" y="168444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1122" name="Rainbow Soap Bubbles Slow Motion Free Motion Graphic Download.mp4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057400" y="1542960"/>
            <a:ext cx="6400080" cy="4799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video>
              <p:cMediaNode>
                <p:cTn id="2">
                  <p:stCondLst>
                    <p:cond delay="indefinite"/>
                  </p:stCondLst>
                  <p:endCondLst>
                    <p:cond evt="onNext" delay="0"/>
                    <p:cond evt="onPrev" delay="0"/>
                  </p:endCondLst>
                </p:cTn>
                <p:tgtEl>
                  <p:spTgt spid="1122"/>
                </p:tgtEl>
              </p:cMediaNode>
            </p:vide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2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2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2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Sorting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127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128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29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30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131" name="Rectangle 19"/>
          <p:cNvSpPr/>
          <p:nvPr/>
        </p:nvSpPr>
        <p:spPr>
          <a:xfrm>
            <a:off x="3505320" y="990720"/>
            <a:ext cx="3123360" cy="4564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Bubble Sort Strategy: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132" name="Table 21"/>
          <p:cNvGraphicFramePr/>
          <p:nvPr/>
        </p:nvGraphicFramePr>
        <p:xfrm>
          <a:off x="152280" y="168444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cxnSp>
        <p:nvCxnSpPr>
          <p:cNvPr id="1133" name="Straight Arrow Connector 16"/>
          <p:cNvCxnSpPr/>
          <p:nvPr/>
        </p:nvCxnSpPr>
        <p:spPr>
          <a:xfrm flipH="1">
            <a:off x="1371600" y="5873760"/>
            <a:ext cx="915120" cy="720"/>
          </a:xfrm>
          <a:prstGeom prst="straightConnector1">
            <a:avLst/>
          </a:prstGeom>
          <a:ln w="38100">
            <a:solidFill>
              <a:srgbClr val="FFFFFF"/>
            </a:solidFill>
            <a:round/>
            <a:tailEnd type="arrow" w="med" len="med"/>
          </a:ln>
        </p:spPr>
      </p:cxnSp>
      <p:graphicFrame>
        <p:nvGraphicFramePr>
          <p:cNvPr id="1134" name="Table 20"/>
          <p:cNvGraphicFramePr/>
          <p:nvPr/>
        </p:nvGraphicFramePr>
        <p:xfrm>
          <a:off x="7238880" y="167652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135" name="TextBox 22"/>
          <p:cNvSpPr/>
          <p:nvPr/>
        </p:nvSpPr>
        <p:spPr>
          <a:xfrm>
            <a:off x="2286000" y="5416920"/>
            <a:ext cx="34282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Checking all N elements, move the largest one to upward index position and finally put it here.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36" name="Right Arrow 23"/>
          <p:cNvSpPr/>
          <p:nvPr/>
        </p:nvSpPr>
        <p:spPr>
          <a:xfrm>
            <a:off x="2133720" y="3048120"/>
            <a:ext cx="4494960" cy="9136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After doing that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38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39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40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Sorting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141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142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43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44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145" name="Rectangle 19"/>
          <p:cNvSpPr/>
          <p:nvPr/>
        </p:nvSpPr>
        <p:spPr>
          <a:xfrm>
            <a:off x="3505320" y="990720"/>
            <a:ext cx="3123360" cy="4564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Bubble Sort Strategy: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146" name="Table 21"/>
          <p:cNvGraphicFramePr/>
          <p:nvPr/>
        </p:nvGraphicFramePr>
        <p:xfrm>
          <a:off x="152280" y="168444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cxnSp>
        <p:nvCxnSpPr>
          <p:cNvPr id="1147" name="Straight Arrow Connector 16"/>
          <p:cNvCxnSpPr/>
          <p:nvPr/>
        </p:nvCxnSpPr>
        <p:spPr>
          <a:xfrm flipH="1">
            <a:off x="2666880" y="5420880"/>
            <a:ext cx="915120" cy="720"/>
          </a:xfrm>
          <a:prstGeom prst="straightConnector1">
            <a:avLst/>
          </a:prstGeom>
          <a:ln w="38100">
            <a:solidFill>
              <a:srgbClr val="FFFFFF"/>
            </a:solidFill>
            <a:round/>
            <a:tailEnd type="arrow" w="med" len="med"/>
          </a:ln>
        </p:spPr>
      </p:cxnSp>
      <p:graphicFrame>
        <p:nvGraphicFramePr>
          <p:cNvPr id="1148" name="Table 20"/>
          <p:cNvGraphicFramePr/>
          <p:nvPr/>
        </p:nvGraphicFramePr>
        <p:xfrm>
          <a:off x="1447920" y="167652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149" name="TextBox 22"/>
          <p:cNvSpPr/>
          <p:nvPr/>
        </p:nvSpPr>
        <p:spPr>
          <a:xfrm>
            <a:off x="3581280" y="4963680"/>
            <a:ext cx="342828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Checking first N-1 elements, move the largest one to upward index position and finally put here the 2</a:t>
            </a:r>
            <a:r>
              <a:rPr lang="en-US" sz="1800" b="0" strike="noStrike" spc="-1" baseline="30000">
                <a:solidFill>
                  <a:srgbClr val="FFFFFF"/>
                </a:solidFill>
                <a:latin typeface="Calibri" panose="020F0502020204030204"/>
                <a:ea typeface="DejaVu Sans"/>
              </a:rPr>
              <a:t>nd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highest.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50" name="Right Arrow 23"/>
          <p:cNvSpPr/>
          <p:nvPr/>
        </p:nvSpPr>
        <p:spPr>
          <a:xfrm>
            <a:off x="2819520" y="3048120"/>
            <a:ext cx="4494960" cy="9136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After doing that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151" name="TextBox 24"/>
          <p:cNvSpPr/>
          <p:nvPr/>
        </p:nvSpPr>
        <p:spPr>
          <a:xfrm>
            <a:off x="1600200" y="5715000"/>
            <a:ext cx="12186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After 1</a:t>
            </a:r>
            <a:r>
              <a:rPr lang="en-US" sz="1800" b="0" strike="noStrike" spc="-1" baseline="30000">
                <a:solidFill>
                  <a:srgbClr val="FFFFFF"/>
                </a:solidFill>
                <a:latin typeface="Calibri" panose="020F0502020204030204"/>
                <a:ea typeface="DejaVu Sans"/>
              </a:rPr>
              <a:t>st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cycle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1152" name="Table 25"/>
          <p:cNvGraphicFramePr/>
          <p:nvPr/>
        </p:nvGraphicFramePr>
        <p:xfrm>
          <a:off x="7391520" y="167652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5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5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5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Sorting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157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158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59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60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161" name="Rectangle 19"/>
          <p:cNvSpPr/>
          <p:nvPr/>
        </p:nvSpPr>
        <p:spPr>
          <a:xfrm>
            <a:off x="3505320" y="990720"/>
            <a:ext cx="3123360" cy="456480"/>
          </a:xfrm>
          <a:prstGeom prst="rect">
            <a:avLst/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Bubble Sort Strategy:</a:t>
            </a:r>
            <a:endParaRPr lang="en-US" sz="20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graphicFrame>
        <p:nvGraphicFramePr>
          <p:cNvPr id="1162" name="Table 21"/>
          <p:cNvGraphicFramePr/>
          <p:nvPr/>
        </p:nvGraphicFramePr>
        <p:xfrm>
          <a:off x="152280" y="168444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15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19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14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cxnSp>
        <p:nvCxnSpPr>
          <p:cNvPr id="1163" name="Straight Arrow Connector 16"/>
          <p:cNvCxnSpPr/>
          <p:nvPr/>
        </p:nvCxnSpPr>
        <p:spPr>
          <a:xfrm flipH="1">
            <a:off x="4038480" y="4647960"/>
            <a:ext cx="915120" cy="720"/>
          </a:xfrm>
          <a:prstGeom prst="straightConnector1">
            <a:avLst/>
          </a:prstGeom>
          <a:ln w="38100">
            <a:solidFill>
              <a:srgbClr val="FFFFFF"/>
            </a:solidFill>
            <a:round/>
            <a:tailEnd type="arrow" w="med" len="med"/>
          </a:ln>
        </p:spPr>
      </p:cxnSp>
      <p:graphicFrame>
        <p:nvGraphicFramePr>
          <p:cNvPr id="1164" name="Table 20"/>
          <p:cNvGraphicFramePr/>
          <p:nvPr/>
        </p:nvGraphicFramePr>
        <p:xfrm>
          <a:off x="1447920" y="167652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165" name="TextBox 22"/>
          <p:cNvSpPr/>
          <p:nvPr/>
        </p:nvSpPr>
        <p:spPr>
          <a:xfrm>
            <a:off x="4952880" y="4114800"/>
            <a:ext cx="281880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Checking first N-2 elements, move the largest one to upward index position and finally put here the 3</a:t>
            </a:r>
            <a:r>
              <a:rPr lang="en-US" sz="1800" b="0" strike="noStrike" spc="-1" baseline="30000">
                <a:solidFill>
                  <a:srgbClr val="FFFFFF"/>
                </a:solidFill>
                <a:latin typeface="Calibri" panose="020F0502020204030204"/>
                <a:ea typeface="DejaVu Sans"/>
              </a:rPr>
              <a:t>rd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highest.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66" name="Right Arrow 23"/>
          <p:cNvSpPr/>
          <p:nvPr/>
        </p:nvSpPr>
        <p:spPr>
          <a:xfrm>
            <a:off x="4114800" y="2514600"/>
            <a:ext cx="3656880" cy="9136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rPr>
              <a:t>After doing that</a:t>
            </a:r>
            <a:endParaRPr lang="en-US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167" name="TextBox 24"/>
          <p:cNvSpPr/>
          <p:nvPr/>
        </p:nvSpPr>
        <p:spPr>
          <a:xfrm>
            <a:off x="1600200" y="5715000"/>
            <a:ext cx="12186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After 1</a:t>
            </a:r>
            <a:r>
              <a:rPr lang="en-US" sz="1800" b="0" strike="noStrike" spc="-1" baseline="30000">
                <a:solidFill>
                  <a:srgbClr val="FFFFFF"/>
                </a:solidFill>
                <a:latin typeface="Calibri" panose="020F0502020204030204"/>
                <a:ea typeface="DejaVu Sans"/>
              </a:rPr>
              <a:t>st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cycle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1168" name="Table 25"/>
          <p:cNvGraphicFramePr/>
          <p:nvPr/>
        </p:nvGraphicFramePr>
        <p:xfrm>
          <a:off x="2819520" y="167652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169" name="TextBox 26"/>
          <p:cNvSpPr/>
          <p:nvPr/>
        </p:nvSpPr>
        <p:spPr>
          <a:xfrm>
            <a:off x="2819520" y="5715000"/>
            <a:ext cx="12186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After 2</a:t>
            </a:r>
            <a:r>
              <a:rPr lang="en-US" sz="1800" b="0" strike="noStrike" spc="-1" baseline="30000">
                <a:solidFill>
                  <a:srgbClr val="FFFFFF"/>
                </a:solidFill>
                <a:latin typeface="Calibri" panose="020F0502020204030204"/>
                <a:ea typeface="DejaVu Sans"/>
              </a:rPr>
              <a:t>nd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 cycle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1170" name="Table 27"/>
          <p:cNvGraphicFramePr/>
          <p:nvPr/>
        </p:nvGraphicFramePr>
        <p:xfrm>
          <a:off x="7772400" y="1676520"/>
          <a:ext cx="1218960" cy="4424400"/>
        </p:xfrm>
        <a:graphic>
          <a:graphicData uri="http://schemas.openxmlformats.org/drawingml/2006/table">
            <a:tbl>
              <a:tblPr/>
              <a:tblGrid>
                <a:gridCol w="304560"/>
                <a:gridCol w="914400"/>
              </a:tblGrid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.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LA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1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2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3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4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5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003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6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0" strike="noStrike" spc="-1">
                        <a:solidFill>
                          <a:srgbClr val="000000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7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20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3560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8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21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 panose="020F0502020204030204"/>
                          <a:ea typeface="Calibri" panose="020F0502020204030204"/>
                        </a:rPr>
                        <a:t>N</a:t>
                      </a:r>
                      <a:endParaRPr lang="en-US" sz="2000" b="0" strike="noStrike" spc="-1">
                        <a:solidFill>
                          <a:srgbClr val="FFFFFF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noFill/>
                    </a:lnL>
                    <a:lnR w="12240">
                      <a:solidFill>
                        <a:srgbClr val="000000"/>
                      </a:solidFill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  <a:ea typeface="Calibri" panose="020F0502020204030204"/>
                        </a:rPr>
                        <a:t>22</a:t>
                      </a:r>
                      <a:endParaRPr lang="en-US" sz="20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72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73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74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Sorting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175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176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77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78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pic>
        <p:nvPicPr>
          <p:cNvPr id="117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666880" y="1347480"/>
            <a:ext cx="6209640" cy="528120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8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8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8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Sorting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184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185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86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87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pic>
        <p:nvPicPr>
          <p:cNvPr id="118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772080" y="1061640"/>
            <a:ext cx="4228560" cy="1751760"/>
          </a:xfrm>
          <a:prstGeom prst="rect">
            <a:avLst/>
          </a:prstGeom>
          <a:ln w="9525">
            <a:noFill/>
          </a:ln>
        </p:spPr>
      </p:pic>
      <p:pic>
        <p:nvPicPr>
          <p:cNvPr id="1189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772080" y="2890440"/>
            <a:ext cx="4095000" cy="828000"/>
          </a:xfrm>
          <a:prstGeom prst="rect">
            <a:avLst/>
          </a:prstGeom>
          <a:ln w="9525">
            <a:noFill/>
          </a:ln>
        </p:spPr>
      </p:pic>
      <p:pic>
        <p:nvPicPr>
          <p:cNvPr id="1190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753000" y="3790800"/>
            <a:ext cx="4228560" cy="780480"/>
          </a:xfrm>
          <a:prstGeom prst="rect">
            <a:avLst/>
          </a:prstGeom>
          <a:ln w="9525">
            <a:noFill/>
          </a:ln>
        </p:spPr>
      </p:pic>
      <p:pic>
        <p:nvPicPr>
          <p:cNvPr id="1191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3747960" y="4648320"/>
            <a:ext cx="4104720" cy="789840"/>
          </a:xfrm>
          <a:prstGeom prst="rect">
            <a:avLst/>
          </a:prstGeom>
          <a:ln w="9525">
            <a:noFill/>
          </a:ln>
        </p:spPr>
      </p:pic>
      <p:pic>
        <p:nvPicPr>
          <p:cNvPr id="1192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3733920" y="5562720"/>
            <a:ext cx="4285440" cy="43740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" dur="500"/>
                                        <p:tgtEl>
                                          <p:spTgt spid="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9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9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9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Sorting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197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198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199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00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1201" name="Group 16"/>
          <p:cNvGrpSpPr/>
          <p:nvPr/>
        </p:nvGrpSpPr>
        <p:grpSpPr>
          <a:xfrm>
            <a:off x="2362320" y="1523880"/>
            <a:ext cx="6752520" cy="4266720"/>
            <a:chOff x="2362320" y="1523880"/>
            <a:chExt cx="6752520" cy="4266720"/>
          </a:xfrm>
        </p:grpSpPr>
        <p:pic>
          <p:nvPicPr>
            <p:cNvPr id="1202" name="Picture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2362320" y="1877400"/>
              <a:ext cx="6752520" cy="3913200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1203" name="Picture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362320" y="1523880"/>
              <a:ext cx="1411200" cy="423360"/>
            </a:xfrm>
            <a:prstGeom prst="rect">
              <a:avLst/>
            </a:prstGeom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5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5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5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This one dimensional array.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54" name="TextBox 12"/>
          <p:cNvSpPr/>
          <p:nvPr/>
        </p:nvSpPr>
        <p:spPr>
          <a:xfrm>
            <a:off x="304920" y="1447920"/>
            <a:ext cx="540936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List of finite n homogenous data elements.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aphicFrame>
        <p:nvGraphicFramePr>
          <p:cNvPr id="155" name="Table 14"/>
          <p:cNvGraphicFramePr/>
          <p:nvPr/>
        </p:nvGraphicFramePr>
        <p:xfrm>
          <a:off x="539553" y="1823492"/>
          <a:ext cx="7632848" cy="1371600"/>
        </p:xfrm>
        <a:graphic>
          <a:graphicData uri="http://schemas.openxmlformats.org/drawingml/2006/table">
            <a:tbl>
              <a:tblPr/>
              <a:tblGrid>
                <a:gridCol w="1420123"/>
                <a:gridCol w="710062"/>
                <a:gridCol w="710062"/>
                <a:gridCol w="798977"/>
                <a:gridCol w="621146"/>
                <a:gridCol w="621146"/>
                <a:gridCol w="710062"/>
                <a:gridCol w="710062"/>
                <a:gridCol w="710062"/>
                <a:gridCol w="621146"/>
              </a:tblGrid>
              <a:tr h="8817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Elements</a:t>
                      </a:r>
                      <a:endParaRPr lang="en-US" sz="24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15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12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20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11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28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 dirty="0">
                          <a:solidFill>
                            <a:srgbClr val="00B0F0"/>
                          </a:solidFill>
                          <a:latin typeface="Calibri" panose="020F0502020204030204"/>
                        </a:rPr>
                        <a:t>33</a:t>
                      </a:r>
                      <a:endParaRPr lang="en-US" sz="2400" b="0" strike="noStrike" spc="-1" dirty="0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Index</a:t>
                      </a:r>
                      <a:endParaRPr lang="en-US" sz="2400" b="0" strike="noStrike" spc="-1">
                        <a:solidFill>
                          <a:srgbClr val="000000"/>
                        </a:solidFill>
                        <a:latin typeface="Arial" panose="020B060402020202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1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2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3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4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5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6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7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8</a:t>
                      </a:r>
                      <a:endParaRPr lang="en-US" sz="2400" b="0" strike="noStrike" spc="-1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strike="noStrike" spc="-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anose="020F0502020204030204"/>
                        </a:rPr>
                        <a:t>9</a:t>
                      </a:r>
                      <a:endParaRPr lang="en-US" sz="2400" b="0" strike="noStrike" spc="-1" dirty="0">
                        <a:solidFill>
                          <a:schemeClr val="bg1">
                            <a:lumMod val="65000"/>
                          </a:schemeClr>
                        </a:solidFill>
                        <a:latin typeface="Calibri" panose="020F0502020204030204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6" name="TextBox 13"/>
          <p:cNvSpPr/>
          <p:nvPr/>
        </p:nvSpPr>
        <p:spPr>
          <a:xfrm>
            <a:off x="1619672" y="3594720"/>
            <a:ext cx="1828080" cy="400356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Lower bound (LB)</a:t>
            </a:r>
            <a:endParaRPr lang="en-US" sz="1800" b="0" strike="noStrike" spc="-1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57" name="TextBox 16"/>
          <p:cNvSpPr/>
          <p:nvPr/>
        </p:nvSpPr>
        <p:spPr>
          <a:xfrm>
            <a:off x="6679208" y="3615952"/>
            <a:ext cx="1980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Upper bound (UB)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158" name="Straight Arrow Connector 20"/>
          <p:cNvCxnSpPr>
            <a:stCxn id="156" idx="0"/>
          </p:cNvCxnSpPr>
          <p:nvPr/>
        </p:nvCxnSpPr>
        <p:spPr>
          <a:xfrm flipH="1" flipV="1">
            <a:off x="2305472" y="3212976"/>
            <a:ext cx="228240" cy="381744"/>
          </a:xfrm>
          <a:prstGeom prst="straightConnector1">
            <a:avLst/>
          </a:prstGeom>
          <a:ln w="38100">
            <a:solidFill>
              <a:srgbClr val="FFFFFF"/>
            </a:solidFill>
            <a:round/>
            <a:tailEnd type="arrow" w="med" len="med"/>
          </a:ln>
        </p:spPr>
      </p:cxnSp>
      <p:cxnSp>
        <p:nvCxnSpPr>
          <p:cNvPr id="159" name="Straight Arrow Connector 22"/>
          <p:cNvCxnSpPr>
            <a:stCxn id="157" idx="0"/>
          </p:cNvCxnSpPr>
          <p:nvPr/>
        </p:nvCxnSpPr>
        <p:spPr>
          <a:xfrm flipV="1">
            <a:off x="7669208" y="3158752"/>
            <a:ext cx="77400" cy="457560"/>
          </a:xfrm>
          <a:prstGeom prst="straightConnector1">
            <a:avLst/>
          </a:prstGeom>
          <a:ln w="38100">
            <a:solidFill>
              <a:srgbClr val="FFFFFF"/>
            </a:solidFill>
            <a:round/>
            <a:tailEnd type="arrow" w="med" len="med"/>
          </a:ln>
        </p:spPr>
      </p:cxnSp>
      <p:sp>
        <p:nvSpPr>
          <p:cNvPr id="160" name="TextBox 29"/>
          <p:cNvSpPr/>
          <p:nvPr/>
        </p:nvSpPr>
        <p:spPr>
          <a:xfrm>
            <a:off x="3779912" y="4865240"/>
            <a:ext cx="1828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 panose="020F0502020204030204"/>
                <a:ea typeface="DejaVu Sans"/>
              </a:rPr>
              <a:t>Length=UB-LB+1</a:t>
            </a:r>
            <a:endParaRPr lang="en-US" sz="1800" b="0" strike="noStrike" spc="-1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61" name="TextBox 30"/>
          <p:cNvSpPr/>
          <p:nvPr/>
        </p:nvSpPr>
        <p:spPr>
          <a:xfrm>
            <a:off x="1619672" y="4051920"/>
            <a:ext cx="2285280" cy="400356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: Smallest index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62" name="TextBox 31"/>
          <p:cNvSpPr/>
          <p:nvPr/>
        </p:nvSpPr>
        <p:spPr>
          <a:xfrm>
            <a:off x="6679208" y="4073152"/>
            <a:ext cx="22852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: Largest index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0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06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07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Searching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208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209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10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11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sp>
        <p:nvSpPr>
          <p:cNvPr id="1212" name="TextBox 12"/>
          <p:cNvSpPr/>
          <p:nvPr/>
        </p:nvSpPr>
        <p:spPr>
          <a:xfrm>
            <a:off x="228600" y="1600200"/>
            <a:ext cx="8762400" cy="25585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Searching refers to the operation of finding an ITEM in a location LOC in an array DATA.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Output: 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	Successful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	Unsuccessful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The algorithm that one chooses  depends on the way the information in the DATA is organized.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Example: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	Linear search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	Binary search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1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1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1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Searching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217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218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19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20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grpSp>
        <p:nvGrpSpPr>
          <p:cNvPr id="1221" name="Group 13"/>
          <p:cNvGrpSpPr/>
          <p:nvPr/>
        </p:nvGrpSpPr>
        <p:grpSpPr>
          <a:xfrm>
            <a:off x="685800" y="2057400"/>
            <a:ext cx="7762320" cy="3571200"/>
            <a:chOff x="685800" y="2057400"/>
            <a:chExt cx="7762320" cy="3571200"/>
          </a:xfrm>
        </p:grpSpPr>
        <p:pic>
          <p:nvPicPr>
            <p:cNvPr id="1222" name="Picture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685800" y="2057400"/>
              <a:ext cx="7762320" cy="3571200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1223" name="Picture 3"/>
            <p:cNvPicPr/>
            <p:nvPr/>
          </p:nvPicPr>
          <p:blipFill>
            <a:blip r:embed="rId2"/>
            <a:srcRect t="17042" b="14871"/>
            <a:stretch>
              <a:fillRect/>
            </a:stretch>
          </p:blipFill>
          <p:spPr>
            <a:xfrm>
              <a:off x="762120" y="2077200"/>
              <a:ext cx="1551960" cy="304200"/>
            </a:xfrm>
            <a:prstGeom prst="rect">
              <a:avLst/>
            </a:prstGeom>
            <a:ln w="9525">
              <a:noFill/>
            </a:ln>
          </p:spPr>
        </p:pic>
      </p:grpSp>
      <p:pic>
        <p:nvPicPr>
          <p:cNvPr id="1224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85800" y="5867280"/>
            <a:ext cx="1618560" cy="418320"/>
          </a:xfrm>
          <a:prstGeom prst="rect">
            <a:avLst/>
          </a:prstGeom>
          <a:ln w="9525">
            <a:noFill/>
          </a:ln>
        </p:spPr>
      </p:pic>
      <p:sp>
        <p:nvSpPr>
          <p:cNvPr id="1225" name="TextBox 14"/>
          <p:cNvSpPr/>
          <p:nvPr/>
        </p:nvSpPr>
        <p:spPr>
          <a:xfrm>
            <a:off x="2666880" y="5867280"/>
            <a:ext cx="10659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O(n)=n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27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28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29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Searching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230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231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32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33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pic>
        <p:nvPicPr>
          <p:cNvPr id="123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066680" y="1371600"/>
            <a:ext cx="6857280" cy="4706640"/>
          </a:xfrm>
          <a:prstGeom prst="rect">
            <a:avLst/>
          </a:prstGeom>
          <a:ln w="9525">
            <a:noFill/>
          </a:ln>
        </p:spPr>
      </p:pic>
      <p:grpSp>
        <p:nvGrpSpPr>
          <p:cNvPr id="1235" name="Group 20"/>
          <p:cNvGrpSpPr/>
          <p:nvPr/>
        </p:nvGrpSpPr>
        <p:grpSpPr>
          <a:xfrm>
            <a:off x="1066680" y="6116040"/>
            <a:ext cx="6476400" cy="457560"/>
            <a:chOff x="1066680" y="6116040"/>
            <a:chExt cx="6476400" cy="457560"/>
          </a:xfrm>
        </p:grpSpPr>
        <p:pic>
          <p:nvPicPr>
            <p:cNvPr id="1236" name="Picture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066680" y="6116040"/>
              <a:ext cx="1599480" cy="456480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1237" name="Picture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743200" y="6172200"/>
              <a:ext cx="2294640" cy="36108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1238" name="Right Arrow 16"/>
            <p:cNvSpPr/>
            <p:nvPr/>
          </p:nvSpPr>
          <p:spPr>
            <a:xfrm>
              <a:off x="5181480" y="6172200"/>
              <a:ext cx="608760" cy="38016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>
              <a:solidFill>
                <a:srgbClr val="3A5F8B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en-US" sz="1800" b="0" strike="noStrike" spc="-1">
                <a:solidFill>
                  <a:schemeClr val="lt1"/>
                </a:solidFill>
                <a:latin typeface="Calibri" panose="020F0502020204030204"/>
                <a:ea typeface="DejaVu Sans"/>
              </a:endParaRPr>
            </a:p>
          </p:txBody>
        </p:sp>
        <p:sp>
          <p:nvSpPr>
            <p:cNvPr id="1239" name="TextBox 19"/>
            <p:cNvSpPr/>
            <p:nvPr/>
          </p:nvSpPr>
          <p:spPr>
            <a:xfrm>
              <a:off x="5943600" y="6172200"/>
              <a:ext cx="1599480" cy="401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800" b="0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O(n)=└ log</a:t>
              </a:r>
              <a:r>
                <a:rPr lang="en-US" sz="1800" b="0" strike="noStrike" spc="-1" baseline="-25000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2</a:t>
              </a:r>
              <a:r>
                <a:rPr lang="en-US" sz="1800" b="0" strike="noStrike" spc="-1">
                  <a:solidFill>
                    <a:srgbClr val="FFFFFF"/>
                  </a:solidFill>
                  <a:latin typeface="Calibri" panose="020F0502020204030204"/>
                  <a:ea typeface="DejaVu Sans"/>
                </a:rPr>
                <a:t>n ┘</a:t>
              </a:r>
              <a:endParaRPr lang="en-US" sz="1800" b="0" strike="noStrike" spc="-1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41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42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43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Searching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244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245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46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47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pic>
        <p:nvPicPr>
          <p:cNvPr id="124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505320" y="990720"/>
            <a:ext cx="3504600" cy="380160"/>
          </a:xfrm>
          <a:prstGeom prst="rect">
            <a:avLst/>
          </a:prstGeom>
          <a:ln w="9525">
            <a:noFill/>
          </a:ln>
        </p:spPr>
      </p:pic>
      <p:sp>
        <p:nvSpPr>
          <p:cNvPr id="1249" name="TextBox 20"/>
          <p:cNvSpPr/>
          <p:nvPr/>
        </p:nvSpPr>
        <p:spPr>
          <a:xfrm>
            <a:off x="609480" y="1600200"/>
            <a:ext cx="76953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Two-dimensional array  A of size m x n.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Each element of the array is specified by A[J, K] where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1≤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m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,		1 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n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250" name="Picture 3"/>
          <p:cNvPicPr/>
          <p:nvPr/>
        </p:nvPicPr>
        <p:blipFill>
          <a:blip r:embed="rId2"/>
          <a:srcRect l="2995"/>
          <a:stretch>
            <a:fillRect/>
          </a:stretch>
        </p:blipFill>
        <p:spPr>
          <a:xfrm>
            <a:off x="4038480" y="2286000"/>
            <a:ext cx="4571280" cy="1832760"/>
          </a:xfrm>
          <a:prstGeom prst="rect">
            <a:avLst/>
          </a:prstGeom>
          <a:ln w="9525">
            <a:noFill/>
          </a:ln>
        </p:spPr>
      </p:pic>
      <p:pic>
        <p:nvPicPr>
          <p:cNvPr id="1251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219320" y="4191120"/>
            <a:ext cx="6276240" cy="1874880"/>
          </a:xfrm>
          <a:prstGeom prst="rect">
            <a:avLst/>
          </a:prstGeom>
          <a:ln w="9525">
            <a:noFill/>
          </a:ln>
        </p:spPr>
      </p:pic>
      <p:pic>
        <p:nvPicPr>
          <p:cNvPr id="1252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1295280" y="6172200"/>
            <a:ext cx="5637960" cy="28512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" dur="500"/>
                                        <p:tgtEl>
                                          <p:spTgt spid="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5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5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5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Searching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257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258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59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60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pic>
        <p:nvPicPr>
          <p:cNvPr id="126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505320" y="990720"/>
            <a:ext cx="3504600" cy="380160"/>
          </a:xfrm>
          <a:prstGeom prst="rect">
            <a:avLst/>
          </a:prstGeom>
          <a:ln w="9525">
            <a:noFill/>
          </a:ln>
        </p:spPr>
      </p:pic>
      <p:sp>
        <p:nvSpPr>
          <p:cNvPr id="1262" name="TextBox 20"/>
          <p:cNvSpPr/>
          <p:nvPr/>
        </p:nvSpPr>
        <p:spPr>
          <a:xfrm>
            <a:off x="609480" y="1600200"/>
            <a:ext cx="7695360" cy="15526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Two-dimensional array  A of size m x n.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Each element of the array is specified by A[J, K] where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1≤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m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,		1 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n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24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Memory Representation: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26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267080" y="2590920"/>
            <a:ext cx="4099680" cy="392796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65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66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67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u="sng" strike="noStrike" spc="-1">
                <a:solidFill>
                  <a:srgbClr val="FFFFFF"/>
                </a:solidFill>
                <a:uFillTx/>
                <a:latin typeface="Calibri" panose="020F0502020204030204"/>
                <a:ea typeface="DejaVu Sans"/>
              </a:rPr>
              <a:t>Searching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1268" name="Group 19"/>
          <p:cNvGrpSpPr/>
          <p:nvPr/>
        </p:nvGrpSpPr>
        <p:grpSpPr>
          <a:xfrm>
            <a:off x="685800" y="4724280"/>
            <a:ext cx="914760" cy="762480"/>
            <a:chOff x="685800" y="4724280"/>
            <a:chExt cx="914760" cy="762480"/>
          </a:xfrm>
        </p:grpSpPr>
        <p:cxnSp>
          <p:nvCxnSpPr>
            <p:cNvPr id="1269" name="Straight Connector 15"/>
            <p:cNvCxnSpPr/>
            <p:nvPr/>
          </p:nvCxnSpPr>
          <p:spPr>
            <a:xfrm>
              <a:off x="685800" y="472428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70" name="Straight Connector 17"/>
            <p:cNvCxnSpPr/>
            <p:nvPr/>
          </p:nvCxnSpPr>
          <p:spPr>
            <a:xfrm>
              <a:off x="685800" y="510516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  <p:cxnSp>
          <p:nvCxnSpPr>
            <p:cNvPr id="1271" name="Straight Connector 18"/>
            <p:cNvCxnSpPr/>
            <p:nvPr/>
          </p:nvCxnSpPr>
          <p:spPr>
            <a:xfrm>
              <a:off x="685800" y="5486400"/>
              <a:ext cx="915120" cy="720"/>
            </a:xfrm>
            <a:prstGeom prst="straightConnector1">
              <a:avLst/>
            </a:prstGeom>
            <a:ln w="25400">
              <a:solidFill>
                <a:srgbClr val="000000"/>
              </a:solidFill>
              <a:prstDash val="dash"/>
              <a:round/>
            </a:ln>
          </p:spPr>
        </p:cxnSp>
      </p:grpSp>
      <p:pic>
        <p:nvPicPr>
          <p:cNvPr id="127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505320" y="990720"/>
            <a:ext cx="3504600" cy="380160"/>
          </a:xfrm>
          <a:prstGeom prst="rect">
            <a:avLst/>
          </a:prstGeom>
          <a:ln w="9525">
            <a:noFill/>
          </a:ln>
        </p:spPr>
      </p:pic>
      <p:sp>
        <p:nvSpPr>
          <p:cNvPr id="1273" name="TextBox 20"/>
          <p:cNvSpPr/>
          <p:nvPr/>
        </p:nvSpPr>
        <p:spPr>
          <a:xfrm>
            <a:off x="609480" y="1600200"/>
            <a:ext cx="76953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Two-dimensional array  A of size m x n.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Each element of the array is specified by A[J, K] where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1≤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J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m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,		1 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K</a:t>
            </a:r>
            <a:r>
              <a:rPr lang="en-US" sz="1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 ≤</a:t>
            </a:r>
            <a:r>
              <a:rPr lang="en-US" sz="1800" b="0" i="1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n</a:t>
            </a:r>
            <a:endParaRPr lang="en-US" sz="1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274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762120" y="2666880"/>
            <a:ext cx="1999440" cy="38016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Box 3"/>
          <p:cNvSpPr/>
          <p:nvPr/>
        </p:nvSpPr>
        <p:spPr>
          <a:xfrm>
            <a:off x="914400" y="152280"/>
            <a:ext cx="64764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CSE 203: Data Structure</a:t>
            </a:r>
            <a:endParaRPr lang="en-US" sz="36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64" name="TextBox 6"/>
          <p:cNvSpPr/>
          <p:nvPr/>
        </p:nvSpPr>
        <p:spPr>
          <a:xfrm>
            <a:off x="7467480" y="76320"/>
            <a:ext cx="1675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C00000"/>
                </a:solidFill>
                <a:latin typeface="Calibri" panose="020F0502020204030204"/>
                <a:ea typeface="DejaVu Sans"/>
              </a:rPr>
              <a:t>Data Structure</a:t>
            </a:r>
            <a:endParaRPr lang="en-US" sz="24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65" name="TextBox 9"/>
          <p:cNvSpPr/>
          <p:nvPr/>
        </p:nvSpPr>
        <p:spPr>
          <a:xfrm>
            <a:off x="228600" y="914400"/>
            <a:ext cx="2285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Linear Array:</a:t>
            </a:r>
            <a:endParaRPr lang="en-US" sz="28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66" name="TextBox 11"/>
          <p:cNvSpPr/>
          <p:nvPr/>
        </p:nvSpPr>
        <p:spPr>
          <a:xfrm>
            <a:off x="2362320" y="990720"/>
            <a:ext cx="411408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0" strike="noStrike" spc="-1">
                <a:solidFill>
                  <a:srgbClr val="FFFFFF"/>
                </a:solidFill>
                <a:latin typeface="Calibri" panose="020F0502020204030204"/>
                <a:ea typeface="DejaVu Sans"/>
              </a:rPr>
              <a:t>This one dimensional array.</a:t>
            </a:r>
            <a:endParaRPr lang="en-US" sz="2000" b="0" strike="noStrike" spc="-1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67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304920" y="1447920"/>
            <a:ext cx="8257320" cy="1713960"/>
          </a:xfrm>
          <a:prstGeom prst="rect">
            <a:avLst/>
          </a:prstGeom>
          <a:ln w="9525">
            <a:noFill/>
          </a:ln>
        </p:spPr>
      </p:pic>
      <p:pic>
        <p:nvPicPr>
          <p:cNvPr id="168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3352680"/>
            <a:ext cx="5180760" cy="305676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32215</Words>
  <Application>WPS Presentation</Application>
  <PresentationFormat>On-screen Show (4:3)</PresentationFormat>
  <Paragraphs>4424</Paragraphs>
  <Slides>85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85</vt:i4>
      </vt:variant>
    </vt:vector>
  </HeadingPairs>
  <TitlesOfParts>
    <vt:vector size="97" baseType="lpstr">
      <vt:lpstr>Arial</vt:lpstr>
      <vt:lpstr>SimSun</vt:lpstr>
      <vt:lpstr>Wingdings</vt:lpstr>
      <vt:lpstr>Arial</vt:lpstr>
      <vt:lpstr>Times New Roman</vt:lpstr>
      <vt:lpstr>Calibri</vt:lpstr>
      <vt:lpstr>Symbol</vt:lpstr>
      <vt:lpstr>DejaVu Sans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WPS_1692183341</cp:lastModifiedBy>
  <cp:revision>145</cp:revision>
  <dcterms:created xsi:type="dcterms:W3CDTF">2018-03-13T11:27:00Z</dcterms:created>
  <dcterms:modified xsi:type="dcterms:W3CDTF">2025-11-24T02:59:46Z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PresentationFormat">
    <vt:lpwstr>On-screen Show (4:3)</vt:lpwstr>
  </property>
  <property fmtid="{D5CDD505-2E9C-101B-9397-08002B2CF9AE}" pid="4" name="Slides">
    <vt:i4>85</vt:i4>
  </property>
  <property fmtid="{D5CDD505-2E9C-101B-9397-08002B2CF9AE}" pid="5" name="ICV">
    <vt:lpwstr>C82C3EC68111458DB4F694076AFCAC09_12</vt:lpwstr>
  </property>
  <property fmtid="{D5CDD505-2E9C-101B-9397-08002B2CF9AE}" pid="6" name="KSOProductBuildVer">
    <vt:lpwstr>1033-12.2.0.23155</vt:lpwstr>
  </property>
</Properties>
</file>