
<file path=[Content_Types].xml><?xml version="1.0" encoding="utf-8"?>
<Types xmlns="http://schemas.openxmlformats.org/package/2006/content-types"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6" r:id="rId3"/>
    <p:sldId id="257" r:id="rId4"/>
    <p:sldId id="258" r:id="rId5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80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</p:sldIdLst>
  <p:sldSz cx="9144000" cy="6858000"/>
  <p:notesSz cx="68580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6" Type="http://schemas.openxmlformats.org/officeDocument/2006/relationships/tableStyles" Target="tableStyles.xml"/><Relationship Id="rId45" Type="http://schemas.openxmlformats.org/officeDocument/2006/relationships/viewProps" Target="viewProps.xml"/><Relationship Id="rId44" Type="http://schemas.openxmlformats.org/officeDocument/2006/relationships/presProps" Target="presProps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11.vml.rels><?xml version="1.0" encoding="UTF-8" standalone="yes"?>
<Relationships xmlns="http://schemas.openxmlformats.org/package/2006/relationships"><Relationship Id="rId5" Type="http://schemas.openxmlformats.org/officeDocument/2006/relationships/image" Target="../media/image33.wmf"/><Relationship Id="rId4" Type="http://schemas.openxmlformats.org/officeDocument/2006/relationships/image" Target="../media/image32.wmf"/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0.wmf"/><Relationship Id="rId1" Type="http://schemas.openxmlformats.org/officeDocument/2006/relationships/image" Target="../media/image39.wmf"/></Relationships>
</file>

<file path=ppt/drawings/_rels/vmlDrawing15.vml.rels><?xml version="1.0" encoding="UTF-8" standalone="yes"?>
<Relationships xmlns="http://schemas.openxmlformats.org/package/2006/relationships"><Relationship Id="rId4" Type="http://schemas.openxmlformats.org/officeDocument/2006/relationships/image" Target="../media/image44.wmf"/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47.wmf"/><Relationship Id="rId1" Type="http://schemas.openxmlformats.org/officeDocument/2006/relationships/image" Target="../media/image46.wmf"/></Relationships>
</file>

<file path=ppt/drawings/_rels/vmlDrawing17.vml.rels><?xml version="1.0" encoding="UTF-8" standalone="yes"?>
<Relationships xmlns="http://schemas.openxmlformats.org/package/2006/relationships"><Relationship Id="rId5" Type="http://schemas.openxmlformats.org/officeDocument/2006/relationships/image" Target="../media/image53.wmf"/><Relationship Id="rId4" Type="http://schemas.openxmlformats.org/officeDocument/2006/relationships/image" Target="../media/image52.wmf"/><Relationship Id="rId3" Type="http://schemas.openxmlformats.org/officeDocument/2006/relationships/image" Target="../media/image51.wmf"/><Relationship Id="rId2" Type="http://schemas.openxmlformats.org/officeDocument/2006/relationships/image" Target="../media/image50.wmf"/><Relationship Id="rId1" Type="http://schemas.openxmlformats.org/officeDocument/2006/relationships/image" Target="../media/image49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56.wmf"/><Relationship Id="rId2" Type="http://schemas.openxmlformats.org/officeDocument/2006/relationships/image" Target="../media/image55.wmf"/><Relationship Id="rId1" Type="http://schemas.openxmlformats.org/officeDocument/2006/relationships/image" Target="../media/image54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7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59.wmf"/><Relationship Id="rId1" Type="http://schemas.openxmlformats.org/officeDocument/2006/relationships/image" Target="../media/image58.wmf"/></Relationships>
</file>

<file path=ppt/drawings/_rels/vmlDrawing2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1.wmf"/><Relationship Id="rId1" Type="http://schemas.openxmlformats.org/officeDocument/2006/relationships/image" Target="../media/image60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6.vml.rels><?xml version="1.0" encoding="UTF-8" standalone="yes"?>
<Relationships xmlns="http://schemas.openxmlformats.org/package/2006/relationships"><Relationship Id="rId4" Type="http://schemas.openxmlformats.org/officeDocument/2006/relationships/image" Target="../media/image20.wmf"/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/>
            <a:r>
              <a:rPr lang="en-US" sz="4400" b="0" strike="noStrike" spc="-1">
                <a:solidFill>
                  <a:srgbClr val="000000"/>
                </a:solidFill>
                <a:latin typeface="Arial" panose="020B0604020202020204"/>
              </a:rPr>
              <a:t>Click to move the slide</a:t>
            </a:r>
            <a:endParaRPr lang="en-US" sz="44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marL="215900" indent="0">
              <a:buNone/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Click to edit the notes format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 panose="02020603050405020304"/>
              </a:rPr>
              <a:t>&lt;header&gt;</a:t>
            </a:r>
            <a:endParaRPr lang="en-US" sz="1400" b="0" strike="noStrike" spc="-1">
              <a:solidFill>
                <a:srgbClr val="000000"/>
              </a:solidFill>
              <a:latin typeface="Times New Roman" panose="02020603050405020304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 type="dt" idx="1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strike="noStrike" spc="-1">
                <a:solidFill>
                  <a:srgbClr val="000000"/>
                </a:solidFill>
                <a:latin typeface="Times New Roman" panose="02020603050405020304"/>
              </a:defRPr>
            </a:lvl1pPr>
          </a:lstStyle>
          <a:p>
            <a:pPr indent="0" algn="r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 panose="02020603050405020304"/>
              </a:rPr>
              <a:t>&lt;date/time&gt;</a:t>
            </a:r>
            <a:endParaRPr lang="en-US" sz="1400" b="0" strike="noStrike" spc="-1">
              <a:solidFill>
                <a:srgbClr val="000000"/>
              </a:solidFill>
              <a:latin typeface="Times New Roman" panose="02020603050405020304"/>
            </a:endParaRPr>
          </a:p>
        </p:txBody>
      </p:sp>
      <p:sp>
        <p:nvSpPr>
          <p:cNvPr id="44" name="PlaceHolder 5"/>
          <p:cNvSpPr>
            <a:spLocks noGrp="1"/>
          </p:cNvSpPr>
          <p:nvPr>
            <p:ph type="ftr" idx="2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 panose="02020603050405020304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 panose="02020603050405020304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Times New Roman" panose="02020603050405020304"/>
            </a:endParaRPr>
          </a:p>
        </p:txBody>
      </p:sp>
      <p:sp>
        <p:nvSpPr>
          <p:cNvPr id="45" name="PlaceHolder 6"/>
          <p:cNvSpPr>
            <a:spLocks noGrp="1"/>
          </p:cNvSpPr>
          <p:nvPr>
            <p:ph type="sldNum" idx="3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strike="noStrike" spc="-1">
                <a:solidFill>
                  <a:srgbClr val="000000"/>
                </a:solidFill>
                <a:latin typeface="Times New Roman" panose="02020603050405020304"/>
              </a:defRPr>
            </a:lvl1pPr>
          </a:lstStyle>
          <a:p>
            <a:pPr indent="0" algn="r">
              <a:buNone/>
            </a:pPr>
            <a:fld id="{3A1A7FF5-769C-43D2-B043-5C54903C326E}" type="slidenum">
              <a:rPr lang="en-US" sz="1400" b="0" strike="noStrike" spc="-1">
                <a:solidFill>
                  <a:srgbClr val="000000"/>
                </a:solidFill>
                <a:latin typeface="Times New Roman" panose="02020603050405020304"/>
              </a:rPr>
            </a:fld>
            <a:endParaRPr lang="en-US" sz="1400" b="0" strike="noStrike" spc="-1">
              <a:solidFill>
                <a:srgbClr val="000000"/>
              </a:solidFill>
              <a:latin typeface="Times New Roman" panose="0202060305040502030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/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0920" cy="3427920"/>
          </a:xfrm>
          <a:prstGeom prst="rect">
            <a:avLst/>
          </a:prstGeom>
          <a:ln w="0">
            <a:noFill/>
          </a:ln>
        </p:spPr>
      </p:sp>
      <p:sp>
        <p:nvSpPr>
          <p:cNvPr id="28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320" cy="4113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numCol="1" spcCol="0" anchor="t">
            <a:noAutofit/>
          </a:bodyPr>
          <a:p>
            <a:pPr marL="215900"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287" name="PlaceHolder 3"/>
          <p:cNvSpPr>
            <a:spLocks noGrp="1"/>
          </p:cNvSpPr>
          <p:nvPr>
            <p:ph type="sldNum" idx="4"/>
          </p:nvPr>
        </p:nvSpPr>
        <p:spPr>
          <a:xfrm>
            <a:off x="3884760" y="8685360"/>
            <a:ext cx="2970720" cy="4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CA" sz="1200" b="0" strike="noStrike" spc="-1">
                <a:solidFill>
                  <a:srgbClr val="000000"/>
                </a:solidFill>
                <a:latin typeface="+mn-lt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BF5535A9-145D-46B9-9419-1AFDD4C357E6}" type="slidenum">
              <a:rPr lang="en-CA" sz="1200" b="0" strike="noStrike" spc="-1">
                <a:solidFill>
                  <a:srgbClr val="000000"/>
                </a:solidFill>
                <a:latin typeface="+mn-lt"/>
              </a:rPr>
            </a:fld>
            <a:endParaRPr lang="en-US" sz="1200" b="0" strike="noStrike" spc="-1">
              <a:solidFill>
                <a:srgbClr val="000000"/>
              </a:solidFill>
              <a:latin typeface="Times New Roman" panose="02020603050405020304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0920" cy="3427920"/>
          </a:xfrm>
          <a:prstGeom prst="rect">
            <a:avLst/>
          </a:prstGeom>
          <a:ln w="0">
            <a:noFill/>
          </a:ln>
        </p:spPr>
      </p:sp>
      <p:sp>
        <p:nvSpPr>
          <p:cNvPr id="31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320" cy="4113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numCol="1" spcCol="0" anchor="t">
            <a:noAutofit/>
          </a:bodyPr>
          <a:p>
            <a:pPr marL="215900"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314" name="PlaceHolder 3"/>
          <p:cNvSpPr>
            <a:spLocks noGrp="1"/>
          </p:cNvSpPr>
          <p:nvPr>
            <p:ph type="sldNum" idx="13"/>
          </p:nvPr>
        </p:nvSpPr>
        <p:spPr>
          <a:xfrm>
            <a:off x="3884760" y="8685360"/>
            <a:ext cx="2970720" cy="4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CA" sz="1200" b="0" strike="noStrike" spc="-1">
                <a:solidFill>
                  <a:srgbClr val="000000"/>
                </a:solidFill>
                <a:latin typeface="+mn-lt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B4DC1CFF-5D99-4685-9C31-FEFF6245C561}" type="slidenum">
              <a:rPr lang="en-CA" sz="1200" b="0" strike="noStrike" spc="-1">
                <a:solidFill>
                  <a:srgbClr val="000000"/>
                </a:solidFill>
                <a:latin typeface="+mn-lt"/>
              </a:rPr>
            </a:fld>
            <a:endParaRPr lang="en-US" sz="1200" b="0" strike="noStrike" spc="-1">
              <a:solidFill>
                <a:srgbClr val="000000"/>
              </a:solidFill>
              <a:latin typeface="Times New Roman" panose="02020603050405020304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0920" cy="3427920"/>
          </a:xfrm>
          <a:prstGeom prst="rect">
            <a:avLst/>
          </a:prstGeom>
          <a:ln w="0">
            <a:noFill/>
          </a:ln>
        </p:spPr>
      </p:sp>
      <p:sp>
        <p:nvSpPr>
          <p:cNvPr id="31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320" cy="4113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numCol="1" spcCol="0" anchor="t">
            <a:noAutofit/>
          </a:bodyPr>
          <a:p>
            <a:pPr marL="215900"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317" name="PlaceHolder 3"/>
          <p:cNvSpPr>
            <a:spLocks noGrp="1"/>
          </p:cNvSpPr>
          <p:nvPr>
            <p:ph type="sldNum" idx="14"/>
          </p:nvPr>
        </p:nvSpPr>
        <p:spPr>
          <a:xfrm>
            <a:off x="3884760" y="8685360"/>
            <a:ext cx="2970720" cy="4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CA" sz="1200" b="0" strike="noStrike" spc="-1">
                <a:solidFill>
                  <a:srgbClr val="000000"/>
                </a:solidFill>
                <a:latin typeface="+mn-lt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E35B010F-10E4-4A67-8FCC-BB3C46904807}" type="slidenum">
              <a:rPr lang="en-CA" sz="1200" b="0" strike="noStrike" spc="-1">
                <a:solidFill>
                  <a:srgbClr val="000000"/>
                </a:solidFill>
                <a:latin typeface="+mn-lt"/>
              </a:rPr>
            </a:fld>
            <a:endParaRPr lang="en-US" sz="1200" b="0" strike="noStrike" spc="-1">
              <a:solidFill>
                <a:srgbClr val="000000"/>
              </a:solidFill>
              <a:latin typeface="Times New Roman" panose="02020603050405020304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0920" cy="3427920"/>
          </a:xfrm>
          <a:prstGeom prst="rect">
            <a:avLst/>
          </a:prstGeom>
          <a:ln w="0">
            <a:noFill/>
          </a:ln>
        </p:spPr>
      </p:sp>
      <p:sp>
        <p:nvSpPr>
          <p:cNvPr id="31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320" cy="4113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numCol="1" spcCol="0" anchor="t">
            <a:noAutofit/>
          </a:bodyPr>
          <a:p>
            <a:pPr marL="215900"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320" name="PlaceHolder 3"/>
          <p:cNvSpPr>
            <a:spLocks noGrp="1"/>
          </p:cNvSpPr>
          <p:nvPr>
            <p:ph type="sldNum" idx="15"/>
          </p:nvPr>
        </p:nvSpPr>
        <p:spPr>
          <a:xfrm>
            <a:off x="3884760" y="8685360"/>
            <a:ext cx="2970720" cy="4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CA" sz="1200" b="0" strike="noStrike" spc="-1">
                <a:solidFill>
                  <a:srgbClr val="000000"/>
                </a:solidFill>
                <a:latin typeface="+mn-lt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BCAF38AB-9D9F-48E1-AD0C-F487EB5F75F6}" type="slidenum">
              <a:rPr lang="en-CA" sz="1200" b="0" strike="noStrike" spc="-1">
                <a:solidFill>
                  <a:srgbClr val="000000"/>
                </a:solidFill>
                <a:latin typeface="+mn-lt"/>
              </a:rPr>
            </a:fld>
            <a:endParaRPr lang="en-US" sz="1200" b="0" strike="noStrike" spc="-1">
              <a:solidFill>
                <a:srgbClr val="000000"/>
              </a:solidFill>
              <a:latin typeface="Times New Roman" panose="02020603050405020304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0920" cy="3427920"/>
          </a:xfrm>
          <a:prstGeom prst="rect">
            <a:avLst/>
          </a:prstGeom>
          <a:ln w="0">
            <a:noFill/>
          </a:ln>
        </p:spPr>
      </p:sp>
      <p:sp>
        <p:nvSpPr>
          <p:cNvPr id="32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320" cy="4113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numCol="1" spcCol="0" anchor="t">
            <a:noAutofit/>
          </a:bodyPr>
          <a:p>
            <a:pPr marL="215900"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323" name="PlaceHolder 3"/>
          <p:cNvSpPr>
            <a:spLocks noGrp="1"/>
          </p:cNvSpPr>
          <p:nvPr>
            <p:ph type="sldNum" idx="16"/>
          </p:nvPr>
        </p:nvSpPr>
        <p:spPr>
          <a:xfrm>
            <a:off x="3884760" y="8685360"/>
            <a:ext cx="2970720" cy="4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CA" sz="1200" b="0" strike="noStrike" spc="-1">
                <a:solidFill>
                  <a:srgbClr val="000000"/>
                </a:solidFill>
                <a:latin typeface="+mn-lt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E03C4FE2-AE45-482E-9ADF-8E65FA24FD0B}" type="slidenum">
              <a:rPr lang="en-CA" sz="1200" b="0" strike="noStrike" spc="-1">
                <a:solidFill>
                  <a:srgbClr val="000000"/>
                </a:solidFill>
                <a:latin typeface="+mn-lt"/>
              </a:rPr>
            </a:fld>
            <a:endParaRPr lang="en-US" sz="1200" b="0" strike="noStrike" spc="-1">
              <a:solidFill>
                <a:srgbClr val="000000"/>
              </a:solidFill>
              <a:latin typeface="Times New Roman" panose="02020603050405020304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0920" cy="3427920"/>
          </a:xfrm>
          <a:prstGeom prst="rect">
            <a:avLst/>
          </a:prstGeom>
          <a:ln w="0">
            <a:noFill/>
          </a:ln>
        </p:spPr>
      </p:sp>
      <p:sp>
        <p:nvSpPr>
          <p:cNvPr id="32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320" cy="4113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numCol="1" spcCol="0" anchor="t">
            <a:noAutofit/>
          </a:bodyPr>
          <a:p>
            <a:pPr marL="215900"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326" name="PlaceHolder 3"/>
          <p:cNvSpPr>
            <a:spLocks noGrp="1"/>
          </p:cNvSpPr>
          <p:nvPr>
            <p:ph type="sldNum" idx="17"/>
          </p:nvPr>
        </p:nvSpPr>
        <p:spPr>
          <a:xfrm>
            <a:off x="3884760" y="8685360"/>
            <a:ext cx="2970720" cy="4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CA" sz="1200" b="0" strike="noStrike" spc="-1">
                <a:solidFill>
                  <a:srgbClr val="000000"/>
                </a:solidFill>
                <a:latin typeface="+mn-lt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C4F8869-1D9A-4DC7-B44D-D2474BE55459}" type="slidenum">
              <a:rPr lang="en-CA" sz="1200" b="0" strike="noStrike" spc="-1">
                <a:solidFill>
                  <a:srgbClr val="000000"/>
                </a:solidFill>
                <a:latin typeface="+mn-lt"/>
              </a:rPr>
            </a:fld>
            <a:endParaRPr lang="en-US" sz="1200" b="0" strike="noStrike" spc="-1">
              <a:solidFill>
                <a:srgbClr val="000000"/>
              </a:solidFill>
              <a:latin typeface="Times New Roman" panose="02020603050405020304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0920" cy="3427920"/>
          </a:xfrm>
          <a:prstGeom prst="rect">
            <a:avLst/>
          </a:prstGeom>
          <a:ln w="0">
            <a:noFill/>
          </a:ln>
        </p:spPr>
      </p:sp>
      <p:sp>
        <p:nvSpPr>
          <p:cNvPr id="32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320" cy="4113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numCol="1" spcCol="0" anchor="t">
            <a:noAutofit/>
          </a:bodyPr>
          <a:p>
            <a:pPr marL="215900"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329" name="PlaceHolder 3"/>
          <p:cNvSpPr>
            <a:spLocks noGrp="1"/>
          </p:cNvSpPr>
          <p:nvPr>
            <p:ph type="sldNum" idx="18"/>
          </p:nvPr>
        </p:nvSpPr>
        <p:spPr>
          <a:xfrm>
            <a:off x="3884760" y="8685360"/>
            <a:ext cx="2970720" cy="4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CA" sz="1200" b="0" strike="noStrike" spc="-1">
                <a:solidFill>
                  <a:srgbClr val="000000"/>
                </a:solidFill>
                <a:latin typeface="+mn-lt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579A1BD9-E206-409C-87B1-F3C0DCF0A172}" type="slidenum">
              <a:rPr lang="en-CA" sz="1200" b="0" strike="noStrike" spc="-1">
                <a:solidFill>
                  <a:srgbClr val="000000"/>
                </a:solidFill>
                <a:latin typeface="+mn-lt"/>
              </a:rPr>
            </a:fld>
            <a:endParaRPr lang="en-US" sz="1200" b="0" strike="noStrike" spc="-1">
              <a:solidFill>
                <a:srgbClr val="000000"/>
              </a:solidFill>
              <a:latin typeface="Times New Roman" panose="02020603050405020304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0920" cy="3427920"/>
          </a:xfrm>
          <a:prstGeom prst="rect">
            <a:avLst/>
          </a:prstGeom>
          <a:ln w="0">
            <a:noFill/>
          </a:ln>
        </p:spPr>
      </p:sp>
      <p:sp>
        <p:nvSpPr>
          <p:cNvPr id="33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320" cy="4113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numCol="1" spcCol="0" anchor="t">
            <a:noAutofit/>
          </a:bodyPr>
          <a:p>
            <a:pPr marL="215900"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332" name="PlaceHolder 3"/>
          <p:cNvSpPr>
            <a:spLocks noGrp="1"/>
          </p:cNvSpPr>
          <p:nvPr>
            <p:ph type="sldNum" idx="19"/>
          </p:nvPr>
        </p:nvSpPr>
        <p:spPr>
          <a:xfrm>
            <a:off x="3884760" y="8685360"/>
            <a:ext cx="2970720" cy="4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CA" sz="1200" b="0" strike="noStrike" spc="-1">
                <a:solidFill>
                  <a:srgbClr val="000000"/>
                </a:solidFill>
                <a:latin typeface="+mn-lt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80476984-DDAF-4BA2-B06C-A7C6C62E5EEB}" type="slidenum">
              <a:rPr lang="en-CA" sz="1200" b="0" strike="noStrike" spc="-1">
                <a:solidFill>
                  <a:srgbClr val="000000"/>
                </a:solidFill>
                <a:latin typeface="+mn-lt"/>
              </a:rPr>
            </a:fld>
            <a:endParaRPr lang="en-US" sz="1200" b="0" strike="noStrike" spc="-1">
              <a:solidFill>
                <a:srgbClr val="000000"/>
              </a:solidFill>
              <a:latin typeface="Times New Roman" panose="02020603050405020304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0920" cy="3427920"/>
          </a:xfrm>
          <a:prstGeom prst="rect">
            <a:avLst/>
          </a:prstGeom>
          <a:ln w="0">
            <a:noFill/>
          </a:ln>
        </p:spPr>
      </p:sp>
      <p:sp>
        <p:nvSpPr>
          <p:cNvPr id="33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320" cy="4113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numCol="1" spcCol="0" anchor="t">
            <a:noAutofit/>
          </a:bodyPr>
          <a:p>
            <a:pPr marL="215900"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335" name="PlaceHolder 3"/>
          <p:cNvSpPr>
            <a:spLocks noGrp="1"/>
          </p:cNvSpPr>
          <p:nvPr>
            <p:ph type="sldNum" idx="20"/>
          </p:nvPr>
        </p:nvSpPr>
        <p:spPr>
          <a:xfrm>
            <a:off x="3884760" y="8685360"/>
            <a:ext cx="2970720" cy="4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CA" sz="1200" b="0" strike="noStrike" spc="-1">
                <a:solidFill>
                  <a:srgbClr val="000000"/>
                </a:solidFill>
                <a:latin typeface="+mn-lt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EE5CA085-3ED5-42FC-9DF9-51F66BF17EAB}" type="slidenum">
              <a:rPr lang="en-CA" sz="1200" b="0" strike="noStrike" spc="-1">
                <a:solidFill>
                  <a:srgbClr val="000000"/>
                </a:solidFill>
                <a:latin typeface="+mn-lt"/>
              </a:rPr>
            </a:fld>
            <a:endParaRPr lang="en-US" sz="1200" b="0" strike="noStrike" spc="-1">
              <a:solidFill>
                <a:srgbClr val="000000"/>
              </a:solidFill>
              <a:latin typeface="Times New Roman" panose="02020603050405020304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0920" cy="3427920"/>
          </a:xfrm>
          <a:prstGeom prst="rect">
            <a:avLst/>
          </a:prstGeom>
          <a:ln w="0">
            <a:noFill/>
          </a:ln>
        </p:spPr>
      </p:sp>
      <p:sp>
        <p:nvSpPr>
          <p:cNvPr id="33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320" cy="4113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numCol="1" spcCol="0" anchor="t">
            <a:noAutofit/>
          </a:bodyPr>
          <a:p>
            <a:pPr marL="215900"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338" name="PlaceHolder 3"/>
          <p:cNvSpPr>
            <a:spLocks noGrp="1"/>
          </p:cNvSpPr>
          <p:nvPr>
            <p:ph type="sldNum" idx="21"/>
          </p:nvPr>
        </p:nvSpPr>
        <p:spPr>
          <a:xfrm>
            <a:off x="3884760" y="8685360"/>
            <a:ext cx="2970720" cy="4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CA" sz="1200" b="0" strike="noStrike" spc="-1">
                <a:solidFill>
                  <a:srgbClr val="000000"/>
                </a:solidFill>
                <a:latin typeface="+mn-lt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E289CE27-D4E2-4AAC-B3C1-CFB5FDA2C7E1}" type="slidenum">
              <a:rPr lang="en-CA" sz="1200" b="0" strike="noStrike" spc="-1">
                <a:solidFill>
                  <a:srgbClr val="000000"/>
                </a:solidFill>
                <a:latin typeface="+mn-lt"/>
              </a:rPr>
            </a:fld>
            <a:endParaRPr lang="en-US" sz="1200" b="0" strike="noStrike" spc="-1">
              <a:solidFill>
                <a:srgbClr val="000000"/>
              </a:solidFill>
              <a:latin typeface="Times New Roman" panose="02020603050405020304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0920" cy="3427920"/>
          </a:xfrm>
          <a:prstGeom prst="rect">
            <a:avLst/>
          </a:prstGeom>
          <a:ln w="0">
            <a:noFill/>
          </a:ln>
        </p:spPr>
      </p:sp>
      <p:sp>
        <p:nvSpPr>
          <p:cNvPr id="34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320" cy="4113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numCol="1" spcCol="0" anchor="t">
            <a:noAutofit/>
          </a:bodyPr>
          <a:p>
            <a:pPr marL="215900"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341" name="PlaceHolder 3"/>
          <p:cNvSpPr>
            <a:spLocks noGrp="1"/>
          </p:cNvSpPr>
          <p:nvPr>
            <p:ph type="sldNum" idx="22"/>
          </p:nvPr>
        </p:nvSpPr>
        <p:spPr>
          <a:xfrm>
            <a:off x="3884760" y="8685360"/>
            <a:ext cx="2970720" cy="4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CA" sz="1200" b="0" strike="noStrike" spc="-1">
                <a:solidFill>
                  <a:srgbClr val="000000"/>
                </a:solidFill>
                <a:latin typeface="+mn-lt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6C1E91DA-1F5D-4960-AC94-DA438E50389D}" type="slidenum">
              <a:rPr lang="en-CA" sz="1200" b="0" strike="noStrike" spc="-1">
                <a:solidFill>
                  <a:srgbClr val="000000"/>
                </a:solidFill>
                <a:latin typeface="+mn-lt"/>
              </a:rPr>
            </a:fld>
            <a:endParaRPr lang="en-US" sz="1200" b="0" strike="noStrike" spc="-1">
              <a:solidFill>
                <a:srgbClr val="000000"/>
              </a:solidFill>
              <a:latin typeface="Times New Roman" panose="02020603050405020304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0920" cy="3427920"/>
          </a:xfrm>
          <a:prstGeom prst="rect">
            <a:avLst/>
          </a:prstGeom>
          <a:ln w="0">
            <a:noFill/>
          </a:ln>
        </p:spPr>
      </p:sp>
      <p:sp>
        <p:nvSpPr>
          <p:cNvPr id="28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320" cy="4113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numCol="1" spcCol="0" anchor="t">
            <a:noAutofit/>
          </a:bodyPr>
          <a:p>
            <a:pPr marL="215900"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290" name="PlaceHolder 3"/>
          <p:cNvSpPr>
            <a:spLocks noGrp="1"/>
          </p:cNvSpPr>
          <p:nvPr>
            <p:ph type="sldNum" idx="5"/>
          </p:nvPr>
        </p:nvSpPr>
        <p:spPr>
          <a:xfrm>
            <a:off x="3884760" y="8685360"/>
            <a:ext cx="2970720" cy="4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CA" sz="1200" b="0" strike="noStrike" spc="-1">
                <a:solidFill>
                  <a:srgbClr val="000000"/>
                </a:solidFill>
                <a:latin typeface="+mn-lt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884B9E8C-C84F-4FA4-9B24-998D6CC04C5D}" type="slidenum">
              <a:rPr lang="en-CA" sz="1200" b="0" strike="noStrike" spc="-1">
                <a:solidFill>
                  <a:srgbClr val="000000"/>
                </a:solidFill>
                <a:latin typeface="+mn-lt"/>
              </a:rPr>
            </a:fld>
            <a:endParaRPr lang="en-US" sz="1200" b="0" strike="noStrike" spc="-1">
              <a:solidFill>
                <a:srgbClr val="000000"/>
              </a:solidFill>
              <a:latin typeface="Times New Roman" panose="02020603050405020304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0920" cy="3427920"/>
          </a:xfrm>
          <a:prstGeom prst="rect">
            <a:avLst/>
          </a:prstGeom>
          <a:ln w="0">
            <a:noFill/>
          </a:ln>
        </p:spPr>
      </p:sp>
      <p:sp>
        <p:nvSpPr>
          <p:cNvPr id="34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320" cy="4113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numCol="1" spcCol="0" anchor="t">
            <a:noAutofit/>
          </a:bodyPr>
          <a:p>
            <a:pPr marL="215900"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350" name="PlaceHolder 3"/>
          <p:cNvSpPr>
            <a:spLocks noGrp="1"/>
          </p:cNvSpPr>
          <p:nvPr>
            <p:ph type="sldNum" idx="25"/>
          </p:nvPr>
        </p:nvSpPr>
        <p:spPr>
          <a:xfrm>
            <a:off x="3884760" y="8685360"/>
            <a:ext cx="2970720" cy="4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CA" sz="1200" b="0" strike="noStrike" spc="-1">
                <a:solidFill>
                  <a:srgbClr val="000000"/>
                </a:solidFill>
                <a:latin typeface="+mn-lt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D6B6A81E-6D7B-4BD3-80A6-9C23C4F0E604}" type="slidenum">
              <a:rPr lang="en-CA" sz="1200" b="0" strike="noStrike" spc="-1">
                <a:solidFill>
                  <a:srgbClr val="000000"/>
                </a:solidFill>
                <a:latin typeface="+mn-lt"/>
              </a:rPr>
            </a:fld>
            <a:endParaRPr lang="en-US" sz="1200" b="0" strike="noStrike" spc="-1">
              <a:solidFill>
                <a:srgbClr val="000000"/>
              </a:solidFill>
              <a:latin typeface="Times New Roman" panose="02020603050405020304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0920" cy="3427920"/>
          </a:xfrm>
          <a:prstGeom prst="rect">
            <a:avLst/>
          </a:prstGeom>
          <a:ln w="0">
            <a:noFill/>
          </a:ln>
        </p:spPr>
      </p:sp>
      <p:sp>
        <p:nvSpPr>
          <p:cNvPr id="35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320" cy="4113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numCol="1" spcCol="0" anchor="t">
            <a:noAutofit/>
          </a:bodyPr>
          <a:p>
            <a:pPr marL="215900"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359" name="PlaceHolder 3"/>
          <p:cNvSpPr>
            <a:spLocks noGrp="1"/>
          </p:cNvSpPr>
          <p:nvPr>
            <p:ph type="sldNum" idx="28"/>
          </p:nvPr>
        </p:nvSpPr>
        <p:spPr>
          <a:xfrm>
            <a:off x="3884760" y="8685360"/>
            <a:ext cx="2970720" cy="4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CA" sz="1200" b="0" strike="noStrike" spc="-1">
                <a:solidFill>
                  <a:srgbClr val="000000"/>
                </a:solidFill>
                <a:latin typeface="+mn-lt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E14FCDAC-F114-4935-BAF1-62D144F73890}" type="slidenum">
              <a:rPr lang="en-CA" sz="1200" b="0" strike="noStrike" spc="-1">
                <a:solidFill>
                  <a:srgbClr val="000000"/>
                </a:solidFill>
                <a:latin typeface="+mn-lt"/>
              </a:rPr>
            </a:fld>
            <a:endParaRPr lang="en-US" sz="1200" b="0" strike="noStrike" spc="-1">
              <a:solidFill>
                <a:srgbClr val="000000"/>
              </a:solidFill>
              <a:latin typeface="Times New Roman" panose="02020603050405020304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0920" cy="3427920"/>
          </a:xfrm>
          <a:prstGeom prst="rect">
            <a:avLst/>
          </a:prstGeom>
          <a:ln w="0">
            <a:noFill/>
          </a:ln>
        </p:spPr>
      </p:sp>
      <p:sp>
        <p:nvSpPr>
          <p:cNvPr id="36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320" cy="4113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numCol="1" spcCol="0" anchor="t">
            <a:noAutofit/>
          </a:bodyPr>
          <a:p>
            <a:pPr marL="215900"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362" name="PlaceHolder 3"/>
          <p:cNvSpPr>
            <a:spLocks noGrp="1"/>
          </p:cNvSpPr>
          <p:nvPr>
            <p:ph type="sldNum" idx="29"/>
          </p:nvPr>
        </p:nvSpPr>
        <p:spPr>
          <a:xfrm>
            <a:off x="3884760" y="8685360"/>
            <a:ext cx="2970720" cy="4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CA" sz="1200" b="0" strike="noStrike" spc="-1">
                <a:solidFill>
                  <a:srgbClr val="000000"/>
                </a:solidFill>
                <a:latin typeface="+mn-lt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802A205-4BD3-4C75-80EC-7982EE07E8CC}" type="slidenum">
              <a:rPr lang="en-CA" sz="1200" b="0" strike="noStrike" spc="-1">
                <a:solidFill>
                  <a:srgbClr val="000000"/>
                </a:solidFill>
                <a:latin typeface="+mn-lt"/>
              </a:rPr>
            </a:fld>
            <a:endParaRPr lang="en-US" sz="1200" b="0" strike="noStrike" spc="-1">
              <a:solidFill>
                <a:srgbClr val="000000"/>
              </a:solidFill>
              <a:latin typeface="Times New Roman" panose="02020603050405020304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0920" cy="3427920"/>
          </a:xfrm>
          <a:prstGeom prst="rect">
            <a:avLst/>
          </a:prstGeom>
          <a:ln w="0">
            <a:noFill/>
          </a:ln>
        </p:spPr>
      </p:sp>
      <p:sp>
        <p:nvSpPr>
          <p:cNvPr id="36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320" cy="4113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numCol="1" spcCol="0" anchor="t">
            <a:noAutofit/>
          </a:bodyPr>
          <a:p>
            <a:pPr marL="215900"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365" name="PlaceHolder 3"/>
          <p:cNvSpPr>
            <a:spLocks noGrp="1"/>
          </p:cNvSpPr>
          <p:nvPr>
            <p:ph type="sldNum" idx="30"/>
          </p:nvPr>
        </p:nvSpPr>
        <p:spPr>
          <a:xfrm>
            <a:off x="3884760" y="8685360"/>
            <a:ext cx="2970720" cy="4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CA" sz="1200" b="0" strike="noStrike" spc="-1">
                <a:solidFill>
                  <a:srgbClr val="000000"/>
                </a:solidFill>
                <a:latin typeface="+mn-lt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B4FE4C7-A551-4B9D-A1FD-2FEFD60472EA}" type="slidenum">
              <a:rPr lang="en-CA" sz="1200" b="0" strike="noStrike" spc="-1">
                <a:solidFill>
                  <a:srgbClr val="000000"/>
                </a:solidFill>
                <a:latin typeface="+mn-lt"/>
              </a:rPr>
            </a:fld>
            <a:endParaRPr lang="en-US" sz="1200" b="0" strike="noStrike" spc="-1">
              <a:solidFill>
                <a:srgbClr val="000000"/>
              </a:solidFill>
              <a:latin typeface="Times New Roman" panose="02020603050405020304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0920" cy="3427920"/>
          </a:xfrm>
          <a:prstGeom prst="rect">
            <a:avLst/>
          </a:prstGeom>
          <a:ln w="0">
            <a:noFill/>
          </a:ln>
        </p:spPr>
      </p:sp>
      <p:sp>
        <p:nvSpPr>
          <p:cNvPr id="36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320" cy="4113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numCol="1" spcCol="0" anchor="t">
            <a:noAutofit/>
          </a:bodyPr>
          <a:p>
            <a:pPr marL="215900"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368" name="PlaceHolder 3"/>
          <p:cNvSpPr>
            <a:spLocks noGrp="1"/>
          </p:cNvSpPr>
          <p:nvPr>
            <p:ph type="sldNum" idx="31"/>
          </p:nvPr>
        </p:nvSpPr>
        <p:spPr>
          <a:xfrm>
            <a:off x="3884760" y="8685360"/>
            <a:ext cx="2970720" cy="4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CA" sz="1200" b="0" strike="noStrike" spc="-1">
                <a:solidFill>
                  <a:srgbClr val="000000"/>
                </a:solidFill>
                <a:latin typeface="+mn-lt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A2228A32-EA69-48BD-A7F2-1CAB997D1FC8}" type="slidenum">
              <a:rPr lang="en-CA" sz="1200" b="0" strike="noStrike" spc="-1">
                <a:solidFill>
                  <a:srgbClr val="000000"/>
                </a:solidFill>
                <a:latin typeface="+mn-lt"/>
              </a:rPr>
            </a:fld>
            <a:endParaRPr lang="en-US" sz="1200" b="0" strike="noStrike" spc="-1">
              <a:solidFill>
                <a:srgbClr val="000000"/>
              </a:solidFill>
              <a:latin typeface="Times New Roman" panose="02020603050405020304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0920" cy="3427920"/>
          </a:xfrm>
          <a:prstGeom prst="rect">
            <a:avLst/>
          </a:prstGeom>
          <a:ln w="0">
            <a:noFill/>
          </a:ln>
        </p:spPr>
      </p:sp>
      <p:sp>
        <p:nvSpPr>
          <p:cNvPr id="37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320" cy="4113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numCol="1" spcCol="0" anchor="t">
            <a:noAutofit/>
          </a:bodyPr>
          <a:p>
            <a:pPr marL="215900"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371" name="PlaceHolder 3"/>
          <p:cNvSpPr>
            <a:spLocks noGrp="1"/>
          </p:cNvSpPr>
          <p:nvPr>
            <p:ph type="sldNum" idx="32"/>
          </p:nvPr>
        </p:nvSpPr>
        <p:spPr>
          <a:xfrm>
            <a:off x="3884760" y="8685360"/>
            <a:ext cx="2970720" cy="4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CA" sz="1200" b="0" strike="noStrike" spc="-1">
                <a:solidFill>
                  <a:srgbClr val="000000"/>
                </a:solidFill>
                <a:latin typeface="+mn-lt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69D68357-9DAD-4CA8-A232-CDE45D1D00CC}" type="slidenum">
              <a:rPr lang="en-CA" sz="1200" b="0" strike="noStrike" spc="-1">
                <a:solidFill>
                  <a:srgbClr val="000000"/>
                </a:solidFill>
                <a:latin typeface="+mn-lt"/>
              </a:rPr>
            </a:fld>
            <a:endParaRPr lang="en-US" sz="1200" b="0" strike="noStrike" spc="-1">
              <a:solidFill>
                <a:srgbClr val="000000"/>
              </a:solidFill>
              <a:latin typeface="Times New Roman" panose="02020603050405020304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0920" cy="3427920"/>
          </a:xfrm>
          <a:prstGeom prst="rect">
            <a:avLst/>
          </a:prstGeom>
          <a:ln w="0">
            <a:noFill/>
          </a:ln>
        </p:spPr>
      </p:sp>
      <p:sp>
        <p:nvSpPr>
          <p:cNvPr id="37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320" cy="4113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numCol="1" spcCol="0" anchor="t">
            <a:noAutofit/>
          </a:bodyPr>
          <a:p>
            <a:pPr marL="215900"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374" name="PlaceHolder 3"/>
          <p:cNvSpPr>
            <a:spLocks noGrp="1"/>
          </p:cNvSpPr>
          <p:nvPr>
            <p:ph type="sldNum" idx="33"/>
          </p:nvPr>
        </p:nvSpPr>
        <p:spPr>
          <a:xfrm>
            <a:off x="3884760" y="8685360"/>
            <a:ext cx="2970720" cy="4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CA" sz="1200" b="0" strike="noStrike" spc="-1">
                <a:solidFill>
                  <a:srgbClr val="000000"/>
                </a:solidFill>
                <a:latin typeface="+mn-lt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F1C4ACB2-1B31-40B1-A451-77EADA7D41F7}" type="slidenum">
              <a:rPr lang="en-CA" sz="1200" b="0" strike="noStrike" spc="-1">
                <a:solidFill>
                  <a:srgbClr val="000000"/>
                </a:solidFill>
                <a:latin typeface="+mn-lt"/>
              </a:rPr>
            </a:fld>
            <a:endParaRPr lang="en-US" sz="1200" b="0" strike="noStrike" spc="-1">
              <a:solidFill>
                <a:srgbClr val="000000"/>
              </a:solidFill>
              <a:latin typeface="Times New Roman" panose="02020603050405020304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0920" cy="3427920"/>
          </a:xfrm>
          <a:prstGeom prst="rect">
            <a:avLst/>
          </a:prstGeom>
          <a:ln w="0">
            <a:noFill/>
          </a:ln>
        </p:spPr>
      </p:sp>
      <p:sp>
        <p:nvSpPr>
          <p:cNvPr id="37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320" cy="4113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numCol="1" spcCol="0" anchor="t">
            <a:noAutofit/>
          </a:bodyPr>
          <a:p>
            <a:pPr marL="215900"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377" name="PlaceHolder 3"/>
          <p:cNvSpPr>
            <a:spLocks noGrp="1"/>
          </p:cNvSpPr>
          <p:nvPr>
            <p:ph type="sldNum" idx="34"/>
          </p:nvPr>
        </p:nvSpPr>
        <p:spPr>
          <a:xfrm>
            <a:off x="3884760" y="8685360"/>
            <a:ext cx="2970720" cy="4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CA" sz="1200" b="0" strike="noStrike" spc="-1">
                <a:solidFill>
                  <a:srgbClr val="000000"/>
                </a:solidFill>
                <a:latin typeface="+mn-lt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38A19954-1382-478B-BC1A-90AC8DC8DCB9}" type="slidenum">
              <a:rPr lang="en-CA" sz="1200" b="0" strike="noStrike" spc="-1">
                <a:solidFill>
                  <a:srgbClr val="000000"/>
                </a:solidFill>
                <a:latin typeface="+mn-lt"/>
              </a:rPr>
            </a:fld>
            <a:endParaRPr lang="en-US" sz="1200" b="0" strike="noStrike" spc="-1">
              <a:solidFill>
                <a:srgbClr val="000000"/>
              </a:solidFill>
              <a:latin typeface="Times New Roman" panose="02020603050405020304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0920" cy="3427920"/>
          </a:xfrm>
          <a:prstGeom prst="rect">
            <a:avLst/>
          </a:prstGeom>
          <a:ln w="0">
            <a:noFill/>
          </a:ln>
        </p:spPr>
      </p:sp>
      <p:sp>
        <p:nvSpPr>
          <p:cNvPr id="37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320" cy="4113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numCol="1" spcCol="0" anchor="t">
            <a:noAutofit/>
          </a:bodyPr>
          <a:p>
            <a:pPr marL="215900"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380" name="PlaceHolder 3"/>
          <p:cNvSpPr>
            <a:spLocks noGrp="1"/>
          </p:cNvSpPr>
          <p:nvPr>
            <p:ph type="sldNum" idx="35"/>
          </p:nvPr>
        </p:nvSpPr>
        <p:spPr>
          <a:xfrm>
            <a:off x="3884760" y="8685360"/>
            <a:ext cx="2970720" cy="4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CA" sz="1200" b="0" strike="noStrike" spc="-1">
                <a:solidFill>
                  <a:srgbClr val="000000"/>
                </a:solidFill>
                <a:latin typeface="+mn-lt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6213396B-D74D-4E0B-BCBC-AB8262C6EE7F}" type="slidenum">
              <a:rPr lang="en-CA" sz="1200" b="0" strike="noStrike" spc="-1">
                <a:solidFill>
                  <a:srgbClr val="000000"/>
                </a:solidFill>
                <a:latin typeface="+mn-lt"/>
              </a:rPr>
            </a:fld>
            <a:endParaRPr lang="en-US" sz="1200" b="0" strike="noStrike" spc="-1">
              <a:solidFill>
                <a:srgbClr val="000000"/>
              </a:solidFill>
              <a:latin typeface="Times New Roman" panose="02020603050405020304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0920" cy="3427920"/>
          </a:xfrm>
          <a:prstGeom prst="rect">
            <a:avLst/>
          </a:prstGeom>
          <a:ln w="0">
            <a:noFill/>
          </a:ln>
        </p:spPr>
      </p:sp>
      <p:sp>
        <p:nvSpPr>
          <p:cNvPr id="38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320" cy="4113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numCol="1" spcCol="0" anchor="t">
            <a:noAutofit/>
          </a:bodyPr>
          <a:p>
            <a:pPr marL="215900"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383" name="PlaceHolder 3"/>
          <p:cNvSpPr>
            <a:spLocks noGrp="1"/>
          </p:cNvSpPr>
          <p:nvPr>
            <p:ph type="sldNum" idx="36"/>
          </p:nvPr>
        </p:nvSpPr>
        <p:spPr>
          <a:xfrm>
            <a:off x="3884760" y="8685360"/>
            <a:ext cx="2970720" cy="4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CA" sz="1200" b="0" strike="noStrike" spc="-1">
                <a:solidFill>
                  <a:srgbClr val="000000"/>
                </a:solidFill>
                <a:latin typeface="+mn-lt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640DFD57-C378-4D94-BA26-17A7BB74A20C}" type="slidenum">
              <a:rPr lang="en-CA" sz="1200" b="0" strike="noStrike" spc="-1">
                <a:solidFill>
                  <a:srgbClr val="000000"/>
                </a:solidFill>
                <a:latin typeface="+mn-lt"/>
              </a:rPr>
            </a:fld>
            <a:endParaRPr lang="en-US" sz="1200" b="0" strike="noStrike" spc="-1">
              <a:solidFill>
                <a:srgbClr val="000000"/>
              </a:solidFill>
              <a:latin typeface="Times New Roman" panose="02020603050405020304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0920" cy="3427920"/>
          </a:xfrm>
          <a:prstGeom prst="rect">
            <a:avLst/>
          </a:prstGeom>
          <a:ln w="0">
            <a:noFill/>
          </a:ln>
        </p:spPr>
      </p:sp>
      <p:sp>
        <p:nvSpPr>
          <p:cNvPr id="29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320" cy="4113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numCol="1" spcCol="0" anchor="t">
            <a:noAutofit/>
          </a:bodyPr>
          <a:p>
            <a:pPr marL="215900"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293" name="PlaceHolder 3"/>
          <p:cNvSpPr>
            <a:spLocks noGrp="1"/>
          </p:cNvSpPr>
          <p:nvPr>
            <p:ph type="sldNum" idx="6"/>
          </p:nvPr>
        </p:nvSpPr>
        <p:spPr>
          <a:xfrm>
            <a:off x="3884760" y="8685360"/>
            <a:ext cx="2970720" cy="4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CA" sz="1200" b="0" strike="noStrike" spc="-1">
                <a:solidFill>
                  <a:srgbClr val="000000"/>
                </a:solidFill>
                <a:latin typeface="+mn-lt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5A3E2635-915E-420B-8923-D6C43DE682A3}" type="slidenum">
              <a:rPr lang="en-CA" sz="1200" b="0" strike="noStrike" spc="-1">
                <a:solidFill>
                  <a:srgbClr val="000000"/>
                </a:solidFill>
                <a:latin typeface="+mn-lt"/>
              </a:rPr>
            </a:fld>
            <a:endParaRPr lang="en-US" sz="1200" b="0" strike="noStrike" spc="-1">
              <a:solidFill>
                <a:srgbClr val="000000"/>
              </a:solidFill>
              <a:latin typeface="Times New Roman" panose="02020603050405020304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0920" cy="3427920"/>
          </a:xfrm>
          <a:prstGeom prst="rect">
            <a:avLst/>
          </a:prstGeom>
          <a:ln w="0">
            <a:noFill/>
          </a:ln>
        </p:spPr>
      </p:sp>
      <p:sp>
        <p:nvSpPr>
          <p:cNvPr id="38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320" cy="4113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numCol="1" spcCol="0" anchor="t">
            <a:noAutofit/>
          </a:bodyPr>
          <a:p>
            <a:pPr marL="215900"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386" name="PlaceHolder 3"/>
          <p:cNvSpPr>
            <a:spLocks noGrp="1"/>
          </p:cNvSpPr>
          <p:nvPr>
            <p:ph type="sldNum" idx="37"/>
          </p:nvPr>
        </p:nvSpPr>
        <p:spPr>
          <a:xfrm>
            <a:off x="3884760" y="8685360"/>
            <a:ext cx="2970720" cy="4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CA" sz="1200" b="0" strike="noStrike" spc="-1">
                <a:solidFill>
                  <a:srgbClr val="000000"/>
                </a:solidFill>
                <a:latin typeface="+mn-lt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9008FD26-983E-4B2F-A568-B418DF9277E7}" type="slidenum">
              <a:rPr lang="en-CA" sz="1200" b="0" strike="noStrike" spc="-1">
                <a:solidFill>
                  <a:srgbClr val="000000"/>
                </a:solidFill>
                <a:latin typeface="+mn-lt"/>
              </a:rPr>
            </a:fld>
            <a:endParaRPr lang="en-US" sz="1200" b="0" strike="noStrike" spc="-1">
              <a:solidFill>
                <a:srgbClr val="000000"/>
              </a:solidFill>
              <a:latin typeface="Times New Roman" panose="02020603050405020304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0920" cy="3427920"/>
          </a:xfrm>
          <a:prstGeom prst="rect">
            <a:avLst/>
          </a:prstGeom>
          <a:ln w="0">
            <a:noFill/>
          </a:ln>
        </p:spPr>
      </p:sp>
      <p:sp>
        <p:nvSpPr>
          <p:cNvPr id="29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320" cy="4113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numCol="1" spcCol="0" anchor="t">
            <a:noAutofit/>
          </a:bodyPr>
          <a:p>
            <a:pPr marL="215900"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296" name="PlaceHolder 3"/>
          <p:cNvSpPr>
            <a:spLocks noGrp="1"/>
          </p:cNvSpPr>
          <p:nvPr>
            <p:ph type="sldNum" idx="7"/>
          </p:nvPr>
        </p:nvSpPr>
        <p:spPr>
          <a:xfrm>
            <a:off x="3884760" y="8685360"/>
            <a:ext cx="2970720" cy="4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CA" sz="1200" b="0" strike="noStrike" spc="-1">
                <a:solidFill>
                  <a:srgbClr val="000000"/>
                </a:solidFill>
                <a:latin typeface="+mn-lt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A628B0C8-2E80-4CA2-8122-6947AC87E3B1}" type="slidenum">
              <a:rPr lang="en-CA" sz="1200" b="0" strike="noStrike" spc="-1">
                <a:solidFill>
                  <a:srgbClr val="000000"/>
                </a:solidFill>
                <a:latin typeface="+mn-lt"/>
              </a:rPr>
            </a:fld>
            <a:endParaRPr lang="en-US" sz="1200" b="0" strike="noStrike" spc="-1">
              <a:solidFill>
                <a:srgbClr val="000000"/>
              </a:solidFill>
              <a:latin typeface="Times New Roman" panose="02020603050405020304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PlaceHolder 1"/>
          <p:cNvSpPr>
            <a:spLocks noGrp="1"/>
          </p:cNvSpPr>
          <p:nvPr>
            <p:ph type="sldNum" idx="8"/>
          </p:nvPr>
        </p:nvSpPr>
        <p:spPr>
          <a:xfrm>
            <a:off x="3884760" y="8685360"/>
            <a:ext cx="2970720" cy="4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rgbClr val="000000"/>
                </a:solidFill>
                <a:latin typeface="+mn-lt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C3B2BFE-773A-4C66-86B8-CE933C4E22CD}" type="slidenum">
              <a:rPr lang="en-US" sz="1200" b="0" strike="noStrike" spc="-1">
                <a:solidFill>
                  <a:srgbClr val="000000"/>
                </a:solidFill>
                <a:latin typeface="+mn-lt"/>
              </a:rPr>
            </a:fld>
            <a:endParaRPr lang="en-US" sz="1200" b="0" strike="noStrike" spc="-1">
              <a:solidFill>
                <a:srgbClr val="000000"/>
              </a:solidFill>
              <a:latin typeface="Times New Roman" panose="02020603050405020304"/>
            </a:endParaRPr>
          </a:p>
        </p:txBody>
      </p:sp>
      <p:sp>
        <p:nvSpPr>
          <p:cNvPr id="298" name="PlaceHolder 2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0920" cy="3427920"/>
          </a:xfrm>
          <a:prstGeom prst="rect">
            <a:avLst/>
          </a:prstGeom>
          <a:ln w="0">
            <a:noFill/>
          </a:ln>
        </p:spPr>
      </p:sp>
      <p:sp>
        <p:nvSpPr>
          <p:cNvPr id="299" name="PlaceHolder 3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320" cy="4113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numCol="1" spcCol="0" anchor="t">
            <a:noAutofit/>
          </a:bodyPr>
          <a:p>
            <a:pPr marL="2159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This can be also argued as follows: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2159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    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The inverse of n</a:t>
            </a:r>
            <a:r>
              <a:rPr lang="en-US" sz="2000" b="0" strike="noStrike" spc="-1" baseline="30000">
                <a:solidFill>
                  <a:srgbClr val="000000"/>
                </a:solidFill>
                <a:latin typeface="Arial" panose="020B0604020202020204"/>
              </a:rPr>
              <a:t>d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 is n</a:t>
            </a:r>
            <a:r>
              <a:rPr lang="en-US" sz="2000" b="0" strike="noStrike" spc="-1" baseline="30000">
                <a:solidFill>
                  <a:srgbClr val="000000"/>
                </a:solidFill>
                <a:latin typeface="Arial" panose="020B0604020202020204"/>
              </a:rPr>
              <a:t>1/d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 and to assume otherwise would suggest that a polynomial grows as fast as an exponential, which is false simply by applying l’Hopital’s rule. 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0920" cy="3427920"/>
          </a:xfrm>
          <a:prstGeom prst="rect">
            <a:avLst/>
          </a:prstGeom>
          <a:ln w="0">
            <a:noFill/>
          </a:ln>
        </p:spPr>
      </p:sp>
      <p:sp>
        <p:nvSpPr>
          <p:cNvPr id="30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320" cy="4113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numCol="1" spcCol="0" anchor="t">
            <a:noAutofit/>
          </a:bodyPr>
          <a:p>
            <a:pPr marL="215900"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302" name="PlaceHolder 3"/>
          <p:cNvSpPr>
            <a:spLocks noGrp="1"/>
          </p:cNvSpPr>
          <p:nvPr>
            <p:ph type="sldNum" idx="9"/>
          </p:nvPr>
        </p:nvSpPr>
        <p:spPr>
          <a:xfrm>
            <a:off x="3884760" y="8685360"/>
            <a:ext cx="2970720" cy="4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CA" sz="1200" b="0" strike="noStrike" spc="-1">
                <a:solidFill>
                  <a:srgbClr val="000000"/>
                </a:solidFill>
                <a:latin typeface="+mn-lt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214CE915-214E-4125-8BFD-C9216A2B053D}" type="slidenum">
              <a:rPr lang="en-CA" sz="1200" b="0" strike="noStrike" spc="-1">
                <a:solidFill>
                  <a:srgbClr val="000000"/>
                </a:solidFill>
                <a:latin typeface="+mn-lt"/>
              </a:rPr>
            </a:fld>
            <a:endParaRPr lang="en-US" sz="1200" b="0" strike="noStrike" spc="-1">
              <a:solidFill>
                <a:srgbClr val="000000"/>
              </a:solidFill>
              <a:latin typeface="Times New Roman" panose="02020603050405020304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0920" cy="3427920"/>
          </a:xfrm>
          <a:prstGeom prst="rect">
            <a:avLst/>
          </a:prstGeom>
          <a:ln w="0">
            <a:noFill/>
          </a:ln>
        </p:spPr>
      </p:sp>
      <p:sp>
        <p:nvSpPr>
          <p:cNvPr id="30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320" cy="4113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numCol="1" spcCol="0" anchor="t">
            <a:noAutofit/>
          </a:bodyPr>
          <a:p>
            <a:pPr marL="215900"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305" name="PlaceHolder 3"/>
          <p:cNvSpPr>
            <a:spLocks noGrp="1"/>
          </p:cNvSpPr>
          <p:nvPr>
            <p:ph type="sldNum" idx="10"/>
          </p:nvPr>
        </p:nvSpPr>
        <p:spPr>
          <a:xfrm>
            <a:off x="3884760" y="8685360"/>
            <a:ext cx="2970720" cy="4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CA" sz="1200" b="0" strike="noStrike" spc="-1">
                <a:solidFill>
                  <a:srgbClr val="000000"/>
                </a:solidFill>
                <a:latin typeface="+mn-lt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83CCEF9E-E494-4987-BBB8-803A7EF7AC60}" type="slidenum">
              <a:rPr lang="en-CA" sz="1200" b="0" strike="noStrike" spc="-1">
                <a:solidFill>
                  <a:srgbClr val="000000"/>
                </a:solidFill>
                <a:latin typeface="+mn-lt"/>
              </a:rPr>
            </a:fld>
            <a:endParaRPr lang="en-US" sz="1200" b="0" strike="noStrike" spc="-1">
              <a:solidFill>
                <a:srgbClr val="000000"/>
              </a:solidFill>
              <a:latin typeface="Times New Roman" panose="02020603050405020304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0920" cy="3427920"/>
          </a:xfrm>
          <a:prstGeom prst="rect">
            <a:avLst/>
          </a:prstGeom>
          <a:ln w="0">
            <a:noFill/>
          </a:ln>
        </p:spPr>
      </p:sp>
      <p:sp>
        <p:nvSpPr>
          <p:cNvPr id="30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320" cy="4113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numCol="1" spcCol="0" anchor="t">
            <a:noAutofit/>
          </a:bodyPr>
          <a:p>
            <a:pPr marL="215900"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308" name="PlaceHolder 3"/>
          <p:cNvSpPr>
            <a:spLocks noGrp="1"/>
          </p:cNvSpPr>
          <p:nvPr>
            <p:ph type="sldNum" idx="11"/>
          </p:nvPr>
        </p:nvSpPr>
        <p:spPr>
          <a:xfrm>
            <a:off x="3884760" y="8685360"/>
            <a:ext cx="2970720" cy="4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CA" sz="1200" b="0" strike="noStrike" spc="-1">
                <a:solidFill>
                  <a:srgbClr val="000000"/>
                </a:solidFill>
                <a:latin typeface="+mn-lt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AFE683C1-4163-4CC3-82A8-B81AE95614A7}" type="slidenum">
              <a:rPr lang="en-CA" sz="1200" b="0" strike="noStrike" spc="-1">
                <a:solidFill>
                  <a:srgbClr val="000000"/>
                </a:solidFill>
                <a:latin typeface="+mn-lt"/>
              </a:rPr>
            </a:fld>
            <a:endParaRPr lang="en-US" sz="1200" b="0" strike="noStrike" spc="-1">
              <a:solidFill>
                <a:srgbClr val="000000"/>
              </a:solidFill>
              <a:latin typeface="Times New Roman" panose="02020603050405020304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0920" cy="3427920"/>
          </a:xfrm>
          <a:prstGeom prst="rect">
            <a:avLst/>
          </a:prstGeom>
          <a:ln w="0">
            <a:noFill/>
          </a:ln>
        </p:spPr>
      </p:sp>
      <p:sp>
        <p:nvSpPr>
          <p:cNvPr id="31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320" cy="4113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numCol="1" spcCol="0" anchor="t">
            <a:noAutofit/>
          </a:bodyPr>
          <a:p>
            <a:pPr marL="215900"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311" name="PlaceHolder 3"/>
          <p:cNvSpPr>
            <a:spLocks noGrp="1"/>
          </p:cNvSpPr>
          <p:nvPr>
            <p:ph type="sldNum" idx="12"/>
          </p:nvPr>
        </p:nvSpPr>
        <p:spPr>
          <a:xfrm>
            <a:off x="3884760" y="8685360"/>
            <a:ext cx="2970720" cy="4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CA" sz="1200" b="0" strike="noStrike" spc="-1">
                <a:solidFill>
                  <a:srgbClr val="000000"/>
                </a:solidFill>
                <a:latin typeface="+mn-lt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F1CF1C7-E0F6-48D4-9338-01882B969B5D}" type="slidenum">
              <a:rPr lang="en-CA" sz="1200" b="0" strike="noStrike" spc="-1">
                <a:solidFill>
                  <a:srgbClr val="000000"/>
                </a:solidFill>
                <a:latin typeface="+mn-lt"/>
              </a:rPr>
            </a:fld>
            <a:endParaRPr lang="en-US" sz="1200" b="0" strike="noStrike" spc="-1">
              <a:solidFill>
                <a:srgbClr val="000000"/>
              </a:solidFill>
              <a:latin typeface="Times New Roman" panose="02020603050405020304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 algn="ctr">
              <a:buNone/>
            </a:pPr>
            <a:endParaRPr lang="en-US" sz="32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/>
            <a:endParaRPr lang="en-US" sz="32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1.png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TextBox 5"/>
          <p:cNvSpPr/>
          <p:nvPr/>
        </p:nvSpPr>
        <p:spPr>
          <a:xfrm>
            <a:off x="8197920" y="387360"/>
            <a:ext cx="990360" cy="3027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 anchor="t">
            <a:spAutoFit/>
          </a:bodyPr>
          <a:p>
            <a:pPr algn="r">
              <a:lnSpc>
                <a:spcPct val="100000"/>
              </a:lnSpc>
            </a:pPr>
            <a:fld id="{7669AD02-9141-4079-8488-C6DA1A909B07}" type="slidenum">
              <a:rPr lang="en-CA" sz="1400" b="0" strike="noStrike" spc="-1">
                <a:solidFill>
                  <a:srgbClr val="808080"/>
                </a:solidFill>
                <a:latin typeface="Arial" panose="020B0604020202020204"/>
                <a:ea typeface="DejaVu Sans"/>
              </a:rPr>
            </a:fld>
            <a:endParaRPr lang="en-US" sz="14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2" name="Footer Placeholder 4"/>
          <p:cNvSpPr/>
          <p:nvPr/>
        </p:nvSpPr>
        <p:spPr>
          <a:xfrm>
            <a:off x="2916360" y="111240"/>
            <a:ext cx="58312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CA" sz="1600" b="0" strike="noStrike" spc="-1">
                <a:solidFill>
                  <a:srgbClr val="808080"/>
                </a:solidFill>
                <a:latin typeface="Calibri" panose="020F0502020204030204"/>
                <a:ea typeface="DejaVu Sans"/>
              </a:rPr>
              <a:t>Mathematical background</a:t>
            </a:r>
            <a:endParaRPr lang="en-US" sz="16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 algn="ctr">
              <a:buNone/>
            </a:pPr>
            <a:r>
              <a:rPr lang="en-US" sz="4400" b="0" strike="noStrike" spc="-1">
                <a:solidFill>
                  <a:srgbClr val="000000"/>
                </a:solidFill>
                <a:latin typeface="Arial" panose="020B0604020202020204"/>
              </a:rPr>
              <a:t>Click to edit the title text format</a:t>
            </a:r>
            <a:endParaRPr lang="en-US" sz="44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strike="noStrike" spc="-1">
                <a:solidFill>
                  <a:srgbClr val="000000"/>
                </a:solidFill>
                <a:latin typeface="Arial" panose="020B0604020202020204"/>
              </a:rPr>
              <a:t>Click to edit the outline text format</a:t>
            </a:r>
            <a:endParaRPr lang="en-US" sz="32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800" b="0" strike="noStrike" spc="-1">
                <a:solidFill>
                  <a:srgbClr val="000000"/>
                </a:solidFill>
                <a:latin typeface="Arial" panose="020B0604020202020204"/>
              </a:rPr>
              <a:t>Second Outline Level</a:t>
            </a:r>
            <a:endParaRPr lang="en-US" sz="2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strike="noStrike" spc="-1">
                <a:solidFill>
                  <a:srgbClr val="000000"/>
                </a:solidFill>
                <a:latin typeface="Arial" panose="020B0604020202020204"/>
              </a:rPr>
              <a:t>Third Outline Level</a:t>
            </a:r>
            <a:endParaRPr lang="en-US" sz="24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Fourth Outline Level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Fifth Outline Level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Sixth Outline Level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Seventh Outline Level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7.xml"/><Relationship Id="rId8" Type="http://schemas.openxmlformats.org/officeDocument/2006/relationships/vmlDrawing" Target="../drawings/vmlDrawing4.v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3.wmf"/><Relationship Id="rId3" Type="http://schemas.openxmlformats.org/officeDocument/2006/relationships/oleObject" Target="../embeddings/oleObject8.bin"/><Relationship Id="rId2" Type="http://schemas.openxmlformats.org/officeDocument/2006/relationships/image" Target="../media/image12.png"/><Relationship Id="rId1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8.xml"/><Relationship Id="rId6" Type="http://schemas.openxmlformats.org/officeDocument/2006/relationships/vmlDrawing" Target="../drawings/vmlDrawing5.v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6.wmf"/><Relationship Id="rId3" Type="http://schemas.openxmlformats.org/officeDocument/2006/relationships/oleObject" Target="../embeddings/oleObject10.bin"/><Relationship Id="rId2" Type="http://schemas.openxmlformats.org/officeDocument/2006/relationships/image" Target="../media/image15.png"/><Relationship Id="rId1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wmf"/><Relationship Id="rId8" Type="http://schemas.openxmlformats.org/officeDocument/2006/relationships/oleObject" Target="../embeddings/oleObject14.bin"/><Relationship Id="rId7" Type="http://schemas.openxmlformats.org/officeDocument/2006/relationships/image" Target="../media/image19.wmf"/><Relationship Id="rId6" Type="http://schemas.openxmlformats.org/officeDocument/2006/relationships/oleObject" Target="../embeddings/oleObject13.bin"/><Relationship Id="rId5" Type="http://schemas.openxmlformats.org/officeDocument/2006/relationships/image" Target="../media/image18.wmf"/><Relationship Id="rId4" Type="http://schemas.openxmlformats.org/officeDocument/2006/relationships/oleObject" Target="../embeddings/oleObject12.bin"/><Relationship Id="rId3" Type="http://schemas.openxmlformats.org/officeDocument/2006/relationships/image" Target="../media/image17.wmf"/><Relationship Id="rId2" Type="http://schemas.openxmlformats.org/officeDocument/2006/relationships/oleObject" Target="../embeddings/oleObject11.bin"/><Relationship Id="rId12" Type="http://schemas.openxmlformats.org/officeDocument/2006/relationships/notesSlide" Target="../notesSlides/notesSlide9.xml"/><Relationship Id="rId11" Type="http://schemas.openxmlformats.org/officeDocument/2006/relationships/vmlDrawing" Target="../drawings/vmlDrawing6.vml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1.png"/><Relationship Id="rId1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2.xml"/><Relationship Id="rId5" Type="http://schemas.openxmlformats.org/officeDocument/2006/relationships/vmlDrawing" Target="../drawings/vmlDrawing7.v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2.wmf"/><Relationship Id="rId2" Type="http://schemas.openxmlformats.org/officeDocument/2006/relationships/oleObject" Target="../embeddings/oleObject15.bin"/><Relationship Id="rId1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4.xml"/><Relationship Id="rId7" Type="http://schemas.openxmlformats.org/officeDocument/2006/relationships/vmlDrawing" Target="../drawings/vmlDrawing8.v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4.wmf"/><Relationship Id="rId4" Type="http://schemas.openxmlformats.org/officeDocument/2006/relationships/oleObject" Target="../embeddings/oleObject17.bin"/><Relationship Id="rId3" Type="http://schemas.openxmlformats.org/officeDocument/2006/relationships/image" Target="../media/image23.wmf"/><Relationship Id="rId2" Type="http://schemas.openxmlformats.org/officeDocument/2006/relationships/oleObject" Target="../embeddings/oleObject16.bin"/><Relationship Id="rId1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5.xml"/><Relationship Id="rId7" Type="http://schemas.openxmlformats.org/officeDocument/2006/relationships/vmlDrawing" Target="../drawings/vmlDrawing9.v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6.wmf"/><Relationship Id="rId4" Type="http://schemas.openxmlformats.org/officeDocument/2006/relationships/oleObject" Target="../embeddings/oleObject19.bin"/><Relationship Id="rId3" Type="http://schemas.openxmlformats.org/officeDocument/2006/relationships/image" Target="../media/image25.wmf"/><Relationship Id="rId2" Type="http://schemas.openxmlformats.org/officeDocument/2006/relationships/oleObject" Target="../embeddings/oleObject18.bin"/><Relationship Id="rId1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6.xml"/><Relationship Id="rId7" Type="http://schemas.openxmlformats.org/officeDocument/2006/relationships/vmlDrawing" Target="../drawings/vmlDrawing10.v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8.wmf"/><Relationship Id="rId4" Type="http://schemas.openxmlformats.org/officeDocument/2006/relationships/oleObject" Target="../embeddings/oleObject21.bin"/><Relationship Id="rId3" Type="http://schemas.openxmlformats.org/officeDocument/2006/relationships/image" Target="../media/image27.wmf"/><Relationship Id="rId2" Type="http://schemas.openxmlformats.org/officeDocument/2006/relationships/oleObject" Target="../embeddings/oleObject20.bin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32.wmf"/><Relationship Id="rId8" Type="http://schemas.openxmlformats.org/officeDocument/2006/relationships/oleObject" Target="../embeddings/oleObject25.bin"/><Relationship Id="rId7" Type="http://schemas.openxmlformats.org/officeDocument/2006/relationships/image" Target="../media/image31.wmf"/><Relationship Id="rId6" Type="http://schemas.openxmlformats.org/officeDocument/2006/relationships/oleObject" Target="../embeddings/oleObject24.bin"/><Relationship Id="rId5" Type="http://schemas.openxmlformats.org/officeDocument/2006/relationships/image" Target="../media/image30.wmf"/><Relationship Id="rId4" Type="http://schemas.openxmlformats.org/officeDocument/2006/relationships/oleObject" Target="../embeddings/oleObject23.bin"/><Relationship Id="rId3" Type="http://schemas.openxmlformats.org/officeDocument/2006/relationships/image" Target="../media/image29.wmf"/><Relationship Id="rId2" Type="http://schemas.openxmlformats.org/officeDocument/2006/relationships/oleObject" Target="../embeddings/oleObject22.bin"/><Relationship Id="rId14" Type="http://schemas.openxmlformats.org/officeDocument/2006/relationships/notesSlide" Target="../notesSlides/notesSlide18.xml"/><Relationship Id="rId13" Type="http://schemas.openxmlformats.org/officeDocument/2006/relationships/vmlDrawing" Target="../drawings/vmlDrawing11.vml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33.wmf"/><Relationship Id="rId10" Type="http://schemas.openxmlformats.org/officeDocument/2006/relationships/oleObject" Target="../embeddings/oleObject26.bin"/><Relationship Id="rId1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9.xml"/><Relationship Id="rId7" Type="http://schemas.openxmlformats.org/officeDocument/2006/relationships/vmlDrawing" Target="../drawings/vmlDrawing12.v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36.wmf"/><Relationship Id="rId4" Type="http://schemas.openxmlformats.org/officeDocument/2006/relationships/oleObject" Target="../embeddings/oleObject27.bin"/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0.xml"/><Relationship Id="rId7" Type="http://schemas.openxmlformats.org/officeDocument/2006/relationships/vmlDrawing" Target="../drawings/vmlDrawing13.v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38.wmf"/><Relationship Id="rId4" Type="http://schemas.openxmlformats.org/officeDocument/2006/relationships/oleObject" Target="../embeddings/oleObject29.bin"/><Relationship Id="rId3" Type="http://schemas.openxmlformats.org/officeDocument/2006/relationships/image" Target="../media/image37.wmf"/><Relationship Id="rId2" Type="http://schemas.openxmlformats.org/officeDocument/2006/relationships/oleObject" Target="../embeddings/oleObject28.bin"/><Relationship Id="rId1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6.xml"/><Relationship Id="rId7" Type="http://schemas.openxmlformats.org/officeDocument/2006/relationships/vmlDrawing" Target="../drawings/vmlDrawing14.v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40.wmf"/><Relationship Id="rId4" Type="http://schemas.openxmlformats.org/officeDocument/2006/relationships/oleObject" Target="../embeddings/oleObject31.bin"/><Relationship Id="rId3" Type="http://schemas.openxmlformats.org/officeDocument/2006/relationships/image" Target="../media/image39.wmf"/><Relationship Id="rId2" Type="http://schemas.openxmlformats.org/officeDocument/2006/relationships/oleObject" Target="../embeddings/oleObject30.bin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image" Target="../media/image44.wmf"/><Relationship Id="rId8" Type="http://schemas.openxmlformats.org/officeDocument/2006/relationships/oleObject" Target="../embeddings/oleObject35.bin"/><Relationship Id="rId7" Type="http://schemas.openxmlformats.org/officeDocument/2006/relationships/image" Target="../media/image43.wmf"/><Relationship Id="rId6" Type="http://schemas.openxmlformats.org/officeDocument/2006/relationships/oleObject" Target="../embeddings/oleObject34.bin"/><Relationship Id="rId5" Type="http://schemas.openxmlformats.org/officeDocument/2006/relationships/image" Target="../media/image42.wmf"/><Relationship Id="rId4" Type="http://schemas.openxmlformats.org/officeDocument/2006/relationships/oleObject" Target="../embeddings/oleObject33.bin"/><Relationship Id="rId3" Type="http://schemas.openxmlformats.org/officeDocument/2006/relationships/image" Target="../media/image41.wmf"/><Relationship Id="rId2" Type="http://schemas.openxmlformats.org/officeDocument/2006/relationships/oleObject" Target="../embeddings/oleObject32.bin"/><Relationship Id="rId11" Type="http://schemas.openxmlformats.org/officeDocument/2006/relationships/vmlDrawing" Target="../drawings/vmlDrawing15.vml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48.wmf"/><Relationship Id="rId7" Type="http://schemas.openxmlformats.org/officeDocument/2006/relationships/oleObject" Target="../embeddings/oleObject38.bin"/><Relationship Id="rId6" Type="http://schemas.openxmlformats.org/officeDocument/2006/relationships/image" Target="../media/image47.wmf"/><Relationship Id="rId5" Type="http://schemas.openxmlformats.org/officeDocument/2006/relationships/oleObject" Target="../embeddings/oleObject37.bin"/><Relationship Id="rId4" Type="http://schemas.openxmlformats.org/officeDocument/2006/relationships/image" Target="../media/image46.wmf"/><Relationship Id="rId3" Type="http://schemas.openxmlformats.org/officeDocument/2006/relationships/oleObject" Target="../embeddings/oleObject36.bin"/><Relationship Id="rId2" Type="http://schemas.openxmlformats.org/officeDocument/2006/relationships/image" Target="../media/image45.png"/><Relationship Id="rId10" Type="http://schemas.openxmlformats.org/officeDocument/2006/relationships/vmlDrawing" Target="../drawings/vmlDrawing16.vml"/><Relationship Id="rId1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9" Type="http://schemas.openxmlformats.org/officeDocument/2006/relationships/image" Target="../media/image52.wmf"/><Relationship Id="rId8" Type="http://schemas.openxmlformats.org/officeDocument/2006/relationships/oleObject" Target="../embeddings/oleObject42.bin"/><Relationship Id="rId7" Type="http://schemas.openxmlformats.org/officeDocument/2006/relationships/image" Target="../media/image51.wmf"/><Relationship Id="rId6" Type="http://schemas.openxmlformats.org/officeDocument/2006/relationships/oleObject" Target="../embeddings/oleObject41.bin"/><Relationship Id="rId5" Type="http://schemas.openxmlformats.org/officeDocument/2006/relationships/image" Target="../media/image50.wmf"/><Relationship Id="rId4" Type="http://schemas.openxmlformats.org/officeDocument/2006/relationships/oleObject" Target="../embeddings/oleObject40.bin"/><Relationship Id="rId3" Type="http://schemas.openxmlformats.org/officeDocument/2006/relationships/image" Target="../media/image49.wmf"/><Relationship Id="rId2" Type="http://schemas.openxmlformats.org/officeDocument/2006/relationships/oleObject" Target="../embeddings/oleObject39.bin"/><Relationship Id="rId13" Type="http://schemas.openxmlformats.org/officeDocument/2006/relationships/vmlDrawing" Target="../drawings/vmlDrawing17.vml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53.wmf"/><Relationship Id="rId10" Type="http://schemas.openxmlformats.org/officeDocument/2006/relationships/oleObject" Target="../embeddings/oleObject43.bin"/><Relationship Id="rId1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vmlDrawing" Target="../drawings/vmlDrawing18.v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56.wmf"/><Relationship Id="rId6" Type="http://schemas.openxmlformats.org/officeDocument/2006/relationships/oleObject" Target="../embeddings/oleObject46.bin"/><Relationship Id="rId5" Type="http://schemas.openxmlformats.org/officeDocument/2006/relationships/image" Target="../media/image55.wmf"/><Relationship Id="rId4" Type="http://schemas.openxmlformats.org/officeDocument/2006/relationships/oleObject" Target="../embeddings/oleObject45.bin"/><Relationship Id="rId3" Type="http://schemas.openxmlformats.org/officeDocument/2006/relationships/image" Target="../media/image54.wmf"/><Relationship Id="rId2" Type="http://schemas.openxmlformats.org/officeDocument/2006/relationships/oleObject" Target="../embeddings/oleObject44.bin"/><Relationship Id="rId1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19.v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57.wmf"/><Relationship Id="rId2" Type="http://schemas.openxmlformats.org/officeDocument/2006/relationships/oleObject" Target="../embeddings/oleObject47.bin"/><Relationship Id="rId1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20.v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59.wmf"/><Relationship Id="rId4" Type="http://schemas.openxmlformats.org/officeDocument/2006/relationships/oleObject" Target="../embeddings/oleObject49.bin"/><Relationship Id="rId3" Type="http://schemas.openxmlformats.org/officeDocument/2006/relationships/image" Target="../media/image58.wmf"/><Relationship Id="rId2" Type="http://schemas.openxmlformats.org/officeDocument/2006/relationships/oleObject" Target="../embeddings/oleObject48.bin"/><Relationship Id="rId1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21.v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61.wmf"/><Relationship Id="rId4" Type="http://schemas.openxmlformats.org/officeDocument/2006/relationships/oleObject" Target="../embeddings/oleObject51.bin"/><Relationship Id="rId3" Type="http://schemas.openxmlformats.org/officeDocument/2006/relationships/image" Target="../media/image60.wmf"/><Relationship Id="rId2" Type="http://schemas.openxmlformats.org/officeDocument/2006/relationships/oleObject" Target="../embeddings/oleObject50.bin"/><Relationship Id="rId1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8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63.png"/><Relationship Id="rId3" Type="http://schemas.openxmlformats.org/officeDocument/2006/relationships/image" Target="../media/image62.png"/><Relationship Id="rId2" Type="http://schemas.openxmlformats.org/officeDocument/2006/relationships/hyperlink" Target="https://en.wikipedia.org/wiki/Quotient" TargetMode="External"/><Relationship Id="rId1" Type="http://schemas.openxmlformats.org/officeDocument/2006/relationships/hyperlink" Target="https://en.wikipedia.org/wiki/Euclidean_division" TargetMode="External"/></Relationships>
</file>

<file path=ppt/slides/_rels/slide3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9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image" Target="../media/image6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vmlDrawing" Target="../drawings/vmlDrawing1.v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6.wmf"/><Relationship Id="rId6" Type="http://schemas.openxmlformats.org/officeDocument/2006/relationships/oleObject" Target="../embeddings/oleObject3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2.bin"/><Relationship Id="rId3" Type="http://schemas.openxmlformats.org/officeDocument/2006/relationships/image" Target="../media/image4.wmf"/><Relationship Id="rId2" Type="http://schemas.openxmlformats.org/officeDocument/2006/relationships/oleObject" Target="../embeddings/oleObject1.bin"/><Relationship Id="rId1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7" Type="http://schemas.openxmlformats.org/officeDocument/2006/relationships/vmlDrawing" Target="../drawings/vmlDrawing2.v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8.wmf"/><Relationship Id="rId4" Type="http://schemas.openxmlformats.org/officeDocument/2006/relationships/oleObject" Target="../embeddings/oleObject5.bin"/><Relationship Id="rId3" Type="http://schemas.openxmlformats.org/officeDocument/2006/relationships/image" Target="../media/image7.wmf"/><Relationship Id="rId2" Type="http://schemas.openxmlformats.org/officeDocument/2006/relationships/oleObject" Target="../embeddings/oleObject4.bin"/><Relationship Id="rId1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6.xml"/><Relationship Id="rId8" Type="http://schemas.openxmlformats.org/officeDocument/2006/relationships/vmlDrawing" Target="../drawings/vmlDrawing3.v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0.wmf"/><Relationship Id="rId3" Type="http://schemas.openxmlformats.org/officeDocument/2006/relationships/oleObject" Target="../embeddings/oleObject6.bin"/><Relationship Id="rId2" Type="http://schemas.openxmlformats.org/officeDocument/2006/relationships/image" Target="../media/image9.png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 Box 14"/>
          <p:cNvSpPr/>
          <p:nvPr/>
        </p:nvSpPr>
        <p:spPr>
          <a:xfrm>
            <a:off x="539640" y="2563200"/>
            <a:ext cx="8280000" cy="759600"/>
          </a:xfrm>
          <a:prstGeom prst="rect">
            <a:avLst/>
          </a:prstGeom>
          <a:noFill/>
          <a:ln w="9525">
            <a:noFill/>
          </a:ln>
          <a:effectLst>
            <a:outerShdw blurRad="50760" dist="25455" dir="2700000" algn="tl" rotWithShape="0">
              <a:srgbClr val="000000"/>
            </a:outerShdw>
          </a:effectLst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spAutoFit/>
          </a:bodyPr>
          <a:p>
            <a:pPr algn="ctr">
              <a:lnSpc>
                <a:spcPct val="100000"/>
              </a:lnSpc>
            </a:pPr>
            <a:r>
              <a:rPr lang="en-CA" sz="4400" b="0" strike="noStrike" spc="-1">
                <a:solidFill>
                  <a:srgbClr val="000000"/>
                </a:solidFill>
                <a:latin typeface="Arial" panose="020B0604020202020204"/>
                <a:ea typeface="DejaVu Sans"/>
              </a:rPr>
              <a:t>Mathematical background</a:t>
            </a:r>
            <a:endParaRPr lang="en-US" sz="44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Picture 6" descr="z2"/>
          <p:cNvPicPr/>
          <p:nvPr/>
        </p:nvPicPr>
        <p:blipFill>
          <a:blip r:embed="rId2"/>
          <a:stretch>
            <a:fillRect/>
          </a:stretch>
        </p:blipFill>
        <p:spPr>
          <a:xfrm>
            <a:off x="299880" y="2428920"/>
            <a:ext cx="8530200" cy="4113720"/>
          </a:xfrm>
          <a:prstGeom prst="rect">
            <a:avLst/>
          </a:prstGeom>
          <a:ln w="0">
            <a:noFill/>
          </a:ln>
        </p:spPr>
      </p:pic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457200" y="529920"/>
            <a:ext cx="8228520" cy="114192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2800" b="0" strike="noStrike" spc="-1">
                <a:solidFill>
                  <a:srgbClr val="000000"/>
                </a:solidFill>
                <a:latin typeface="Arial" panose="020B0604020202020204"/>
              </a:rPr>
              <a:t>Logarithms</a:t>
            </a:r>
            <a:endParaRPr lang="en-US" sz="2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/>
          </p:nvPr>
        </p:nvSpPr>
        <p:spPr>
          <a:xfrm>
            <a:off x="457200" y="1855440"/>
            <a:ext cx="8228520" cy="452484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t">
            <a:noAutofit/>
          </a:bodyPr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                                        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grows slower but only up to 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 = 93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83" name="Text Box 9"/>
          <p:cNvSpPr/>
          <p:nvPr/>
        </p:nvSpPr>
        <p:spPr>
          <a:xfrm>
            <a:off x="6345360" y="2997360"/>
            <a:ext cx="19548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latin typeface="Times New Roman" panose="02020603050405020304"/>
                <a:ea typeface="DejaVu Sans"/>
              </a:rPr>
              <a:t>(93.354, 4.536)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84" name="Text Box 11"/>
          <p:cNvSpPr/>
          <p:nvPr/>
        </p:nvSpPr>
        <p:spPr>
          <a:xfrm>
            <a:off x="2908440" y="3206880"/>
            <a:ext cx="7070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latin typeface="Times New Roman" panose="02020603050405020304"/>
                <a:ea typeface="DejaVu Sans"/>
              </a:rPr>
              <a:t>ln(</a:t>
            </a:r>
            <a:r>
              <a:rPr lang="en-US" sz="1800" b="0" i="1" strike="noStrike" spc="-1">
                <a:solidFill>
                  <a:srgbClr val="000000"/>
                </a:solidFill>
                <a:latin typeface="Times New Roman" panose="02020603050405020304"/>
                <a:ea typeface="DejaVu Sans"/>
              </a:rPr>
              <a:t>n</a:t>
            </a:r>
            <a:r>
              <a:rPr lang="en-US" sz="1800" b="0" strike="noStrike" spc="-1">
                <a:solidFill>
                  <a:srgbClr val="000000"/>
                </a:solidFill>
                <a:latin typeface="Times New Roman" panose="02020603050405020304"/>
                <a:ea typeface="DejaVu Sans"/>
              </a:rPr>
              <a:t>)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85" name="Object 2"/>
          <p:cNvGraphicFramePr/>
          <p:nvPr/>
        </p:nvGraphicFramePr>
        <p:xfrm>
          <a:off x="3762360" y="3527280"/>
          <a:ext cx="352800" cy="3355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" name="" r:id="rId3" imgW="5791200" imgH="5486400" progId="Equation.3">
                  <p:embed/>
                </p:oleObj>
              </mc:Choice>
              <mc:Fallback>
                <p:oleObj name="" r:id="rId3" imgW="5791200" imgH="5486400" progId="Equation.3">
                  <p:embed/>
                  <p:pic>
                    <p:nvPicPr>
                      <p:cNvPr id="0" name="Object 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762360" y="3527280"/>
                        <a:ext cx="352800" cy="33552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" name="Object 3"/>
          <p:cNvGraphicFramePr/>
          <p:nvPr/>
        </p:nvGraphicFramePr>
        <p:xfrm>
          <a:off x="936720" y="1818000"/>
          <a:ext cx="1978560" cy="4575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" r:id="rId5" imgW="24993600" imgH="5791200" progId="Equation.DSMT4">
                  <p:embed/>
                </p:oleObj>
              </mc:Choice>
              <mc:Fallback>
                <p:oleObj name="" r:id="rId5" imgW="24993600" imgH="5791200" progId="Equation.DSMT4">
                  <p:embed/>
                  <p:pic>
                    <p:nvPicPr>
                      <p:cNvPr id="0" name="Object 3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36720" y="1818000"/>
                        <a:ext cx="1978560" cy="45756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9" name="Oval 8"/>
          <p:cNvSpPr/>
          <p:nvPr/>
        </p:nvSpPr>
        <p:spPr>
          <a:xfrm>
            <a:off x="7574040" y="2741760"/>
            <a:ext cx="70200" cy="72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51120" rIns="90000" bIns="51120" anchor="ctr">
            <a:noAutofit/>
          </a:bodyPr>
          <a:p>
            <a:pPr algn="ctr">
              <a:lnSpc>
                <a:spcPct val="100000"/>
              </a:lnSpc>
            </a:pPr>
            <a:endParaRPr lang="en-CA" sz="1800" b="0" strike="noStrike" spc="-1">
              <a:solidFill>
                <a:schemeClr val="lt1"/>
              </a:solidFill>
              <a:latin typeface="Calibri" panose="020F0502020204030204"/>
              <a:ea typeface="DejaVu San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/>
          </p:nvPr>
        </p:nvSpPr>
        <p:spPr>
          <a:xfrm>
            <a:off x="457200" y="1855440"/>
            <a:ext cx="8228520" cy="452484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t">
            <a:noAutofit/>
          </a:bodyPr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You can view this with any polynomial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pic>
        <p:nvPicPr>
          <p:cNvPr id="91" name="Picture 4" descr="z4"/>
          <p:cNvPicPr/>
          <p:nvPr/>
        </p:nvPicPr>
        <p:blipFill>
          <a:blip r:embed="rId2"/>
          <a:stretch>
            <a:fillRect/>
          </a:stretch>
        </p:blipFill>
        <p:spPr>
          <a:xfrm>
            <a:off x="268200" y="2591640"/>
            <a:ext cx="8523720" cy="4148640"/>
          </a:xfrm>
          <a:prstGeom prst="rect">
            <a:avLst/>
          </a:prstGeom>
          <a:ln w="0">
            <a:noFill/>
          </a:ln>
        </p:spPr>
      </p:pic>
      <p:sp>
        <p:nvSpPr>
          <p:cNvPr id="92" name="Text Box 8"/>
          <p:cNvSpPr/>
          <p:nvPr/>
        </p:nvSpPr>
        <p:spPr>
          <a:xfrm>
            <a:off x="2556720" y="2915280"/>
            <a:ext cx="6256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latin typeface="Times New Roman" panose="02020603050405020304"/>
                <a:ea typeface="DejaVu Sans"/>
              </a:rPr>
              <a:t>ln(</a:t>
            </a:r>
            <a:r>
              <a:rPr lang="en-US" sz="1800" b="0" i="1" strike="noStrike" spc="-1">
                <a:solidFill>
                  <a:srgbClr val="000000"/>
                </a:solidFill>
                <a:latin typeface="Times New Roman" panose="02020603050405020304"/>
                <a:ea typeface="DejaVu Sans"/>
              </a:rPr>
              <a:t>n</a:t>
            </a:r>
            <a:r>
              <a:rPr lang="en-US" sz="1800" b="0" strike="noStrike" spc="-1">
                <a:solidFill>
                  <a:srgbClr val="000000"/>
                </a:solidFill>
                <a:latin typeface="Times New Roman" panose="02020603050405020304"/>
                <a:ea typeface="DejaVu Sans"/>
              </a:rPr>
              <a:t>)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93" name="Object 2"/>
          <p:cNvGraphicFramePr/>
          <p:nvPr/>
        </p:nvGraphicFramePr>
        <p:xfrm>
          <a:off x="3780000" y="3347280"/>
          <a:ext cx="349920" cy="332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" name="" r:id="rId3" imgW="5791200" imgH="5486400" progId="Equation.3">
                  <p:embed/>
                </p:oleObj>
              </mc:Choice>
              <mc:Fallback>
                <p:oleObj name="" r:id="rId3" imgW="5791200" imgH="5486400" progId="Equation.3">
                  <p:embed/>
                  <p:pic>
                    <p:nvPicPr>
                      <p:cNvPr id="0" name="Object 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780000" y="3347280"/>
                        <a:ext cx="349920" cy="33228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5" name="PlaceHolder 2"/>
          <p:cNvSpPr>
            <a:spLocks noGrp="1"/>
          </p:cNvSpPr>
          <p:nvPr>
            <p:ph type="title"/>
          </p:nvPr>
        </p:nvSpPr>
        <p:spPr>
          <a:xfrm>
            <a:off x="457200" y="529920"/>
            <a:ext cx="8228520" cy="114192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2800" b="0" strike="noStrike" spc="-1">
                <a:solidFill>
                  <a:srgbClr val="000000"/>
                </a:solidFill>
                <a:latin typeface="Arial" panose="020B0604020202020204"/>
              </a:rPr>
              <a:t>Logarithms</a:t>
            </a:r>
            <a:endParaRPr lang="en-US" sz="2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96" name="Oval 6"/>
          <p:cNvSpPr/>
          <p:nvPr/>
        </p:nvSpPr>
        <p:spPr>
          <a:xfrm>
            <a:off x="7380360" y="2535120"/>
            <a:ext cx="70200" cy="72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51120" rIns="90000" bIns="51120" anchor="ctr">
            <a:noAutofit/>
          </a:bodyPr>
          <a:p>
            <a:pPr algn="ctr">
              <a:lnSpc>
                <a:spcPct val="100000"/>
              </a:lnSpc>
            </a:pPr>
            <a:endParaRPr lang="en-CA" sz="1800" b="0" strike="noStrike" spc="-1">
              <a:solidFill>
                <a:schemeClr val="lt1"/>
              </a:solidFill>
              <a:latin typeface="Calibri" panose="020F0502020204030204"/>
              <a:ea typeface="DejaVu Sans"/>
            </a:endParaRPr>
          </a:p>
        </p:txBody>
      </p:sp>
      <p:sp>
        <p:nvSpPr>
          <p:cNvPr id="97" name="Text Box 9"/>
          <p:cNvSpPr/>
          <p:nvPr/>
        </p:nvSpPr>
        <p:spPr>
          <a:xfrm>
            <a:off x="6372360" y="3347280"/>
            <a:ext cx="19548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latin typeface="Times New Roman" panose="02020603050405020304"/>
                <a:ea typeface="DejaVu Sans"/>
              </a:rPr>
              <a:t>(5503.66, 8.61)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/>
          </p:nvPr>
        </p:nvSpPr>
        <p:spPr>
          <a:xfrm>
            <a:off x="457200" y="1556640"/>
            <a:ext cx="8228520" cy="489564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t">
            <a:normAutofit fontScale="97000"/>
          </a:bodyPr>
          <a:p>
            <a:pPr marL="332105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We have compared logarithms and polynomials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720090" lvl="1" indent="-276225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 panose="020B0604020202020204"/>
              <a:buChar char="–"/>
              <a:tabLst>
                <a:tab pos="0" algn="l"/>
              </a:tabLst>
            </a:pPr>
            <a:r>
              <a:rPr lang="en-US" sz="1800" b="0" strike="noStrike" spc="-1">
                <a:solidFill>
                  <a:srgbClr val="000000"/>
                </a:solidFill>
                <a:latin typeface="Arial" panose="020B0604020202020204"/>
              </a:rPr>
              <a:t>How about </a:t>
            </a:r>
            <a:r>
              <a:rPr lang="en-US" sz="1800" b="0" strike="noStrike" spc="-1">
                <a:solidFill>
                  <a:srgbClr val="000000"/>
                </a:solidFill>
                <a:latin typeface="Times New Roman" panose="02020603050405020304"/>
              </a:rPr>
              <a:t>log</a:t>
            </a:r>
            <a:r>
              <a:rPr lang="en-US" sz="1800" b="0" strike="noStrike" spc="-1" baseline="-25000">
                <a:solidFill>
                  <a:srgbClr val="000000"/>
                </a:solidFill>
                <a:latin typeface="Times New Roman" panose="02020603050405020304"/>
              </a:rPr>
              <a:t>2</a:t>
            </a:r>
            <a:r>
              <a:rPr lang="en-US" sz="1800" b="0" strike="noStrike" spc="-1">
                <a:solidFill>
                  <a:srgbClr val="000000"/>
                </a:solidFill>
                <a:latin typeface="Times New Roman" panose="02020603050405020304"/>
              </a:rPr>
              <a:t>(</a:t>
            </a:r>
            <a:r>
              <a:rPr lang="en-US" sz="1800" b="0" i="1" strike="noStrike" spc="-1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1800" b="0" strike="noStrike" spc="-1">
                <a:solidFill>
                  <a:srgbClr val="000000"/>
                </a:solidFill>
                <a:latin typeface="Times New Roman" panose="02020603050405020304"/>
              </a:rPr>
              <a:t>)</a:t>
            </a:r>
            <a:r>
              <a:rPr lang="en-US" sz="1800" b="0" strike="noStrike" spc="-1">
                <a:solidFill>
                  <a:srgbClr val="000000"/>
                </a:solidFill>
                <a:latin typeface="Arial" panose="020B0604020202020204"/>
              </a:rPr>
              <a:t> versus </a:t>
            </a:r>
            <a:r>
              <a:rPr lang="en-US" sz="1800" b="0" strike="noStrike" spc="-1">
                <a:solidFill>
                  <a:srgbClr val="000000"/>
                </a:solidFill>
                <a:latin typeface="Times New Roman" panose="02020603050405020304"/>
              </a:rPr>
              <a:t>ln(</a:t>
            </a:r>
            <a:r>
              <a:rPr lang="en-US" sz="1800" b="0" i="1" strike="noStrike" spc="-1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1800" b="0" strike="noStrike" spc="-1">
                <a:solidFill>
                  <a:srgbClr val="000000"/>
                </a:solidFill>
                <a:latin typeface="Times New Roman" panose="02020603050405020304"/>
              </a:rPr>
              <a:t>)</a:t>
            </a:r>
            <a:r>
              <a:rPr lang="en-US" sz="1800" b="0" strike="noStrike" spc="-1">
                <a:solidFill>
                  <a:srgbClr val="000000"/>
                </a:solidFill>
                <a:latin typeface="Arial" panose="020B0604020202020204"/>
              </a:rPr>
              <a:t> versus </a:t>
            </a:r>
            <a:r>
              <a:rPr lang="en-US" sz="1800" b="0" strike="noStrike" spc="-1">
                <a:solidFill>
                  <a:srgbClr val="000000"/>
                </a:solidFill>
                <a:latin typeface="Times New Roman" panose="02020603050405020304"/>
              </a:rPr>
              <a:t>log</a:t>
            </a:r>
            <a:r>
              <a:rPr lang="en-US" sz="1800" b="0" strike="noStrike" spc="-1" baseline="-25000">
                <a:solidFill>
                  <a:srgbClr val="000000"/>
                </a:solidFill>
                <a:latin typeface="Times New Roman" panose="02020603050405020304"/>
              </a:rPr>
              <a:t>10</a:t>
            </a:r>
            <a:r>
              <a:rPr lang="en-US" sz="1800" b="0" strike="noStrike" spc="-1">
                <a:solidFill>
                  <a:srgbClr val="000000"/>
                </a:solidFill>
                <a:latin typeface="Times New Roman" panose="02020603050405020304"/>
              </a:rPr>
              <a:t>(</a:t>
            </a:r>
            <a:r>
              <a:rPr lang="en-US" sz="1800" b="0" i="1" strike="noStrike" spc="-1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1800" b="0" strike="noStrike" spc="-1">
                <a:solidFill>
                  <a:srgbClr val="000000"/>
                </a:solidFill>
                <a:latin typeface="Times New Roman" panose="02020603050405020304"/>
              </a:rPr>
              <a:t>)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32105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32105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You have seen the formula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32105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32105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32105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32105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i="1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32105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32105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32105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32105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32105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32105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All logarithms are scalar multiples of each others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99" name="Object 2"/>
          <p:cNvGraphicFramePr/>
          <p:nvPr/>
        </p:nvGraphicFramePr>
        <p:xfrm>
          <a:off x="3708000" y="2565000"/>
          <a:ext cx="3502800" cy="8017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" name="" r:id="rId2" imgW="47853600" imgH="10972800" progId="Equation.3">
                  <p:embed/>
                </p:oleObj>
              </mc:Choice>
              <mc:Fallback>
                <p:oleObj name="" r:id="rId2" imgW="47853600" imgH="10972800" progId="Equation.3">
                  <p:embed/>
                  <p:pic>
                    <p:nvPicPr>
                      <p:cNvPr id="0" name="Object 2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708000" y="2565000"/>
                        <a:ext cx="3502800" cy="80172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1" name="PlaceHolder 2"/>
          <p:cNvSpPr>
            <a:spLocks noGrp="1"/>
          </p:cNvSpPr>
          <p:nvPr>
            <p:ph type="title"/>
          </p:nvPr>
        </p:nvSpPr>
        <p:spPr>
          <a:xfrm>
            <a:off x="457200" y="529920"/>
            <a:ext cx="8228520" cy="114192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2800" b="0" strike="noStrike" spc="-1">
                <a:solidFill>
                  <a:srgbClr val="000000"/>
                </a:solidFill>
                <a:latin typeface="Arial" panose="020B0604020202020204"/>
              </a:rPr>
              <a:t>Logarithms</a:t>
            </a:r>
            <a:endParaRPr lang="en-US" sz="2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pSp>
        <p:nvGrpSpPr>
          <p:cNvPr id="102" name="Group 13"/>
          <p:cNvGrpSpPr/>
          <p:nvPr/>
        </p:nvGrpSpPr>
        <p:grpSpPr>
          <a:xfrm>
            <a:off x="5652000" y="2349000"/>
            <a:ext cx="2828520" cy="1222920"/>
            <a:chOff x="5652000" y="2349000"/>
            <a:chExt cx="2828520" cy="1222920"/>
          </a:xfrm>
        </p:grpSpPr>
        <p:grpSp>
          <p:nvGrpSpPr>
            <p:cNvPr id="103" name="Group 12"/>
            <p:cNvGrpSpPr/>
            <p:nvPr/>
          </p:nvGrpSpPr>
          <p:grpSpPr>
            <a:xfrm>
              <a:off x="5652000" y="2421000"/>
              <a:ext cx="1801080" cy="1150920"/>
              <a:chOff x="5652000" y="2421000"/>
              <a:chExt cx="1801080" cy="1150920"/>
            </a:xfrm>
          </p:grpSpPr>
          <p:sp>
            <p:nvSpPr>
              <p:cNvPr id="104" name="Oval 4"/>
              <p:cNvSpPr/>
              <p:nvPr/>
            </p:nvSpPr>
            <p:spPr>
              <a:xfrm>
                <a:off x="5652000" y="2421000"/>
                <a:ext cx="862920" cy="1150920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p>
                <a:pPr algn="ctr">
                  <a:lnSpc>
                    <a:spcPct val="100000"/>
                  </a:lnSpc>
                </a:pPr>
                <a:endParaRPr lang="en-CA" sz="1800" b="0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endParaRPr>
              </a:p>
            </p:txBody>
          </p:sp>
          <p:cxnSp>
            <p:nvCxnSpPr>
              <p:cNvPr id="105" name="Straight Arrow Connector 6"/>
              <p:cNvCxnSpPr/>
              <p:nvPr/>
            </p:nvCxnSpPr>
            <p:spPr>
              <a:xfrm flipH="1">
                <a:off x="6444000" y="2564640"/>
                <a:ext cx="1009440" cy="289800"/>
              </a:xfrm>
              <a:prstGeom prst="straightConnector1">
                <a:avLst/>
              </a:prstGeom>
              <a:ln w="0">
                <a:solidFill>
                  <a:srgbClr val="FF0000"/>
                </a:solidFill>
                <a:tailEnd type="arrow" w="med" len="med"/>
              </a:ln>
            </p:spPr>
          </p:cxnSp>
        </p:grpSp>
        <p:sp>
          <p:nvSpPr>
            <p:cNvPr id="106" name="TextBox 7"/>
            <p:cNvSpPr/>
            <p:nvPr/>
          </p:nvSpPr>
          <p:spPr>
            <a:xfrm>
              <a:off x="7387200" y="2349000"/>
              <a:ext cx="1093320" cy="363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  <p:txBody>
            <a:bodyPr wrap="none" lIns="90000" tIns="45000" rIns="90000" bIns="45000" anchor="t">
              <a:spAutoFit/>
            </a:bodyPr>
            <a:p>
              <a:pPr>
                <a:lnSpc>
                  <a:spcPct val="100000"/>
                </a:lnSpc>
              </a:pPr>
              <a:r>
                <a:rPr lang="en-CA" sz="1800" b="0" strike="noStrike" spc="-1">
                  <a:solidFill>
                    <a:srgbClr val="000000"/>
                  </a:solidFill>
                  <a:latin typeface="Arial" panose="020B0604020202020204"/>
                  <a:ea typeface="DejaVu Sans"/>
                </a:rPr>
                <a:t>Constant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</p:txBody>
        </p:sp>
      </p:grpSp>
      <p:graphicFrame>
        <p:nvGraphicFramePr>
          <p:cNvPr id="107" name="Object 12"/>
          <p:cNvGraphicFramePr/>
          <p:nvPr/>
        </p:nvGraphicFramePr>
        <p:xfrm>
          <a:off x="2195640" y="4221000"/>
          <a:ext cx="3959280" cy="8434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" r:id="rId4" imgW="51511200" imgH="10972800" progId="Equation.3">
                  <p:embed/>
                </p:oleObj>
              </mc:Choice>
              <mc:Fallback>
                <p:oleObj name="" r:id="rId4" imgW="51511200" imgH="10972800" progId="Equation.3">
                  <p:embed/>
                  <p:pic>
                    <p:nvPicPr>
                      <p:cNvPr id="0" name="Object 12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95640" y="4221000"/>
                        <a:ext cx="3959280" cy="84348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" name="Object 13"/>
          <p:cNvGraphicFramePr/>
          <p:nvPr/>
        </p:nvGraphicFramePr>
        <p:xfrm>
          <a:off x="2195640" y="5013000"/>
          <a:ext cx="3677040" cy="8434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" name="" r:id="rId6" imgW="47853600" imgH="10972800" progId="Equation.3">
                  <p:embed/>
                </p:oleObj>
              </mc:Choice>
              <mc:Fallback>
                <p:oleObj name="" r:id="rId6" imgW="47853600" imgH="10972800" progId="Equation.3">
                  <p:embed/>
                  <p:pic>
                    <p:nvPicPr>
                      <p:cNvPr id="0" name="Object 13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195640" y="5013000"/>
                        <a:ext cx="3677040" cy="84348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1" name="Object 14"/>
          <p:cNvGraphicFramePr/>
          <p:nvPr/>
        </p:nvGraphicFramePr>
        <p:xfrm>
          <a:off x="4068000" y="3357000"/>
          <a:ext cx="2046600" cy="7909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" name="" r:id="rId8" imgW="26822400" imgH="10363200" progId="Equation.3">
                  <p:embed/>
                </p:oleObj>
              </mc:Choice>
              <mc:Fallback>
                <p:oleObj name="" r:id="rId8" imgW="26822400" imgH="10363200" progId="Equation.3">
                  <p:embed/>
                  <p:pic>
                    <p:nvPicPr>
                      <p:cNvPr id="0" name="Object 14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068000" y="3357000"/>
                        <a:ext cx="2046600" cy="79092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3" name="TextBox 10"/>
          <p:cNvSpPr/>
          <p:nvPr/>
        </p:nvSpPr>
        <p:spPr>
          <a:xfrm>
            <a:off x="2483640" y="3573000"/>
            <a:ext cx="13669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latin typeface="Arial" panose="020B0604020202020204"/>
                <a:ea typeface="DejaVu Sans"/>
              </a:rPr>
              <a:t>Because,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" dur="500"/>
                                        <p:tgtEl>
                                          <p:spTgt spid="9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/>
          </p:nvPr>
        </p:nvSpPr>
        <p:spPr>
          <a:xfrm>
            <a:off x="457200" y="1600200"/>
            <a:ext cx="8228520" cy="452484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t">
            <a:noAutofit/>
          </a:bodyPr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A plot of 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log</a:t>
            </a:r>
            <a:r>
              <a:rPr lang="en-US" sz="2000" b="0" strike="noStrike" spc="-1" baseline="-25000">
                <a:solidFill>
                  <a:srgbClr val="000000"/>
                </a:solidFill>
                <a:latin typeface="Times New Roman" panose="02020603050405020304"/>
              </a:rPr>
              <a:t>2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(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) = lg(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)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, 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ln(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)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, and 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log</a:t>
            </a:r>
            <a:r>
              <a:rPr lang="en-US" sz="2000" b="0" strike="noStrike" spc="-1" baseline="-25000">
                <a:solidFill>
                  <a:srgbClr val="000000"/>
                </a:solidFill>
                <a:latin typeface="Times New Roman" panose="02020603050405020304"/>
              </a:rPr>
              <a:t>10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(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)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pic>
        <p:nvPicPr>
          <p:cNvPr id="115" name="Picture 4" descr="z5"/>
          <p:cNvPicPr/>
          <p:nvPr/>
        </p:nvPicPr>
        <p:blipFill>
          <a:blip r:embed="rId2"/>
          <a:stretch>
            <a:fillRect/>
          </a:stretch>
        </p:blipFill>
        <p:spPr>
          <a:xfrm>
            <a:off x="181080" y="2430360"/>
            <a:ext cx="8711280" cy="4239000"/>
          </a:xfrm>
          <a:prstGeom prst="rect">
            <a:avLst/>
          </a:prstGeom>
          <a:ln w="0">
            <a:noFill/>
          </a:ln>
        </p:spPr>
      </p:pic>
      <p:sp>
        <p:nvSpPr>
          <p:cNvPr id="116" name="Text Box 5"/>
          <p:cNvSpPr/>
          <p:nvPr/>
        </p:nvSpPr>
        <p:spPr>
          <a:xfrm>
            <a:off x="5056200" y="2965320"/>
            <a:ext cx="81000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000000"/>
                </a:solidFill>
                <a:latin typeface="Times New Roman" panose="02020603050405020304"/>
                <a:ea typeface="DejaVu Sans"/>
              </a:rPr>
              <a:t>lg(</a:t>
            </a:r>
            <a:r>
              <a:rPr lang="en-US" sz="2400" b="0" i="1" strike="noStrike" spc="-1">
                <a:solidFill>
                  <a:srgbClr val="000000"/>
                </a:solidFill>
                <a:latin typeface="Times New Roman" panose="02020603050405020304"/>
                <a:ea typeface="DejaVu Sans"/>
              </a:rPr>
              <a:t>n</a:t>
            </a:r>
            <a:r>
              <a:rPr lang="en-US" sz="2400" b="0" strike="noStrike" spc="-1">
                <a:solidFill>
                  <a:srgbClr val="000000"/>
                </a:solidFill>
                <a:latin typeface="Times New Roman" panose="02020603050405020304"/>
                <a:ea typeface="DejaVu Sans"/>
              </a:rPr>
              <a:t>)</a:t>
            </a:r>
            <a:endParaRPr lang="en-US" sz="24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17" name="Text Box 6"/>
          <p:cNvSpPr/>
          <p:nvPr/>
        </p:nvSpPr>
        <p:spPr>
          <a:xfrm>
            <a:off x="5272200" y="3541680"/>
            <a:ext cx="81000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000000"/>
                </a:solidFill>
                <a:latin typeface="Times New Roman" panose="02020603050405020304"/>
                <a:ea typeface="DejaVu Sans"/>
              </a:rPr>
              <a:t>ln(</a:t>
            </a:r>
            <a:r>
              <a:rPr lang="en-US" sz="2400" b="0" i="1" strike="noStrike" spc="-1">
                <a:solidFill>
                  <a:srgbClr val="000000"/>
                </a:solidFill>
                <a:latin typeface="Times New Roman" panose="02020603050405020304"/>
                <a:ea typeface="DejaVu Sans"/>
              </a:rPr>
              <a:t>n</a:t>
            </a:r>
            <a:r>
              <a:rPr lang="en-US" sz="2400" b="0" strike="noStrike" spc="-1">
                <a:solidFill>
                  <a:srgbClr val="000000"/>
                </a:solidFill>
                <a:latin typeface="Times New Roman" panose="02020603050405020304"/>
                <a:ea typeface="DejaVu Sans"/>
              </a:rPr>
              <a:t>)</a:t>
            </a:r>
            <a:endParaRPr lang="en-US" sz="24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18" name="Text Box 7"/>
          <p:cNvSpPr/>
          <p:nvPr/>
        </p:nvSpPr>
        <p:spPr>
          <a:xfrm>
            <a:off x="5435640" y="4262400"/>
            <a:ext cx="1154520" cy="5058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000000"/>
                </a:solidFill>
                <a:latin typeface="Times New Roman" panose="02020603050405020304"/>
                <a:ea typeface="DejaVu Sans"/>
              </a:rPr>
              <a:t>log</a:t>
            </a:r>
            <a:r>
              <a:rPr lang="en-US" sz="2400" b="0" strike="noStrike" spc="-1" baseline="-25000">
                <a:solidFill>
                  <a:srgbClr val="000000"/>
                </a:solidFill>
                <a:latin typeface="Times New Roman" panose="02020603050405020304"/>
                <a:ea typeface="DejaVu Sans"/>
              </a:rPr>
              <a:t>10</a:t>
            </a:r>
            <a:r>
              <a:rPr lang="en-US" sz="2400" b="0" strike="noStrike" spc="-1">
                <a:solidFill>
                  <a:srgbClr val="000000"/>
                </a:solidFill>
                <a:latin typeface="Times New Roman" panose="02020603050405020304"/>
                <a:ea typeface="DejaVu Sans"/>
              </a:rPr>
              <a:t>(</a:t>
            </a:r>
            <a:r>
              <a:rPr lang="en-US" sz="2400" b="0" i="1" strike="noStrike" spc="-1">
                <a:solidFill>
                  <a:srgbClr val="000000"/>
                </a:solidFill>
                <a:latin typeface="Times New Roman" panose="02020603050405020304"/>
                <a:ea typeface="DejaVu Sans"/>
              </a:rPr>
              <a:t>n</a:t>
            </a:r>
            <a:r>
              <a:rPr lang="en-US" sz="2400" b="0" strike="noStrike" spc="-1">
                <a:solidFill>
                  <a:srgbClr val="000000"/>
                </a:solidFill>
                <a:latin typeface="Times New Roman" panose="02020603050405020304"/>
                <a:ea typeface="DejaVu Sans"/>
              </a:rPr>
              <a:t>)</a:t>
            </a:r>
            <a:endParaRPr lang="en-US" sz="24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title"/>
          </p:nvPr>
        </p:nvSpPr>
        <p:spPr>
          <a:xfrm>
            <a:off x="457200" y="629640"/>
            <a:ext cx="8228520" cy="114192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2800" b="0" strike="noStrike" spc="-1">
                <a:solidFill>
                  <a:srgbClr val="000000"/>
                </a:solidFill>
                <a:latin typeface="Arial" panose="020B0604020202020204"/>
              </a:rPr>
              <a:t>Logarithms</a:t>
            </a:r>
            <a:endParaRPr lang="en-US" sz="2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/>
          </p:nvPr>
        </p:nvSpPr>
        <p:spPr>
          <a:xfrm>
            <a:off x="457200" y="1600200"/>
            <a:ext cx="8228520" cy="452484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t">
            <a:noAutofit/>
          </a:bodyPr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You should also, as electrical or computer engineers be aware of the relationship: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lg(2</a:t>
            </a:r>
            <a:r>
              <a:rPr lang="en-US" sz="2000" b="0" strike="noStrike" spc="-1" baseline="30000">
                <a:solidFill>
                  <a:srgbClr val="000000"/>
                </a:solidFill>
                <a:latin typeface="Times New Roman" panose="02020603050405020304"/>
              </a:rPr>
              <a:t>10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) = lg(1024)          = 10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lg(2</a:t>
            </a:r>
            <a:r>
              <a:rPr lang="en-US" sz="2000" b="0" strike="noStrike" spc="-1" baseline="30000">
                <a:solidFill>
                  <a:srgbClr val="000000"/>
                </a:solidFill>
                <a:latin typeface="Times New Roman" panose="02020603050405020304"/>
              </a:rPr>
              <a:t>20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) = lg(1</a:t>
            </a:r>
            <a:r>
              <a:rPr lang="en-US" sz="1100" b="0" strike="noStrike" spc="-1">
                <a:solidFill>
                  <a:srgbClr val="000000"/>
                </a:solidFill>
                <a:latin typeface="Times New Roman" panose="02020603050405020304"/>
              </a:rPr>
              <a:t> 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048</a:t>
            </a:r>
            <a:r>
              <a:rPr lang="en-US" sz="1100" b="0" strike="noStrike" spc="-1">
                <a:solidFill>
                  <a:srgbClr val="000000"/>
                </a:solidFill>
                <a:latin typeface="Times New Roman" panose="02020603050405020304"/>
              </a:rPr>
              <a:t> 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576)   = 20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and consequently: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lg(10</a:t>
            </a:r>
            <a:r>
              <a:rPr lang="en-US" sz="2000" b="0" strike="noStrike" spc="-1" baseline="30000">
                <a:solidFill>
                  <a:srgbClr val="000000"/>
                </a:solidFill>
                <a:latin typeface="Times New Roman" panose="02020603050405020304"/>
              </a:rPr>
              <a:t>3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) = lg(1000)          ≈ 10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kilo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lg(10</a:t>
            </a:r>
            <a:r>
              <a:rPr lang="en-US" sz="2000" b="0" strike="noStrike" spc="-1" baseline="30000">
                <a:solidFill>
                  <a:srgbClr val="000000"/>
                </a:solidFill>
                <a:latin typeface="Times New Roman" panose="02020603050405020304"/>
              </a:rPr>
              <a:t>6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) = lg(1</a:t>
            </a:r>
            <a:r>
              <a:rPr lang="en-US" sz="1100" b="0" strike="noStrike" spc="-1">
                <a:solidFill>
                  <a:srgbClr val="000000"/>
                </a:solidFill>
                <a:latin typeface="Times New Roman" panose="02020603050405020304"/>
              </a:rPr>
              <a:t> 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000</a:t>
            </a:r>
            <a:r>
              <a:rPr lang="en-US" sz="1100" b="0" strike="noStrike" spc="-1">
                <a:solidFill>
                  <a:srgbClr val="000000"/>
                </a:solidFill>
                <a:latin typeface="Times New Roman" panose="02020603050405020304"/>
              </a:rPr>
              <a:t> 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000)   ≈ 20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mega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lg(10</a:t>
            </a:r>
            <a:r>
              <a:rPr lang="en-US" sz="2000" b="0" strike="noStrike" spc="-1" baseline="30000">
                <a:solidFill>
                  <a:srgbClr val="000000"/>
                </a:solidFill>
                <a:latin typeface="Times New Roman" panose="02020603050405020304"/>
              </a:rPr>
              <a:t>9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)                            ≈ 30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giga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lg(10</a:t>
            </a:r>
            <a:r>
              <a:rPr lang="en-US" sz="2000" b="0" strike="noStrike" spc="-1" baseline="30000">
                <a:solidFill>
                  <a:srgbClr val="000000"/>
                </a:solidFill>
                <a:latin typeface="Times New Roman" panose="02020603050405020304"/>
              </a:rPr>
              <a:t>12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)                           ≈ 40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tera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 type="title"/>
          </p:nvPr>
        </p:nvSpPr>
        <p:spPr>
          <a:xfrm>
            <a:off x="457200" y="702000"/>
            <a:ext cx="8228520" cy="114192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2800" b="0" strike="noStrike" spc="-1">
                <a:solidFill>
                  <a:srgbClr val="000000"/>
                </a:solidFill>
                <a:latin typeface="Arial" panose="020B0604020202020204"/>
              </a:rPr>
              <a:t>Logarithms</a:t>
            </a:r>
            <a:endParaRPr lang="en-US" sz="2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/>
          </p:nvPr>
        </p:nvSpPr>
        <p:spPr>
          <a:xfrm>
            <a:off x="457200" y="1600200"/>
            <a:ext cx="8228520" cy="452484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t">
            <a:noAutofit/>
          </a:bodyPr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Next we will look various series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Each term in an arithmetic series is increased by a constant value (usually 1) :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123" name="Object 2"/>
          <p:cNvGraphicFramePr/>
          <p:nvPr/>
        </p:nvGraphicFramePr>
        <p:xfrm>
          <a:off x="2033640" y="3174840"/>
          <a:ext cx="4790160" cy="9417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" name="" r:id="rId2" imgW="54254400" imgH="10668000" progId="Equation.DSMT4">
                  <p:embed/>
                </p:oleObj>
              </mc:Choice>
              <mc:Fallback>
                <p:oleObj name="" r:id="rId2" imgW="54254400" imgH="10668000" progId="Equation.DSMT4">
                  <p:embed/>
                  <p:pic>
                    <p:nvPicPr>
                      <p:cNvPr id="0" name="Object 2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033640" y="3174840"/>
                        <a:ext cx="4790160" cy="94176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5" name="PlaceHolder 2"/>
          <p:cNvSpPr>
            <a:spLocks noGrp="1"/>
          </p:cNvSpPr>
          <p:nvPr>
            <p:ph type="title"/>
          </p:nvPr>
        </p:nvSpPr>
        <p:spPr>
          <a:xfrm>
            <a:off x="457200" y="629640"/>
            <a:ext cx="8228520" cy="114192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2800" b="0" strike="noStrike" spc="-1">
                <a:solidFill>
                  <a:srgbClr val="000000"/>
                </a:solidFill>
                <a:latin typeface="Arial" panose="020B0604020202020204"/>
              </a:rPr>
              <a:t>Arithmetic series</a:t>
            </a:r>
            <a:endParaRPr lang="en-US" sz="2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/>
          </p:nvPr>
        </p:nvSpPr>
        <p:spPr>
          <a:xfrm>
            <a:off x="457200" y="1600200"/>
            <a:ext cx="8228520" cy="452484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t">
            <a:noAutofit/>
          </a:bodyPr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Proof 1:  write out the series twice and add each column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     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1    +       </a:t>
            </a:r>
            <a:r>
              <a:rPr lang="en-US" sz="2000" b="0" strike="noStrike" spc="-1">
                <a:solidFill>
                  <a:srgbClr val="FF0000"/>
                </a:solidFill>
                <a:latin typeface="Times New Roman" panose="02020603050405020304"/>
              </a:rPr>
              <a:t>2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     +      3     + </a:t>
            </a:r>
            <a:r>
              <a:rPr lang="en-US" sz="2000" b="0" strike="noStrike" spc="-1" baseline="30000">
                <a:solidFill>
                  <a:srgbClr val="000000"/>
                </a:solidFill>
                <a:latin typeface="Times New Roman" panose="02020603050405020304"/>
              </a:rPr>
              <a:t>. . .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 +   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 – 2  +   </a:t>
            </a:r>
            <a:r>
              <a:rPr lang="en-US" sz="2000" b="0" i="1" strike="noStrike" spc="-1">
                <a:solidFill>
                  <a:schemeClr val="hlink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>
                <a:solidFill>
                  <a:schemeClr val="hlink"/>
                </a:solidFill>
                <a:latin typeface="Times New Roman" panose="02020603050405020304"/>
              </a:rPr>
              <a:t> – 1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  +     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+   </a:t>
            </a:r>
            <a:r>
              <a:rPr lang="en-US" sz="2000" b="0" i="1" u="sng" strike="noStrike" spc="-1">
                <a:solidFill>
                  <a:srgbClr val="000000"/>
                </a:solidFill>
                <a:uFillTx/>
                <a:latin typeface="Times New Roman" panose="02020603050405020304"/>
              </a:rPr>
              <a:t>n</a:t>
            </a:r>
            <a:r>
              <a:rPr lang="en-US" sz="2000" b="0" u="sng" strike="noStrike" spc="-1">
                <a:solidFill>
                  <a:srgbClr val="000000"/>
                </a:solidFill>
                <a:uFillTx/>
                <a:latin typeface="Times New Roman" panose="02020603050405020304"/>
              </a:rPr>
              <a:t>    +    </a:t>
            </a:r>
            <a:r>
              <a:rPr lang="en-US" sz="2000" b="0" i="1" u="sng" strike="noStrike" spc="-1">
                <a:solidFill>
                  <a:srgbClr val="FF0000"/>
                </a:solidFill>
                <a:uFillTx/>
                <a:latin typeface="Times New Roman" panose="02020603050405020304"/>
              </a:rPr>
              <a:t>n</a:t>
            </a:r>
            <a:r>
              <a:rPr lang="en-US" sz="2000" b="0" u="sng" strike="noStrike" spc="-1">
                <a:solidFill>
                  <a:srgbClr val="FF0000"/>
                </a:solidFill>
                <a:uFillTx/>
                <a:latin typeface="Times New Roman" panose="02020603050405020304"/>
              </a:rPr>
              <a:t> – 1</a:t>
            </a:r>
            <a:r>
              <a:rPr lang="en-US" sz="2000" b="0" u="sng" strike="noStrike" spc="-1">
                <a:solidFill>
                  <a:srgbClr val="000000"/>
                </a:solidFill>
                <a:uFillTx/>
                <a:latin typeface="Times New Roman" panose="02020603050405020304"/>
              </a:rPr>
              <a:t>  +   </a:t>
            </a:r>
            <a:r>
              <a:rPr lang="en-US" sz="2000" b="0" i="1" u="sng" strike="noStrike" spc="-1">
                <a:solidFill>
                  <a:srgbClr val="000000"/>
                </a:solidFill>
                <a:uFillTx/>
                <a:latin typeface="Times New Roman" panose="02020603050405020304"/>
              </a:rPr>
              <a:t>n</a:t>
            </a:r>
            <a:r>
              <a:rPr lang="en-US" sz="2000" b="0" u="sng" strike="noStrike" spc="-1">
                <a:solidFill>
                  <a:srgbClr val="000000"/>
                </a:solidFill>
                <a:uFillTx/>
                <a:latin typeface="Times New Roman" panose="02020603050405020304"/>
              </a:rPr>
              <a:t> – 2  + </a:t>
            </a:r>
            <a:r>
              <a:rPr lang="en-US" sz="2000" b="0" u="sng" strike="noStrike" spc="-1" baseline="30000">
                <a:solidFill>
                  <a:srgbClr val="000000"/>
                </a:solidFill>
                <a:uFillTx/>
                <a:latin typeface="Times New Roman" panose="02020603050405020304"/>
              </a:rPr>
              <a:t>. . .</a:t>
            </a:r>
            <a:r>
              <a:rPr lang="en-US" sz="2000" b="0" u="sng" strike="noStrike" spc="-1">
                <a:solidFill>
                  <a:srgbClr val="000000"/>
                </a:solidFill>
                <a:uFillTx/>
                <a:latin typeface="Times New Roman" panose="02020603050405020304"/>
              </a:rPr>
              <a:t> +      3     +     </a:t>
            </a:r>
            <a:r>
              <a:rPr lang="en-US" sz="2000" b="0" u="sng" strike="noStrike" spc="-1">
                <a:solidFill>
                  <a:schemeClr val="hlink"/>
                </a:solidFill>
                <a:uFillTx/>
                <a:latin typeface="Times New Roman" panose="02020603050405020304"/>
              </a:rPr>
              <a:t> 2 </a:t>
            </a:r>
            <a:r>
              <a:rPr lang="en-US" sz="2000" b="0" u="sng" strike="noStrike" spc="-1">
                <a:solidFill>
                  <a:srgbClr val="000000"/>
                </a:solidFill>
                <a:uFillTx/>
                <a:latin typeface="Times New Roman" panose="02020603050405020304"/>
              </a:rPr>
              <a:t>    +     1 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 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(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 + 1) + (</a:t>
            </a:r>
            <a:r>
              <a:rPr lang="en-US" sz="2000" b="0" i="1" strike="noStrike" spc="-1">
                <a:solidFill>
                  <a:srgbClr val="FF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>
                <a:solidFill>
                  <a:srgbClr val="FF0000"/>
                </a:solidFill>
                <a:latin typeface="Times New Roman" panose="02020603050405020304"/>
              </a:rPr>
              <a:t> + 1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) + (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 + 1) + </a:t>
            </a:r>
            <a:r>
              <a:rPr lang="en-US" sz="2000" b="0" strike="noStrike" spc="-1" baseline="30000">
                <a:solidFill>
                  <a:srgbClr val="000000"/>
                </a:solidFill>
                <a:latin typeface="Times New Roman" panose="02020603050405020304"/>
              </a:rPr>
              <a:t>. . .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 + (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 + 1) + (</a:t>
            </a:r>
            <a:r>
              <a:rPr lang="en-US" sz="2000" b="0" i="1" strike="noStrike" spc="-1">
                <a:solidFill>
                  <a:schemeClr val="hlink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>
                <a:solidFill>
                  <a:schemeClr val="hlink"/>
                </a:solidFill>
                <a:latin typeface="Times New Roman" panose="02020603050405020304"/>
              </a:rPr>
              <a:t> + 1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) + (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 + 1)</a:t>
            </a:r>
            <a:br>
              <a:rPr sz="2000"/>
            </a:b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                                                                   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= 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n 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(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 + 1) 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Since we added the series twice, we must divide the result by 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2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title"/>
          </p:nvPr>
        </p:nvSpPr>
        <p:spPr>
          <a:xfrm>
            <a:off x="457200" y="557640"/>
            <a:ext cx="8228520" cy="114192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2800" b="0" strike="noStrike" spc="-1">
                <a:solidFill>
                  <a:srgbClr val="000000"/>
                </a:solidFill>
                <a:latin typeface="Arial" panose="020B0604020202020204"/>
              </a:rPr>
              <a:t>Arithmetic series</a:t>
            </a:r>
            <a:endParaRPr lang="en-US" sz="2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/>
          </p:nvPr>
        </p:nvSpPr>
        <p:spPr>
          <a:xfrm>
            <a:off x="457200" y="1600200"/>
            <a:ext cx="8228520" cy="452484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t">
            <a:noAutofit/>
          </a:bodyPr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Proof 2 (by induction):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The statement is true for 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 = 0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: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Assume that the statement is true for an arbitrary 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: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129" name="Object 2"/>
          <p:cNvGraphicFramePr/>
          <p:nvPr/>
        </p:nvGraphicFramePr>
        <p:xfrm>
          <a:off x="2725560" y="2316240"/>
          <a:ext cx="3186720" cy="9133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" name="" r:id="rId2" imgW="37185600" imgH="10668000" progId="Equation.DSMT4">
                  <p:embed/>
                </p:oleObj>
              </mc:Choice>
              <mc:Fallback>
                <p:oleObj name="" r:id="rId2" imgW="37185600" imgH="10668000" progId="Equation.DSMT4">
                  <p:embed/>
                  <p:pic>
                    <p:nvPicPr>
                      <p:cNvPr id="0" name="Object 2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725560" y="2316240"/>
                        <a:ext cx="3186720" cy="91332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1" name="Object 3"/>
          <p:cNvGraphicFramePr/>
          <p:nvPr/>
        </p:nvGraphicFramePr>
        <p:xfrm>
          <a:off x="3321000" y="3757680"/>
          <a:ext cx="2143800" cy="9878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" r:id="rId4" imgW="23164800" imgH="10668000" progId="Equation.DSMT4">
                  <p:embed/>
                </p:oleObj>
              </mc:Choice>
              <mc:Fallback>
                <p:oleObj name="" r:id="rId4" imgW="23164800" imgH="10668000" progId="Equation.DSMT4">
                  <p:embed/>
                  <p:pic>
                    <p:nvPicPr>
                      <p:cNvPr id="0" name="Object 3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321000" y="3757680"/>
                        <a:ext cx="2143800" cy="98784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" name="PlaceHolder 2"/>
          <p:cNvSpPr>
            <a:spLocks noGrp="1"/>
          </p:cNvSpPr>
          <p:nvPr>
            <p:ph type="title"/>
          </p:nvPr>
        </p:nvSpPr>
        <p:spPr>
          <a:xfrm>
            <a:off x="457200" y="557640"/>
            <a:ext cx="8228520" cy="114192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2800" b="0" strike="noStrike" spc="-1">
                <a:solidFill>
                  <a:srgbClr val="000000"/>
                </a:solidFill>
                <a:latin typeface="Arial" panose="020B0604020202020204"/>
              </a:rPr>
              <a:t>Arithmetic series</a:t>
            </a:r>
            <a:endParaRPr lang="en-US" sz="2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/>
          </p:nvPr>
        </p:nvSpPr>
        <p:spPr>
          <a:xfrm>
            <a:off x="457200" y="1600200"/>
            <a:ext cx="8228520" cy="452484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t">
            <a:noAutofit/>
          </a:bodyPr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Using the assumption that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for 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, we must show that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135" name="Object 2"/>
          <p:cNvGraphicFramePr/>
          <p:nvPr/>
        </p:nvGraphicFramePr>
        <p:xfrm>
          <a:off x="3362400" y="2030400"/>
          <a:ext cx="2059560" cy="9878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" name="" r:id="rId2" imgW="22250400" imgH="10668000" progId="Equation.DSMT4">
                  <p:embed/>
                </p:oleObj>
              </mc:Choice>
              <mc:Fallback>
                <p:oleObj name="" r:id="rId2" imgW="22250400" imgH="10668000" progId="Equation.DSMT4">
                  <p:embed/>
                  <p:pic>
                    <p:nvPicPr>
                      <p:cNvPr id="0" name="Object 2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362400" y="2030400"/>
                        <a:ext cx="2059560" cy="98784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7" name="Object 3"/>
          <p:cNvGraphicFramePr/>
          <p:nvPr/>
        </p:nvGraphicFramePr>
        <p:xfrm>
          <a:off x="2952720" y="3470400"/>
          <a:ext cx="2878560" cy="9878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" r:id="rId4" imgW="31089600" imgH="10668000" progId="Equation.DSMT4">
                  <p:embed/>
                </p:oleObj>
              </mc:Choice>
              <mc:Fallback>
                <p:oleObj name="" r:id="rId4" imgW="31089600" imgH="10668000" progId="Equation.DSMT4">
                  <p:embed/>
                  <p:pic>
                    <p:nvPicPr>
                      <p:cNvPr id="0" name="Object 3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952720" y="3470400"/>
                        <a:ext cx="2878560" cy="98784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9" name="PlaceHolder 2"/>
          <p:cNvSpPr>
            <a:spLocks noGrp="1"/>
          </p:cNvSpPr>
          <p:nvPr>
            <p:ph type="title"/>
          </p:nvPr>
        </p:nvSpPr>
        <p:spPr>
          <a:xfrm>
            <a:off x="457200" y="629640"/>
            <a:ext cx="8228520" cy="114192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2800" b="0" strike="noStrike" spc="-1">
                <a:solidFill>
                  <a:srgbClr val="000000"/>
                </a:solidFill>
                <a:latin typeface="Arial" panose="020B0604020202020204"/>
              </a:rPr>
              <a:t>Arithmetic series</a:t>
            </a:r>
            <a:endParaRPr lang="en-US" sz="2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/>
          </p:nvPr>
        </p:nvSpPr>
        <p:spPr>
          <a:xfrm>
            <a:off x="457200" y="1600200"/>
            <a:ext cx="8228520" cy="452484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t">
            <a:noAutofit/>
          </a:bodyPr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Then, for 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 + 1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, we have: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By assumption, the second sum is known: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141" name="Object 2"/>
          <p:cNvGraphicFramePr/>
          <p:nvPr/>
        </p:nvGraphicFramePr>
        <p:xfrm>
          <a:off x="2952720" y="2043000"/>
          <a:ext cx="2630880" cy="9118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" name="" r:id="rId2" imgW="29870400" imgH="10363200" progId="Equation.DSMT4">
                  <p:embed/>
                </p:oleObj>
              </mc:Choice>
              <mc:Fallback>
                <p:oleObj name="" r:id="rId2" imgW="29870400" imgH="10363200" progId="Equation.DSMT4">
                  <p:embed/>
                  <p:pic>
                    <p:nvPicPr>
                      <p:cNvPr id="0" name="Object 2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952720" y="2043000"/>
                        <a:ext cx="2630880" cy="91188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" name="Object 3"/>
          <p:cNvGraphicFramePr/>
          <p:nvPr/>
        </p:nvGraphicFramePr>
        <p:xfrm>
          <a:off x="3720960" y="3419640"/>
          <a:ext cx="2630880" cy="2713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" r:id="rId4" imgW="29870400" imgH="30784800" progId="Equation.DSMT4">
                  <p:embed/>
                </p:oleObj>
              </mc:Choice>
              <mc:Fallback>
                <p:oleObj name="" r:id="rId4" imgW="29870400" imgH="30784800" progId="Equation.DSMT4">
                  <p:embed/>
                  <p:pic>
                    <p:nvPicPr>
                      <p:cNvPr id="0" name="Object 3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720960" y="3419640"/>
                        <a:ext cx="2630880" cy="271368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5" name="PlaceHolder 2"/>
          <p:cNvSpPr>
            <a:spLocks noGrp="1"/>
          </p:cNvSpPr>
          <p:nvPr>
            <p:ph type="title"/>
          </p:nvPr>
        </p:nvSpPr>
        <p:spPr>
          <a:xfrm>
            <a:off x="457200" y="629640"/>
            <a:ext cx="8228520" cy="114192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2800" b="0" strike="noStrike" spc="-1">
                <a:solidFill>
                  <a:srgbClr val="000000"/>
                </a:solidFill>
                <a:latin typeface="Arial" panose="020B0604020202020204"/>
              </a:rPr>
              <a:t>Arithmetic series</a:t>
            </a:r>
            <a:endParaRPr lang="en-US" sz="2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443880"/>
            <a:ext cx="8228520" cy="114192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2800" b="0" strike="noStrike" spc="-1">
                <a:solidFill>
                  <a:srgbClr val="000000"/>
                </a:solidFill>
                <a:latin typeface="Arial" panose="020B0604020202020204"/>
              </a:rPr>
              <a:t>Mathematics and engineering</a:t>
            </a:r>
            <a:endParaRPr lang="en-US" sz="2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/>
          </p:nvPr>
        </p:nvSpPr>
        <p:spPr>
          <a:xfrm>
            <a:off x="457200" y="1783440"/>
            <a:ext cx="8228520" cy="452484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t">
            <a:noAutofit/>
          </a:bodyPr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For engineers, mathematics is a tool: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742950" lvl="1" indent="-28575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 panose="020B0604020202020204"/>
              <a:buChar char="–"/>
              <a:tabLst>
                <a:tab pos="0" algn="l"/>
              </a:tabLst>
            </a:pPr>
            <a:r>
              <a:rPr lang="en-CA" sz="1800" b="0" strike="noStrike" spc="-1">
                <a:solidFill>
                  <a:srgbClr val="000000"/>
                </a:solidFill>
                <a:latin typeface="Arial" panose="020B0604020202020204"/>
              </a:rPr>
              <a:t>Of course, that doesn’t mean it always works...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pic>
        <p:nvPicPr>
          <p:cNvPr id="49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2843280" y="2674440"/>
            <a:ext cx="3048480" cy="26978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/>
          </p:nvPr>
        </p:nvSpPr>
        <p:spPr>
          <a:xfrm>
            <a:off x="457200" y="1600200"/>
            <a:ext cx="8228520" cy="452484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t">
            <a:noAutofit/>
          </a:bodyPr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The statement is true for 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 = 0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 and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the truth of the statement for 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n 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implies 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the truth of the statement for 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 + 1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.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Therefore, by the process of mathematical induction, the statement is true for all values of 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 ≥ 0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.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1400" b="0" strike="noStrike" spc="-1">
                <a:solidFill>
                  <a:srgbClr val="EEECE1"/>
                </a:solidFill>
                <a:latin typeface="Arial" panose="020B0604020202020204"/>
              </a:rPr>
              <a:t>Reference:  Mr. Oprendick</a:t>
            </a:r>
            <a:endParaRPr lang="en-US" sz="14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 type="title"/>
          </p:nvPr>
        </p:nvSpPr>
        <p:spPr>
          <a:xfrm>
            <a:off x="457200" y="702000"/>
            <a:ext cx="8228520" cy="114192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2800" b="0" strike="noStrike" spc="-1">
                <a:solidFill>
                  <a:srgbClr val="000000"/>
                </a:solidFill>
                <a:latin typeface="Arial" panose="020B0604020202020204"/>
              </a:rPr>
              <a:t>Arithmetic series</a:t>
            </a:r>
            <a:endParaRPr lang="en-US" sz="2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/>
          </p:nvPr>
        </p:nvSpPr>
        <p:spPr>
          <a:xfrm>
            <a:off x="457200" y="1600200"/>
            <a:ext cx="8228520" cy="452484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t">
            <a:noAutofit/>
          </a:bodyPr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We could repeat this process, after all: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however, it is easier to see the pattern: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149" name="Object 2"/>
          <p:cNvGraphicFramePr/>
          <p:nvPr/>
        </p:nvGraphicFramePr>
        <p:xfrm>
          <a:off x="4815000" y="1989000"/>
          <a:ext cx="1959480" cy="8179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" name="" r:id="rId2" imgW="27736800" imgH="11582400" progId="Equation.DSMT4">
                  <p:embed/>
                </p:oleObj>
              </mc:Choice>
              <mc:Fallback>
                <p:oleObj name="" r:id="rId2" imgW="27736800" imgH="11582400" progId="Equation.DSMT4">
                  <p:embed/>
                  <p:pic>
                    <p:nvPicPr>
                      <p:cNvPr id="0" name="Object 2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815000" y="1989000"/>
                        <a:ext cx="1959480" cy="81792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1" name="Object 3"/>
          <p:cNvGraphicFramePr/>
          <p:nvPr/>
        </p:nvGraphicFramePr>
        <p:xfrm>
          <a:off x="4660920" y="3532320"/>
          <a:ext cx="3078720" cy="753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" r:id="rId4" imgW="43586400" imgH="10668000" progId="Equation.DSMT4">
                  <p:embed/>
                </p:oleObj>
              </mc:Choice>
              <mc:Fallback>
                <p:oleObj name="" r:id="rId4" imgW="43586400" imgH="10668000" progId="Equation.DSMT4">
                  <p:embed/>
                  <p:pic>
                    <p:nvPicPr>
                      <p:cNvPr id="0" name="Object 3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660920" y="3532320"/>
                        <a:ext cx="3078720" cy="75312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" name="Object 4"/>
          <p:cNvGraphicFramePr/>
          <p:nvPr/>
        </p:nvGraphicFramePr>
        <p:xfrm>
          <a:off x="1409760" y="2021040"/>
          <a:ext cx="2540520" cy="753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" name="" r:id="rId6" imgW="35966400" imgH="10668000" progId="Equation.DSMT4">
                  <p:embed/>
                </p:oleObj>
              </mc:Choice>
              <mc:Fallback>
                <p:oleObj name="" r:id="rId6" imgW="35966400" imgH="10668000" progId="Equation.DSMT4">
                  <p:embed/>
                  <p:pic>
                    <p:nvPicPr>
                      <p:cNvPr id="0" name="Object 4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409760" y="2021040"/>
                        <a:ext cx="2540520" cy="75312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5" name="Object 5"/>
          <p:cNvGraphicFramePr/>
          <p:nvPr/>
        </p:nvGraphicFramePr>
        <p:xfrm>
          <a:off x="3443400" y="4572000"/>
          <a:ext cx="2495880" cy="8179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" name="" r:id="rId8" imgW="35356800" imgH="11582400" progId="Equation.DSMT4">
                  <p:embed/>
                </p:oleObj>
              </mc:Choice>
              <mc:Fallback>
                <p:oleObj name="" r:id="rId8" imgW="35356800" imgH="11582400" progId="Equation.DSMT4">
                  <p:embed/>
                  <p:pic>
                    <p:nvPicPr>
                      <p:cNvPr id="0" name="Object 5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443400" y="4572000"/>
                        <a:ext cx="2495880" cy="81792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7" name="PlaceHolder 2"/>
          <p:cNvSpPr>
            <a:spLocks noGrp="1"/>
          </p:cNvSpPr>
          <p:nvPr>
            <p:ph type="title"/>
          </p:nvPr>
        </p:nvSpPr>
        <p:spPr>
          <a:xfrm>
            <a:off x="457200" y="629640"/>
            <a:ext cx="8228520" cy="114192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2800" b="0" strike="noStrike" spc="-1">
                <a:solidFill>
                  <a:srgbClr val="000000"/>
                </a:solidFill>
                <a:latin typeface="Arial" panose="020B0604020202020204"/>
              </a:rPr>
              <a:t>Other polynomial series</a:t>
            </a:r>
            <a:endParaRPr lang="en-US" sz="2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158" name="Object 6"/>
          <p:cNvGraphicFramePr/>
          <p:nvPr/>
        </p:nvGraphicFramePr>
        <p:xfrm>
          <a:off x="1766880" y="3552840"/>
          <a:ext cx="2172240" cy="7545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" name="" r:id="rId10" imgW="30784800" imgH="10668000" progId="Equation.DSMT4">
                  <p:embed/>
                </p:oleObj>
              </mc:Choice>
              <mc:Fallback>
                <p:oleObj name="" r:id="rId10" imgW="30784800" imgH="10668000" progId="Equation.DSMT4">
                  <p:embed/>
                  <p:pic>
                    <p:nvPicPr>
                      <p:cNvPr id="0" name="Object 6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766880" y="3552840"/>
                        <a:ext cx="2172240" cy="75456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Picture 7" descr="C:\Users\dwharder\Desktop\y4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4379760" y="2962440"/>
            <a:ext cx="4075560" cy="3894480"/>
          </a:xfrm>
          <a:prstGeom prst="rect">
            <a:avLst/>
          </a:prstGeom>
          <a:ln w="0">
            <a:noFill/>
          </a:ln>
        </p:spPr>
      </p:pic>
      <p:pic>
        <p:nvPicPr>
          <p:cNvPr id="161" name="Picture 8" descr="C:\Users\dwharder\Desktop\y3.png"/>
          <p:cNvPicPr/>
          <p:nvPr/>
        </p:nvPicPr>
        <p:blipFill>
          <a:blip r:embed="rId3"/>
          <a:stretch>
            <a:fillRect/>
          </a:stretch>
        </p:blipFill>
        <p:spPr>
          <a:xfrm>
            <a:off x="395280" y="3002040"/>
            <a:ext cx="3856680" cy="3818520"/>
          </a:xfrm>
          <a:prstGeom prst="rect">
            <a:avLst/>
          </a:prstGeom>
          <a:ln w="0">
            <a:noFill/>
          </a:ln>
        </p:spPr>
      </p:pic>
      <p:sp>
        <p:nvSpPr>
          <p:cNvPr id="162" name="PlaceHolder 1"/>
          <p:cNvSpPr>
            <a:spLocks noGrp="1"/>
          </p:cNvSpPr>
          <p:nvPr>
            <p:ph/>
          </p:nvPr>
        </p:nvSpPr>
        <p:spPr>
          <a:xfrm>
            <a:off x="457200" y="1600200"/>
            <a:ext cx="8228520" cy="452484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t">
            <a:noAutofit/>
          </a:bodyPr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We can generalize this formula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Demonstrating with 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d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 = 3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 and 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d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 = 4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: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163" name="Object 2"/>
          <p:cNvGraphicFramePr/>
          <p:nvPr/>
        </p:nvGraphicFramePr>
        <p:xfrm>
          <a:off x="3933720" y="1954080"/>
          <a:ext cx="1423080" cy="753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" name="" r:id="rId4" imgW="20116800" imgH="10668000" progId="Equation.DSMT4">
                  <p:embed/>
                </p:oleObj>
              </mc:Choice>
              <mc:Fallback>
                <p:oleObj name="" r:id="rId4" imgW="20116800" imgH="10668000" progId="Equation.DSMT4">
                  <p:embed/>
                  <p:pic>
                    <p:nvPicPr>
                      <p:cNvPr id="0" name="Object 2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933720" y="1954080"/>
                        <a:ext cx="1423080" cy="75312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5" name="PlaceHolder 2"/>
          <p:cNvSpPr>
            <a:spLocks noGrp="1"/>
          </p:cNvSpPr>
          <p:nvPr>
            <p:ph type="title"/>
          </p:nvPr>
        </p:nvSpPr>
        <p:spPr>
          <a:xfrm>
            <a:off x="457200" y="620640"/>
            <a:ext cx="8228520" cy="114192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2800" b="0" strike="noStrike" spc="-1">
                <a:solidFill>
                  <a:srgbClr val="000000"/>
                </a:solidFill>
                <a:latin typeface="Arial" panose="020B0604020202020204"/>
              </a:rPr>
              <a:t>Other polynomial series</a:t>
            </a:r>
            <a:endParaRPr lang="en-US" sz="2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/>
          </p:nvPr>
        </p:nvSpPr>
        <p:spPr>
          <a:xfrm>
            <a:off x="457200" y="1600200"/>
            <a:ext cx="8228520" cy="452484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t">
            <a:noAutofit/>
          </a:bodyPr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The next series we will look at is the geometric series with common ratio 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r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: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and if 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|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r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| &lt; 1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 then it is also true that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178" name="Object 2"/>
          <p:cNvGraphicFramePr/>
          <p:nvPr/>
        </p:nvGraphicFramePr>
        <p:xfrm>
          <a:off x="3567240" y="2000160"/>
          <a:ext cx="1942200" cy="9007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" name="" r:id="rId2" imgW="21031200" imgH="9753600" progId="Equation.DSMT4">
                  <p:embed/>
                </p:oleObj>
              </mc:Choice>
              <mc:Fallback>
                <p:oleObj name="" r:id="rId2" imgW="21031200" imgH="9753600" progId="Equation.DSMT4">
                  <p:embed/>
                  <p:pic>
                    <p:nvPicPr>
                      <p:cNvPr id="0" name="Object 2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567240" y="2000160"/>
                        <a:ext cx="1942200" cy="90072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0" name="Object 3"/>
          <p:cNvGraphicFramePr/>
          <p:nvPr/>
        </p:nvGraphicFramePr>
        <p:xfrm>
          <a:off x="3681360" y="3456000"/>
          <a:ext cx="1632600" cy="8737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" r:id="rId4" imgW="17678400" imgH="9448800" progId="Equation.DSMT4">
                  <p:embed/>
                </p:oleObj>
              </mc:Choice>
              <mc:Fallback>
                <p:oleObj name="" r:id="rId4" imgW="17678400" imgH="9448800" progId="Equation.DSMT4">
                  <p:embed/>
                  <p:pic>
                    <p:nvPicPr>
                      <p:cNvPr id="0" name="Object 3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681360" y="3456000"/>
                        <a:ext cx="1632600" cy="87372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2" name="PlaceHolder 2"/>
          <p:cNvSpPr>
            <a:spLocks noGrp="1"/>
          </p:cNvSpPr>
          <p:nvPr>
            <p:ph type="title"/>
          </p:nvPr>
        </p:nvSpPr>
        <p:spPr>
          <a:xfrm>
            <a:off x="457200" y="485640"/>
            <a:ext cx="8228520" cy="114192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2800" b="0" strike="noStrike" spc="-1">
                <a:solidFill>
                  <a:srgbClr val="000000"/>
                </a:solidFill>
                <a:latin typeface="Arial" panose="020B0604020202020204"/>
              </a:rPr>
              <a:t>Geometric series</a:t>
            </a:r>
            <a:endParaRPr lang="en-US" sz="2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aceHolder 1"/>
          <p:cNvSpPr>
            <a:spLocks noGrp="1"/>
          </p:cNvSpPr>
          <p:nvPr>
            <p:ph/>
          </p:nvPr>
        </p:nvSpPr>
        <p:spPr>
          <a:xfrm>
            <a:off x="457200" y="1600200"/>
            <a:ext cx="8228520" cy="452484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t">
            <a:noAutofit/>
          </a:bodyPr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Finally, we will review recurrence relations: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742950" lvl="1" indent="-28575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 panose="020B0604020202020204"/>
              <a:buChar char="–"/>
              <a:tabLst>
                <a:tab pos="0" algn="l"/>
              </a:tabLst>
            </a:pPr>
            <a:r>
              <a:rPr lang="en-US" sz="1800" b="0" strike="noStrike" spc="-1">
                <a:solidFill>
                  <a:srgbClr val="000000"/>
                </a:solidFill>
                <a:latin typeface="Arial" panose="020B0604020202020204"/>
              </a:rPr>
              <a:t>Sequences may be defined explicitly:  </a:t>
            </a:r>
            <a:r>
              <a:rPr lang="en-US" sz="1800" b="0" i="1" strike="noStrike" spc="-1">
                <a:solidFill>
                  <a:srgbClr val="000000"/>
                </a:solidFill>
                <a:latin typeface="Times New Roman" panose="02020603050405020304"/>
              </a:rPr>
              <a:t>x</a:t>
            </a:r>
            <a:r>
              <a:rPr lang="en-US" sz="1800" b="0" i="1" strike="noStrike" spc="-1" baseline="-25000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1800" b="0" strike="noStrike" spc="-1">
                <a:solidFill>
                  <a:srgbClr val="000000"/>
                </a:solidFill>
                <a:latin typeface="Times New Roman" panose="02020603050405020304"/>
              </a:rPr>
              <a:t> = 1/</a:t>
            </a:r>
            <a:r>
              <a:rPr lang="en-US" sz="1800" b="0" i="1" strike="noStrike" spc="-1">
                <a:solidFill>
                  <a:srgbClr val="000000"/>
                </a:solidFill>
                <a:latin typeface="Times New Roman" panose="02020603050405020304"/>
              </a:rPr>
              <a:t>n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742950" indent="0" algn="ctr">
              <a:lnSpc>
                <a:spcPct val="100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800" b="0" strike="noStrike" spc="-1">
                <a:solidFill>
                  <a:srgbClr val="000000"/>
                </a:solidFill>
                <a:latin typeface="Times New Roman" panose="02020603050405020304"/>
              </a:rPr>
              <a:t>1, </a:t>
            </a:r>
            <a:r>
              <a:rPr lang="en-US" sz="1800" b="0" strike="noStrike" spc="-1" baseline="30000">
                <a:solidFill>
                  <a:srgbClr val="000000"/>
                </a:solidFill>
                <a:latin typeface="Times New Roman" panose="02020603050405020304"/>
              </a:rPr>
              <a:t>1</a:t>
            </a:r>
            <a:r>
              <a:rPr lang="en-US" sz="1800" b="0" strike="noStrike" spc="-1">
                <a:solidFill>
                  <a:srgbClr val="000000"/>
                </a:solidFill>
                <a:latin typeface="Times New Roman" panose="02020603050405020304"/>
              </a:rPr>
              <a:t>/</a:t>
            </a:r>
            <a:r>
              <a:rPr lang="en-US" sz="1800" b="0" strike="noStrike" spc="-1" baseline="-25000">
                <a:solidFill>
                  <a:srgbClr val="000000"/>
                </a:solidFill>
                <a:latin typeface="Times New Roman" panose="02020603050405020304"/>
              </a:rPr>
              <a:t>2</a:t>
            </a:r>
            <a:r>
              <a:rPr lang="en-US" sz="1800" b="0" strike="noStrike" spc="-1">
                <a:solidFill>
                  <a:srgbClr val="000000"/>
                </a:solidFill>
                <a:latin typeface="Times New Roman" panose="02020603050405020304"/>
              </a:rPr>
              <a:t>, </a:t>
            </a:r>
            <a:r>
              <a:rPr lang="en-US" sz="1800" b="0" strike="noStrike" spc="-1" baseline="30000">
                <a:solidFill>
                  <a:srgbClr val="000000"/>
                </a:solidFill>
                <a:latin typeface="Times New Roman" panose="02020603050405020304"/>
              </a:rPr>
              <a:t>1</a:t>
            </a:r>
            <a:r>
              <a:rPr lang="en-US" sz="1800" b="0" strike="noStrike" spc="-1">
                <a:solidFill>
                  <a:srgbClr val="000000"/>
                </a:solidFill>
                <a:latin typeface="Times New Roman" panose="02020603050405020304"/>
              </a:rPr>
              <a:t>/</a:t>
            </a:r>
            <a:r>
              <a:rPr lang="en-US" sz="1800" b="0" strike="noStrike" spc="-1" baseline="-25000">
                <a:solidFill>
                  <a:srgbClr val="000000"/>
                </a:solidFill>
                <a:latin typeface="Times New Roman" panose="02020603050405020304"/>
              </a:rPr>
              <a:t>3</a:t>
            </a:r>
            <a:r>
              <a:rPr lang="en-US" sz="1800" b="0" strike="noStrike" spc="-1">
                <a:solidFill>
                  <a:srgbClr val="000000"/>
                </a:solidFill>
                <a:latin typeface="Times New Roman" panose="02020603050405020304"/>
              </a:rPr>
              <a:t>, </a:t>
            </a:r>
            <a:r>
              <a:rPr lang="en-US" sz="1800" b="0" strike="noStrike" spc="-1" baseline="30000">
                <a:solidFill>
                  <a:srgbClr val="000000"/>
                </a:solidFill>
                <a:latin typeface="Times New Roman" panose="02020603050405020304"/>
              </a:rPr>
              <a:t>1</a:t>
            </a:r>
            <a:r>
              <a:rPr lang="en-US" sz="1800" b="0" strike="noStrike" spc="-1">
                <a:solidFill>
                  <a:srgbClr val="000000"/>
                </a:solidFill>
                <a:latin typeface="Times New Roman" panose="02020603050405020304"/>
              </a:rPr>
              <a:t>/</a:t>
            </a:r>
            <a:r>
              <a:rPr lang="en-US" sz="1800" b="0" strike="noStrike" spc="-1" baseline="-25000">
                <a:solidFill>
                  <a:srgbClr val="000000"/>
                </a:solidFill>
                <a:latin typeface="Times New Roman" panose="02020603050405020304"/>
              </a:rPr>
              <a:t>4</a:t>
            </a:r>
            <a:r>
              <a:rPr lang="en-US" sz="1800" b="0" strike="noStrike" spc="-1">
                <a:solidFill>
                  <a:srgbClr val="000000"/>
                </a:solidFill>
                <a:latin typeface="Times New Roman" panose="02020603050405020304"/>
              </a:rPr>
              <a:t>, ...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742950" indent="0" algn="ctr">
              <a:lnSpc>
                <a:spcPct val="100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800" b="0" strike="noStrike" spc="-1">
                <a:solidFill>
                  <a:srgbClr val="000000"/>
                </a:solidFill>
                <a:latin typeface="Times New Roman" panose="02020603050405020304"/>
              </a:rPr>
              <a:t>Here n  is </a:t>
            </a:r>
            <a:r>
              <a:rPr lang="en-US" sz="1800" b="0" i="1" strike="noStrike" spc="-1">
                <a:solidFill>
                  <a:srgbClr val="000000"/>
                </a:solidFill>
                <a:latin typeface="Times New Roman" panose="02020603050405020304"/>
              </a:rPr>
              <a:t>x</a:t>
            </a:r>
            <a:r>
              <a:rPr lang="en-US" sz="1800" b="0" i="1" strike="noStrike" spc="-1" baseline="-25000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1800" b="0" strike="noStrike" spc="-1">
                <a:solidFill>
                  <a:srgbClr val="000000"/>
                </a:solidFill>
                <a:latin typeface="Times New Roman" panose="02020603050405020304"/>
              </a:rPr>
              <a:t> independent.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742950" indent="0">
              <a:lnSpc>
                <a:spcPct val="100000"/>
              </a:lnSpc>
              <a:spcBef>
                <a:spcPts val="1415"/>
              </a:spcBef>
              <a:buNone/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742950" lvl="1" indent="-28575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 panose="020B0604020202020204"/>
              <a:buChar char="–"/>
              <a:tabLst>
                <a:tab pos="0" algn="l"/>
              </a:tabLst>
            </a:pPr>
            <a:r>
              <a:rPr lang="en-US" sz="1800" b="0" strike="noStrike" spc="-1">
                <a:solidFill>
                  <a:srgbClr val="000000"/>
                </a:solidFill>
                <a:latin typeface="Arial" panose="020B0604020202020204"/>
              </a:rPr>
              <a:t>Consider a fibonacci series where F</a:t>
            </a:r>
            <a:r>
              <a:rPr lang="en-US" sz="1800" b="0" strike="noStrike" spc="-1" baseline="-25000">
                <a:solidFill>
                  <a:srgbClr val="000000"/>
                </a:solidFill>
                <a:latin typeface="Arial" panose="020B0604020202020204"/>
              </a:rPr>
              <a:t>1</a:t>
            </a:r>
            <a:r>
              <a:rPr lang="en-US" sz="1800" b="0" strike="noStrike" spc="-1">
                <a:solidFill>
                  <a:srgbClr val="000000"/>
                </a:solidFill>
                <a:latin typeface="Arial" panose="020B0604020202020204"/>
              </a:rPr>
              <a:t>=1, F</a:t>
            </a:r>
            <a:r>
              <a:rPr lang="en-US" sz="1800" b="0" strike="noStrike" spc="-1" baseline="-25000">
                <a:solidFill>
                  <a:srgbClr val="000000"/>
                </a:solidFill>
                <a:latin typeface="Arial" panose="020B0604020202020204"/>
              </a:rPr>
              <a:t>2</a:t>
            </a:r>
            <a:r>
              <a:rPr lang="en-US" sz="1800" b="0" strike="noStrike" spc="-1">
                <a:solidFill>
                  <a:srgbClr val="000000"/>
                </a:solidFill>
                <a:latin typeface="Arial" panose="020B0604020202020204"/>
              </a:rPr>
              <a:t>=2 and F=F+F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742950" indent="0">
              <a:lnSpc>
                <a:spcPct val="100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800" b="0" strike="noStrike" spc="-1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en-US" sz="1800" b="0" strike="noStrike" spc="-1">
                <a:solidFill>
                  <a:srgbClr val="000000"/>
                </a:solidFill>
                <a:latin typeface="Arial" panose="020B0604020202020204"/>
              </a:rPr>
              <a:t>Then the series is 1, 2, 3, 5, 8, 13, 21, …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742950" lvl="1" indent="-28575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 panose="020B0604020202020204"/>
              <a:buChar char="–"/>
              <a:tabLst>
                <a:tab pos="0" algn="l"/>
              </a:tabLst>
            </a:pPr>
            <a:r>
              <a:rPr lang="en-US" sz="1800" b="0" strike="noStrike" spc="-1">
                <a:solidFill>
                  <a:srgbClr val="000000"/>
                </a:solidFill>
                <a:latin typeface="Arial" panose="020B0604020202020204"/>
              </a:rPr>
              <a:t>A recurrence relationship is a means of defining a sequence based on previous values in the sequence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indent="0">
              <a:lnSpc>
                <a:spcPct val="100000"/>
              </a:lnSpc>
              <a:spcBef>
                <a:spcPts val="1415"/>
              </a:spcBef>
              <a:buNone/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742950" lvl="1" indent="-28575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 panose="020B0604020202020204"/>
              <a:buChar char="–"/>
              <a:tabLst>
                <a:tab pos="0" algn="l"/>
              </a:tabLst>
            </a:pPr>
            <a:r>
              <a:rPr lang="en-US" sz="1800" b="0" strike="noStrike" spc="-1">
                <a:solidFill>
                  <a:srgbClr val="000000"/>
                </a:solidFill>
                <a:latin typeface="Arial" panose="020B0604020202020204"/>
              </a:rPr>
              <a:t>Such definitions of sequences are said to be </a:t>
            </a:r>
            <a:r>
              <a:rPr lang="en-US" sz="1800" b="0" i="1" strike="noStrike" spc="-1">
                <a:solidFill>
                  <a:srgbClr val="000000"/>
                </a:solidFill>
                <a:latin typeface="Arial" panose="020B0604020202020204"/>
              </a:rPr>
              <a:t>recursive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200" name="PlaceHolder 2"/>
          <p:cNvSpPr>
            <a:spLocks noGrp="1"/>
          </p:cNvSpPr>
          <p:nvPr>
            <p:ph type="title"/>
          </p:nvPr>
        </p:nvSpPr>
        <p:spPr>
          <a:xfrm>
            <a:off x="457200" y="485640"/>
            <a:ext cx="8228520" cy="114192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2800" b="0" strike="noStrike" spc="-1">
                <a:solidFill>
                  <a:srgbClr val="000000"/>
                </a:solidFill>
                <a:latin typeface="Arial" panose="020B0604020202020204"/>
              </a:rPr>
              <a:t>Recurrence relations</a:t>
            </a:r>
            <a:endParaRPr lang="en-US" sz="2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/>
          </p:nvPr>
        </p:nvSpPr>
        <p:spPr>
          <a:xfrm>
            <a:off x="457200" y="1600200"/>
            <a:ext cx="8228520" cy="452484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t">
            <a:noAutofit/>
          </a:bodyPr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Define an initial value: </a:t>
            </a:r>
            <a:r>
              <a:rPr lang="en-US" sz="2000" b="0" i="1" strike="noStrike" spc="-1">
                <a:solidFill>
                  <a:srgbClr val="000000"/>
                </a:solidFill>
                <a:latin typeface="Arial" panose="020B0604020202020204"/>
              </a:rPr>
              <a:t>e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.</a:t>
            </a:r>
            <a:r>
              <a:rPr lang="en-US" sz="2000" b="0" i="1" strike="noStrike" spc="-1">
                <a:solidFill>
                  <a:srgbClr val="000000"/>
                </a:solidFill>
                <a:latin typeface="Arial" panose="020B0604020202020204"/>
              </a:rPr>
              <a:t>g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., 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x</a:t>
            </a:r>
            <a:r>
              <a:rPr lang="en-US" sz="2000" b="0" strike="noStrike" spc="-1" baseline="-25000">
                <a:solidFill>
                  <a:srgbClr val="000000"/>
                </a:solidFill>
                <a:latin typeface="Times New Roman" panose="02020603050405020304"/>
              </a:rPr>
              <a:t>1</a:t>
            </a:r>
            <a:r>
              <a:rPr lang="en-US" sz="2000" b="0" strike="noStrike" spc="-1" baseline="30000">
                <a:solidFill>
                  <a:srgbClr val="000000"/>
                </a:solidFill>
                <a:latin typeface="Times New Roman" panose="02020603050405020304"/>
              </a:rPr>
              <a:t> 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= 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Defining 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x</a:t>
            </a:r>
            <a:r>
              <a:rPr lang="en-US" sz="2000" b="0" i="1" strike="noStrike" spc="-1" baseline="-25000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 in terms of previous values: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742950" lvl="1" indent="-28575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 panose="020B0604020202020204"/>
              <a:buChar char="–"/>
              <a:tabLst>
                <a:tab pos="0" algn="l"/>
              </a:tabLst>
            </a:pPr>
            <a:r>
              <a:rPr lang="en-US" sz="1800" b="0" strike="noStrike" spc="-1">
                <a:solidFill>
                  <a:srgbClr val="000000"/>
                </a:solidFill>
                <a:latin typeface="Arial" panose="020B0604020202020204"/>
              </a:rPr>
              <a:t>For example,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  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x</a:t>
            </a:r>
            <a:r>
              <a:rPr lang="en-US" sz="2000" b="0" i="1" strike="noStrike" spc="-1" baseline="-25000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 = x</a:t>
            </a:r>
            <a:r>
              <a:rPr lang="en-US" sz="2000" b="0" i="1" strike="noStrike" spc="-1" baseline="-25000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 baseline="-25000">
                <a:solidFill>
                  <a:srgbClr val="000000"/>
                </a:solidFill>
                <a:latin typeface="Times New Roman" panose="02020603050405020304"/>
              </a:rPr>
              <a:t> – 1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 + 2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x</a:t>
            </a:r>
            <a:r>
              <a:rPr lang="en-US" sz="2000" b="0" i="1" strike="noStrike" spc="-1" baseline="-25000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 = 2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x</a:t>
            </a:r>
            <a:r>
              <a:rPr lang="en-US" sz="2000" b="0" i="1" strike="noStrike" spc="-1" baseline="-25000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 baseline="-25000">
                <a:solidFill>
                  <a:srgbClr val="000000"/>
                </a:solidFill>
                <a:latin typeface="Times New Roman" panose="02020603050405020304"/>
              </a:rPr>
              <a:t> – 1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 + 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x</a:t>
            </a:r>
            <a:r>
              <a:rPr lang="en-US" sz="2000" b="0" i="1" strike="noStrike" spc="-1" baseline="-25000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 = 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x</a:t>
            </a:r>
            <a:r>
              <a:rPr lang="en-US" sz="2000" b="0" i="1" strike="noStrike" spc="-1" baseline="-25000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 baseline="-25000">
                <a:solidFill>
                  <a:srgbClr val="000000"/>
                </a:solidFill>
                <a:latin typeface="Times New Roman" panose="02020603050405020304"/>
              </a:rPr>
              <a:t> – 1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 + 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x</a:t>
            </a:r>
            <a:r>
              <a:rPr lang="en-US" sz="2000" b="0" i="1" strike="noStrike" spc="-1" baseline="-25000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 baseline="-25000">
                <a:solidFill>
                  <a:srgbClr val="000000"/>
                </a:solidFill>
                <a:latin typeface="Times New Roman" panose="02020603050405020304"/>
              </a:rPr>
              <a:t> – 2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202" name="PlaceHolder 2"/>
          <p:cNvSpPr>
            <a:spLocks noGrp="1"/>
          </p:cNvSpPr>
          <p:nvPr>
            <p:ph type="title"/>
          </p:nvPr>
        </p:nvSpPr>
        <p:spPr>
          <a:xfrm>
            <a:off x="457200" y="557640"/>
            <a:ext cx="8228520" cy="114192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2800" b="0" strike="noStrike" spc="-1">
                <a:solidFill>
                  <a:srgbClr val="000000"/>
                </a:solidFill>
                <a:latin typeface="Arial" panose="020B0604020202020204"/>
              </a:rPr>
              <a:t>Recurrence relations</a:t>
            </a:r>
            <a:endParaRPr lang="en-US" sz="2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laceHolder 1"/>
          <p:cNvSpPr>
            <a:spLocks noGrp="1"/>
          </p:cNvSpPr>
          <p:nvPr>
            <p:ph/>
          </p:nvPr>
        </p:nvSpPr>
        <p:spPr>
          <a:xfrm>
            <a:off x="457200" y="1600200"/>
            <a:ext cx="8228520" cy="452484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t">
            <a:noAutofit/>
          </a:bodyPr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Given the two recurrence relations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 algn="ctr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x</a:t>
            </a:r>
            <a:r>
              <a:rPr lang="en-US" sz="2000" b="0" i="1" strike="noStrike" spc="-1" baseline="-25000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 = x</a:t>
            </a:r>
            <a:r>
              <a:rPr lang="en-US" sz="2000" b="0" i="1" strike="noStrike" spc="-1" baseline="-25000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 baseline="-25000">
                <a:solidFill>
                  <a:srgbClr val="000000"/>
                </a:solidFill>
                <a:latin typeface="Times New Roman" panose="02020603050405020304"/>
              </a:rPr>
              <a:t> – 1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 + 2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x</a:t>
            </a:r>
            <a:r>
              <a:rPr lang="en-US" sz="2000" b="0" i="1" strike="noStrike" spc="-1" baseline="-25000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 = 2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x</a:t>
            </a:r>
            <a:r>
              <a:rPr lang="en-US" sz="2000" b="0" i="1" strike="noStrike" spc="-1" baseline="-25000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 baseline="-25000">
                <a:solidFill>
                  <a:srgbClr val="000000"/>
                </a:solidFill>
                <a:latin typeface="Times New Roman" panose="02020603050405020304"/>
              </a:rPr>
              <a:t> – 1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 + 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and the initial condition 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x</a:t>
            </a:r>
            <a:r>
              <a:rPr lang="en-US" sz="2000" b="0" strike="noStrike" spc="-1" baseline="-25000">
                <a:solidFill>
                  <a:srgbClr val="000000"/>
                </a:solidFill>
                <a:latin typeface="Times New Roman" panose="02020603050405020304"/>
              </a:rPr>
              <a:t>1</a:t>
            </a:r>
            <a:r>
              <a:rPr lang="en-US" sz="2000" b="0" strike="noStrike" spc="-1" baseline="30000">
                <a:solidFill>
                  <a:srgbClr val="000000"/>
                </a:solidFill>
                <a:latin typeface="Times New Roman" panose="02020603050405020304"/>
              </a:rPr>
              <a:t> 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= 1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 we would like to find explicit formulae for the sequences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In this case, we have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 algn="ctr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x</a:t>
            </a:r>
            <a:r>
              <a:rPr lang="en-US" sz="2000" b="0" i="1" strike="noStrike" spc="-1" baseline="-25000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 = 2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 – 1                     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x</a:t>
            </a:r>
            <a:r>
              <a:rPr lang="en-US" sz="2000" b="0" i="1" strike="noStrike" spc="-1" baseline="-25000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 = 2</a:t>
            </a:r>
            <a:r>
              <a:rPr lang="en-US" sz="2000" b="0" i="1" strike="noStrike" spc="-1" baseline="30000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 baseline="30000">
                <a:solidFill>
                  <a:srgbClr val="000000"/>
                </a:solidFill>
                <a:latin typeface="Times New Roman" panose="02020603050405020304"/>
              </a:rPr>
              <a:t> + 1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 – 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 – 2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respectively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204" name="PlaceHolder 2"/>
          <p:cNvSpPr>
            <a:spLocks noGrp="1"/>
          </p:cNvSpPr>
          <p:nvPr>
            <p:ph type="title"/>
          </p:nvPr>
        </p:nvSpPr>
        <p:spPr>
          <a:xfrm>
            <a:off x="457200" y="557640"/>
            <a:ext cx="8228520" cy="114192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2800" b="0" strike="noStrike" spc="-1">
                <a:solidFill>
                  <a:srgbClr val="000000"/>
                </a:solidFill>
                <a:latin typeface="Arial" panose="020B0604020202020204"/>
              </a:rPr>
              <a:t>Recurrence relations</a:t>
            </a:r>
            <a:endParaRPr lang="en-US" sz="2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/>
          </p:cNvSpPr>
          <p:nvPr>
            <p:ph/>
          </p:nvPr>
        </p:nvSpPr>
        <p:spPr>
          <a:xfrm>
            <a:off x="457200" y="1600200"/>
            <a:ext cx="8228520" cy="452484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t">
            <a:noAutofit/>
          </a:bodyPr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We will use a functional form of recurrence relations: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206" name="Group 24"/>
          <p:cNvGraphicFramePr/>
          <p:nvPr/>
        </p:nvGraphicFramePr>
        <p:xfrm>
          <a:off x="755640" y="2508120"/>
          <a:ext cx="7560720" cy="1638000"/>
        </p:xfrm>
        <a:graphic>
          <a:graphicData uri="http://schemas.openxmlformats.org/drawingml/2006/table">
            <a:tbl>
              <a:tblPr/>
              <a:tblGrid>
                <a:gridCol w="3781080"/>
                <a:gridCol w="3779640"/>
              </a:tblGrid>
              <a:tr h="396000">
                <a:tc>
                  <a:txBody>
                    <a:bodyPr>
                      <a:sp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tabLst>
                          <a:tab pos="0" algn="l"/>
                        </a:tabLst>
                      </a:pPr>
                      <a:r>
                        <a:rPr lang="en-US" sz="2000" b="1" strike="noStrike" spc="-1">
                          <a:solidFill>
                            <a:srgbClr val="000000"/>
                          </a:solidFill>
                          <a:latin typeface="Arial" panose="020B0604020202020204"/>
                        </a:rPr>
                        <a:t>Calculus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anchor="t">
                    <a:lnL w="28080">
                      <a:noFill/>
                    </a:lnL>
                    <a:lnR w="12240">
                      <a:noFill/>
                    </a:lnR>
                    <a:lnT w="2808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>
                      <a:sp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tabLst>
                          <a:tab pos="0" algn="l"/>
                        </a:tabLst>
                      </a:pPr>
                      <a:r>
                        <a:rPr lang="en-US" sz="2000" b="1" strike="noStrike" spc="-1">
                          <a:solidFill>
                            <a:srgbClr val="000000"/>
                          </a:solidFill>
                          <a:latin typeface="Arial" panose="020B0604020202020204"/>
                        </a:rPr>
                        <a:t>CSE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anchor="t">
                    <a:lnL w="12240">
                      <a:noFill/>
                    </a:lnL>
                    <a:lnR w="28080">
                      <a:noFill/>
                    </a:lnR>
                    <a:lnT w="2808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000">
                <a:tc>
                  <a:txBody>
                    <a:bodyPr>
                      <a:sp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tabLst>
                          <a:tab pos="0" algn="l"/>
                        </a:tabLst>
                      </a:pPr>
                      <a:r>
                        <a:rPr lang="en-US" sz="2000" b="0" i="1" strike="noStrike" spc="-1">
                          <a:solidFill>
                            <a:srgbClr val="000000"/>
                          </a:solidFill>
                          <a:latin typeface="Times New Roman" panose="02020603050405020304"/>
                        </a:rPr>
                        <a:t>x</a:t>
                      </a:r>
                      <a:r>
                        <a:rPr lang="en-US" sz="2000" b="0" strike="noStrike" spc="-1" baseline="-25000">
                          <a:solidFill>
                            <a:srgbClr val="000000"/>
                          </a:solidFill>
                          <a:latin typeface="Times New Roman" panose="02020603050405020304"/>
                        </a:rPr>
                        <a:t>1</a:t>
                      </a: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Times New Roman" panose="02020603050405020304"/>
                        </a:rPr>
                        <a:t> = 1</a:t>
                      </a: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Times New Roman" panose="02020603050405020304"/>
                        </a:rPr>
                        <a:t>.............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anchor="t">
                    <a:lnL w="2808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>
                      <a:sp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Times New Roman" panose="02020603050405020304"/>
                        </a:rPr>
                        <a:t>f(1) = 1</a:t>
                      </a: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Times New Roman" panose="02020603050405020304"/>
                        </a:rPr>
                        <a:t>...................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anchor="t">
                    <a:lnL w="12240">
                      <a:noFill/>
                    </a:lnL>
                    <a:lnR w="2808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000">
                <a:tc>
                  <a:txBody>
                    <a:bodyPr>
                      <a:sp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tabLst>
                          <a:tab pos="0" algn="l"/>
                        </a:tabLst>
                      </a:pPr>
                      <a:r>
                        <a:rPr lang="en-US" sz="2000" b="0" i="1" strike="noStrike" spc="-1">
                          <a:solidFill>
                            <a:srgbClr val="000000"/>
                          </a:solidFill>
                          <a:latin typeface="Times New Roman" panose="02020603050405020304"/>
                        </a:rPr>
                        <a:t>x</a:t>
                      </a:r>
                      <a:r>
                        <a:rPr lang="en-US" sz="2000" b="0" i="1" strike="noStrike" spc="-1" baseline="-25000">
                          <a:solidFill>
                            <a:srgbClr val="000000"/>
                          </a:solidFill>
                          <a:latin typeface="Times New Roman" panose="02020603050405020304"/>
                        </a:rPr>
                        <a:t>n</a:t>
                      </a:r>
                      <a:r>
                        <a:rPr lang="en-US" sz="2000" b="0" i="1" strike="noStrike" spc="-1">
                          <a:solidFill>
                            <a:srgbClr val="000000"/>
                          </a:solidFill>
                          <a:latin typeface="Times New Roman" panose="02020603050405020304"/>
                        </a:rPr>
                        <a:t> = x</a:t>
                      </a:r>
                      <a:r>
                        <a:rPr lang="en-US" sz="2000" b="0" i="1" strike="noStrike" spc="-1" baseline="-25000">
                          <a:solidFill>
                            <a:srgbClr val="000000"/>
                          </a:solidFill>
                          <a:latin typeface="Times New Roman" panose="02020603050405020304"/>
                        </a:rPr>
                        <a:t>n</a:t>
                      </a:r>
                      <a:r>
                        <a:rPr lang="en-US" sz="2000" b="0" strike="noStrike" spc="-1" baseline="-25000">
                          <a:solidFill>
                            <a:srgbClr val="000000"/>
                          </a:solidFill>
                          <a:latin typeface="Times New Roman" panose="02020603050405020304"/>
                        </a:rPr>
                        <a:t> – 1</a:t>
                      </a: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Times New Roman" panose="02020603050405020304"/>
                        </a:rPr>
                        <a:t> + 2</a:t>
                      </a: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Times New Roman" panose="02020603050405020304"/>
                        </a:rPr>
                        <a:t>..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anchor="t">
                    <a:lnL w="2808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>
                      <a:sp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Times New Roman" panose="02020603050405020304"/>
                        </a:rPr>
                        <a:t>f(</a:t>
                      </a:r>
                      <a:r>
                        <a:rPr lang="en-US" sz="2000" b="0" i="1" strike="noStrike" spc="-1">
                          <a:solidFill>
                            <a:srgbClr val="000000"/>
                          </a:solidFill>
                          <a:latin typeface="Times New Roman" panose="02020603050405020304"/>
                        </a:rPr>
                        <a:t>n</a:t>
                      </a: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Times New Roman" panose="02020603050405020304"/>
                        </a:rPr>
                        <a:t>) = f(</a:t>
                      </a:r>
                      <a:r>
                        <a:rPr lang="en-US" sz="2000" b="0" i="1" strike="noStrike" spc="-1">
                          <a:solidFill>
                            <a:srgbClr val="000000"/>
                          </a:solidFill>
                          <a:latin typeface="Times New Roman" panose="02020603050405020304"/>
                        </a:rPr>
                        <a:t>n</a:t>
                      </a: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Times New Roman" panose="02020603050405020304"/>
                        </a:rPr>
                        <a:t> – 1) + 2</a:t>
                      </a: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Times New Roman" panose="02020603050405020304"/>
                        </a:rPr>
                        <a:t>...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anchor="t">
                    <a:lnL w="12240">
                      <a:noFill/>
                    </a:lnL>
                    <a:lnR w="2808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000">
                <a:tc>
                  <a:txBody>
                    <a:bodyPr>
                      <a:sp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tabLst>
                          <a:tab pos="0" algn="l"/>
                        </a:tabLst>
                      </a:pPr>
                      <a:r>
                        <a:rPr lang="en-US" sz="2000" b="0" i="1" strike="noStrike" spc="-1">
                          <a:solidFill>
                            <a:srgbClr val="000000"/>
                          </a:solidFill>
                          <a:latin typeface="Times New Roman" panose="02020603050405020304"/>
                        </a:rPr>
                        <a:t>x</a:t>
                      </a:r>
                      <a:r>
                        <a:rPr lang="en-US" sz="2000" b="0" i="1" strike="noStrike" spc="-1" baseline="-25000">
                          <a:solidFill>
                            <a:srgbClr val="000000"/>
                          </a:solidFill>
                          <a:latin typeface="Times New Roman" panose="02020603050405020304"/>
                        </a:rPr>
                        <a:t>n</a:t>
                      </a: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Times New Roman" panose="02020603050405020304"/>
                        </a:rPr>
                        <a:t> = 2</a:t>
                      </a:r>
                      <a:r>
                        <a:rPr lang="en-US" sz="2000" b="0" i="1" strike="noStrike" spc="-1">
                          <a:solidFill>
                            <a:srgbClr val="000000"/>
                          </a:solidFill>
                          <a:latin typeface="Times New Roman" panose="02020603050405020304"/>
                        </a:rPr>
                        <a:t>x</a:t>
                      </a:r>
                      <a:r>
                        <a:rPr lang="en-US" sz="2000" b="0" i="1" strike="noStrike" spc="-1" baseline="-25000">
                          <a:solidFill>
                            <a:srgbClr val="000000"/>
                          </a:solidFill>
                          <a:latin typeface="Times New Roman" panose="02020603050405020304"/>
                        </a:rPr>
                        <a:t>n</a:t>
                      </a:r>
                      <a:r>
                        <a:rPr lang="en-US" sz="2000" b="0" strike="noStrike" spc="-1" baseline="-25000">
                          <a:solidFill>
                            <a:srgbClr val="000000"/>
                          </a:solidFill>
                          <a:latin typeface="Times New Roman" panose="02020603050405020304"/>
                        </a:rPr>
                        <a:t> – 1</a:t>
                      </a: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Times New Roman" panose="02020603050405020304"/>
                        </a:rPr>
                        <a:t> + </a:t>
                      </a:r>
                      <a:r>
                        <a:rPr lang="en-US" sz="2000" b="0" i="1" strike="noStrike" spc="-1">
                          <a:solidFill>
                            <a:srgbClr val="000000"/>
                          </a:solidFill>
                          <a:latin typeface="Times New Roman" panose="02020603050405020304"/>
                        </a:rPr>
                        <a:t>n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anchor="t">
                    <a:lnL w="2808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28080">
                      <a:noFill/>
                    </a:lnB>
                    <a:noFill/>
                  </a:tcPr>
                </a:tc>
                <a:tc>
                  <a:txBody>
                    <a:bodyPr>
                      <a:sp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Times New Roman" panose="02020603050405020304"/>
                        </a:rPr>
                        <a:t>f(</a:t>
                      </a:r>
                      <a:r>
                        <a:rPr lang="en-US" sz="2000" b="0" i="1" strike="noStrike" spc="-1">
                          <a:solidFill>
                            <a:srgbClr val="000000"/>
                          </a:solidFill>
                          <a:latin typeface="Times New Roman" panose="02020603050405020304"/>
                        </a:rPr>
                        <a:t>n</a:t>
                      </a: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Times New Roman" panose="02020603050405020304"/>
                        </a:rPr>
                        <a:t>) = 2 f(</a:t>
                      </a:r>
                      <a:r>
                        <a:rPr lang="en-US" sz="2000" b="0" i="1" strike="noStrike" spc="-1">
                          <a:solidFill>
                            <a:srgbClr val="000000"/>
                          </a:solidFill>
                          <a:latin typeface="Times New Roman" panose="02020603050405020304"/>
                        </a:rPr>
                        <a:t>n</a:t>
                      </a: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Times New Roman" panose="02020603050405020304"/>
                        </a:rPr>
                        <a:t> – 1) + </a:t>
                      </a:r>
                      <a:r>
                        <a:rPr lang="en-US" sz="2000" b="0" i="1" strike="noStrike" spc="-1">
                          <a:solidFill>
                            <a:srgbClr val="000000"/>
                          </a:solidFill>
                          <a:latin typeface="Times New Roman" panose="02020603050405020304"/>
                        </a:rPr>
                        <a:t>n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anchor="t">
                    <a:lnL w="12240">
                      <a:noFill/>
                    </a:lnL>
                    <a:lnR w="28080">
                      <a:noFill/>
                    </a:lnR>
                    <a:lnT w="12240">
                      <a:noFill/>
                    </a:lnT>
                    <a:lnB w="28080"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07" name="PlaceHolder 2"/>
          <p:cNvSpPr>
            <a:spLocks noGrp="1"/>
          </p:cNvSpPr>
          <p:nvPr>
            <p:ph type="title"/>
          </p:nvPr>
        </p:nvSpPr>
        <p:spPr>
          <a:xfrm>
            <a:off x="457200" y="485640"/>
            <a:ext cx="8228520" cy="114192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2800" b="0" strike="noStrike" spc="-1">
                <a:solidFill>
                  <a:srgbClr val="000000"/>
                </a:solidFill>
                <a:latin typeface="Arial" panose="020B0604020202020204"/>
              </a:rPr>
              <a:t>Recurrence relations</a:t>
            </a:r>
            <a:endParaRPr lang="en-US" sz="2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PlaceHolder 1"/>
          <p:cNvSpPr>
            <a:spLocks noGrp="1"/>
          </p:cNvSpPr>
          <p:nvPr>
            <p:ph/>
          </p:nvPr>
        </p:nvSpPr>
        <p:spPr>
          <a:xfrm>
            <a:off x="457200" y="1600200"/>
            <a:ext cx="8228520" cy="452484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t">
            <a:noAutofit/>
          </a:bodyPr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The previous examples using the functional notation are: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742950" indent="0">
              <a:lnSpc>
                <a:spcPct val="100000"/>
              </a:lnSpc>
              <a:spcBef>
                <a:spcPts val="480"/>
              </a:spcBef>
              <a:buNone/>
              <a:tabLst>
                <a:tab pos="0" algn="l"/>
              </a:tabLst>
            </a:pPr>
            <a:r>
              <a:rPr lang="en-US" sz="2400" b="0" strike="noStrike" spc="-1">
                <a:solidFill>
                  <a:srgbClr val="000000"/>
                </a:solidFill>
                <a:latin typeface="Times New Roman" panose="02020603050405020304"/>
              </a:rPr>
              <a:t>  </a:t>
            </a:r>
            <a:r>
              <a:rPr lang="en-US" sz="24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US" sz="24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f(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)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 = 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f(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 – 1)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 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+ 2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g(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)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 =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 2 g(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 – 1) + 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8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With the initial conditions 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f(1) = g(1)</a:t>
            </a:r>
            <a:r>
              <a:rPr lang="en-US" sz="2000" b="0" strike="noStrike" spc="-1" baseline="30000">
                <a:solidFill>
                  <a:srgbClr val="000000"/>
                </a:solidFill>
                <a:latin typeface="Times New Roman" panose="02020603050405020304"/>
              </a:rPr>
              <a:t> 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= 1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, the solutions are: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f(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) = 2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 – 1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g(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) = 2</a:t>
            </a:r>
            <a:r>
              <a:rPr lang="en-US" sz="2000" b="0" i="1" strike="noStrike" spc="-1" baseline="30000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 baseline="30000">
                <a:solidFill>
                  <a:srgbClr val="000000"/>
                </a:solidFill>
                <a:latin typeface="Times New Roman" panose="02020603050405020304"/>
              </a:rPr>
              <a:t> + 1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 – 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 – 2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 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209" name="PlaceHolder 2"/>
          <p:cNvSpPr>
            <a:spLocks noGrp="1"/>
          </p:cNvSpPr>
          <p:nvPr>
            <p:ph type="title"/>
          </p:nvPr>
        </p:nvSpPr>
        <p:spPr>
          <a:xfrm>
            <a:off x="457200" y="485640"/>
            <a:ext cx="8228520" cy="114192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2800" b="0" strike="noStrike" spc="-1">
                <a:solidFill>
                  <a:srgbClr val="000000"/>
                </a:solidFill>
                <a:latin typeface="Arial" panose="020B0604020202020204"/>
              </a:rPr>
              <a:t>Recurrence relations</a:t>
            </a:r>
            <a:endParaRPr lang="en-US" sz="2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PlaceHolder 1"/>
          <p:cNvSpPr>
            <a:spLocks noGrp="1"/>
          </p:cNvSpPr>
          <p:nvPr>
            <p:ph/>
          </p:nvPr>
        </p:nvSpPr>
        <p:spPr>
          <a:xfrm>
            <a:off x="457200" y="1600200"/>
            <a:ext cx="8228520" cy="452484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t">
            <a:noAutofit/>
          </a:bodyPr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In some cases,  given the recurrence relation, we can find the explicit formula: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742950" lvl="1" indent="-28575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 panose="020B0604020202020204"/>
              <a:buChar char="–"/>
              <a:tabLst>
                <a:tab pos="0" algn="l"/>
              </a:tabLst>
            </a:pPr>
            <a:r>
              <a:rPr lang="en-US" sz="1800" b="0" strike="noStrike" spc="-1">
                <a:solidFill>
                  <a:srgbClr val="000000"/>
                </a:solidFill>
                <a:latin typeface="Arial" panose="020B0604020202020204"/>
              </a:rPr>
              <a:t>Consider the Fibonacci sequence: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f(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) = f(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 – 1) + f(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 – 2)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f(0) = f(1) = 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742950" indent="0">
              <a:lnSpc>
                <a:spcPct val="100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8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1800" b="0" strike="noStrike" spc="-1">
                <a:solidFill>
                  <a:srgbClr val="000000"/>
                </a:solidFill>
                <a:latin typeface="Arial" panose="020B0604020202020204"/>
              </a:rPr>
              <a:t>that has the solution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      </a:t>
            </a:r>
            <a:r>
              <a:rPr lang="en-US" sz="1800" b="0" strike="noStrike" spc="-1">
                <a:solidFill>
                  <a:srgbClr val="000000"/>
                </a:solidFill>
                <a:latin typeface="Arial" panose="020B0604020202020204"/>
              </a:rPr>
              <a:t>where </a:t>
            </a:r>
            <a:r>
              <a:rPr lang="en-US" sz="1800" b="0" i="1" strike="noStrike" spc="-1">
                <a:solidFill>
                  <a:srgbClr val="000000"/>
                </a:solidFill>
                <a:latin typeface="Symbol" panose="05050102010706020507"/>
              </a:rPr>
              <a:t>f</a:t>
            </a:r>
            <a:r>
              <a:rPr lang="en-US" sz="1800" b="0" strike="noStrike" spc="-1">
                <a:solidFill>
                  <a:srgbClr val="000000"/>
                </a:solidFill>
                <a:latin typeface="Arial" panose="020B0604020202020204"/>
              </a:rPr>
              <a:t> is the golden ratio: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211" name="Object 2"/>
          <p:cNvGraphicFramePr/>
          <p:nvPr/>
        </p:nvGraphicFramePr>
        <p:xfrm>
          <a:off x="3209760" y="3706920"/>
          <a:ext cx="2568960" cy="6512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" name="" r:id="rId2" imgW="34747200" imgH="8839200" progId="Equation.DSMT4">
                  <p:embed/>
                </p:oleObj>
              </mc:Choice>
              <mc:Fallback>
                <p:oleObj name="" r:id="rId2" imgW="34747200" imgH="8839200" progId="Equation.DSMT4">
                  <p:embed/>
                  <p:pic>
                    <p:nvPicPr>
                      <p:cNvPr id="0" name="Object 2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209760" y="3706920"/>
                        <a:ext cx="2568960" cy="65124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3" name="Object 3"/>
          <p:cNvGraphicFramePr/>
          <p:nvPr/>
        </p:nvGraphicFramePr>
        <p:xfrm>
          <a:off x="3232080" y="4834080"/>
          <a:ext cx="2246760" cy="78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" r:id="rId4" imgW="27127200" imgH="9448800" progId="Equation.DSMT4">
                  <p:embed/>
                </p:oleObj>
              </mc:Choice>
              <mc:Fallback>
                <p:oleObj name="" r:id="rId4" imgW="27127200" imgH="9448800" progId="Equation.DSMT4">
                  <p:embed/>
                  <p:pic>
                    <p:nvPicPr>
                      <p:cNvPr id="0" name="Object 3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232080" y="4834080"/>
                        <a:ext cx="2246760" cy="78300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" name="PlaceHolder 2"/>
          <p:cNvSpPr>
            <a:spLocks noGrp="1"/>
          </p:cNvSpPr>
          <p:nvPr>
            <p:ph type="title"/>
          </p:nvPr>
        </p:nvSpPr>
        <p:spPr>
          <a:xfrm>
            <a:off x="457200" y="485640"/>
            <a:ext cx="8228520" cy="114192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2800" b="0" strike="noStrike" spc="-1">
                <a:solidFill>
                  <a:srgbClr val="000000"/>
                </a:solidFill>
                <a:latin typeface="Arial" panose="020B0604020202020204"/>
              </a:rPr>
              <a:t>Recurrence relations</a:t>
            </a:r>
            <a:endParaRPr lang="en-US" sz="2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529920"/>
            <a:ext cx="8228520" cy="114192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800" b="0" strike="noStrike" spc="-1">
                <a:solidFill>
                  <a:srgbClr val="000000"/>
                </a:solidFill>
                <a:latin typeface="Arial" panose="020B0604020202020204"/>
              </a:rPr>
              <a:t>Justification</a:t>
            </a:r>
            <a:endParaRPr lang="en-US" sz="2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457200" y="1855440"/>
            <a:ext cx="8228520" cy="452484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t">
            <a:noAutofit/>
          </a:bodyPr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However, as engineers, you will not be paid to say: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 algn="ctr">
              <a:lnSpc>
                <a:spcPct val="100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800" b="0" strike="noStrike" spc="-1">
                <a:solidFill>
                  <a:srgbClr val="000000"/>
                </a:solidFill>
                <a:latin typeface="Arial" panose="020B0604020202020204"/>
              </a:rPr>
              <a:t>Method A is </a:t>
            </a:r>
            <a:r>
              <a:rPr lang="en-US" sz="1800" b="0" i="1" strike="noStrike" spc="-1">
                <a:solidFill>
                  <a:srgbClr val="000000"/>
                </a:solidFill>
                <a:latin typeface="Arial" panose="020B0604020202020204"/>
              </a:rPr>
              <a:t>better</a:t>
            </a:r>
            <a:r>
              <a:rPr lang="en-US" sz="1800" b="0" strike="noStrike" spc="-1">
                <a:solidFill>
                  <a:srgbClr val="000000"/>
                </a:solidFill>
                <a:latin typeface="Arial" panose="020B0604020202020204"/>
              </a:rPr>
              <a:t> than Method B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                                           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or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 algn="ctr">
              <a:lnSpc>
                <a:spcPct val="100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800" b="0" strike="noStrike" spc="-1">
                <a:solidFill>
                  <a:srgbClr val="000000"/>
                </a:solidFill>
                <a:latin typeface="Arial" panose="020B0604020202020204"/>
              </a:rPr>
              <a:t>Algorithm A is </a:t>
            </a:r>
            <a:r>
              <a:rPr lang="en-US" sz="1800" b="0" i="1" strike="noStrike" spc="-1">
                <a:solidFill>
                  <a:srgbClr val="000000"/>
                </a:solidFill>
                <a:latin typeface="Arial" panose="020B0604020202020204"/>
              </a:rPr>
              <a:t>faster</a:t>
            </a:r>
            <a:r>
              <a:rPr lang="en-US" sz="1800" b="0" strike="noStrike" spc="-1">
                <a:solidFill>
                  <a:srgbClr val="000000"/>
                </a:solidFill>
                <a:latin typeface="Arial" panose="020B0604020202020204"/>
              </a:rPr>
              <a:t> than Algorithm B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Such comparisons are said to be </a:t>
            </a:r>
            <a:r>
              <a:rPr lang="en-US" sz="2000" b="0" i="1" strike="noStrike" spc="-1">
                <a:solidFill>
                  <a:srgbClr val="000000"/>
                </a:solidFill>
                <a:latin typeface="Arial" panose="020B0604020202020204"/>
              </a:rPr>
              <a:t>qualitative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: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br>
              <a:rPr sz="2000"/>
            </a:br>
            <a:r>
              <a:rPr lang="en-US" sz="1600" b="1" strike="noStrike" spc="-1">
                <a:solidFill>
                  <a:srgbClr val="000000"/>
                </a:solidFill>
                <a:latin typeface="Arial" panose="020B0604020202020204"/>
              </a:rPr>
              <a:t>qualitative</a:t>
            </a:r>
            <a:r>
              <a:rPr lang="en-US" sz="1600" b="0" strike="noStrike" spc="-1">
                <a:solidFill>
                  <a:srgbClr val="000000"/>
                </a:solidFill>
                <a:latin typeface="Arial" panose="020B0604020202020204"/>
              </a:rPr>
              <a:t>,</a:t>
            </a:r>
            <a:r>
              <a:rPr lang="en-US" sz="1600" b="0" i="1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1600" b="0" strike="noStrike" spc="-1">
                <a:solidFill>
                  <a:srgbClr val="000000"/>
                </a:solidFill>
                <a:latin typeface="Arial" panose="020B0604020202020204"/>
              </a:rPr>
              <a:t>Relating to, connected or concerned with, quality or qualities.</a:t>
            </a:r>
            <a:endParaRPr lang="en-US" sz="16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320"/>
              </a:spcBef>
              <a:buNone/>
              <a:tabLst>
                <a:tab pos="0" algn="l"/>
              </a:tabLst>
            </a:pPr>
            <a:r>
              <a:rPr lang="en-US" sz="16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16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1600" b="0" strike="noStrike" spc="-1">
                <a:solidFill>
                  <a:srgbClr val="000000"/>
                </a:solidFill>
                <a:latin typeface="Arial" panose="020B0604020202020204"/>
              </a:rPr>
              <a:t>		</a:t>
            </a:r>
            <a:r>
              <a:rPr lang="en-US" sz="16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16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16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16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16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16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16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16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1600" b="0" strike="noStrike" spc="-1">
                <a:solidFill>
                  <a:srgbClr val="000000"/>
                </a:solidFill>
                <a:latin typeface="Arial" panose="020B0604020202020204"/>
              </a:rPr>
              <a:t> </a:t>
            </a:r>
            <a:endParaRPr lang="en-US" sz="16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title"/>
          </p:nvPr>
        </p:nvSpPr>
        <p:spPr>
          <a:xfrm>
            <a:off x="457200" y="485640"/>
            <a:ext cx="8228520" cy="114192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2800" b="0" strike="noStrike" spc="-1">
                <a:solidFill>
                  <a:srgbClr val="000000"/>
                </a:solidFill>
                <a:latin typeface="Arial" panose="020B0604020202020204"/>
              </a:rPr>
              <a:t>Weighted averages</a:t>
            </a:r>
            <a:endParaRPr lang="en-US" sz="2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21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520" cy="452484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t">
            <a:noAutofit/>
          </a:bodyPr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Given </a:t>
            </a:r>
            <a:r>
              <a:rPr lang="en-CA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 objects</a:t>
            </a:r>
            <a:r>
              <a:rPr lang="en-CA" sz="2000" b="0" strike="noStrike" spc="-1">
                <a:solidFill>
                  <a:srgbClr val="000000"/>
                </a:solidFill>
                <a:latin typeface="Times New Roman" panose="02020603050405020304"/>
              </a:rPr>
              <a:t> </a:t>
            </a:r>
            <a:r>
              <a:rPr lang="en-CA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x</a:t>
            </a:r>
            <a:r>
              <a:rPr lang="en-CA" sz="2000" b="0" strike="noStrike" spc="-1" baseline="-25000">
                <a:solidFill>
                  <a:srgbClr val="000000"/>
                </a:solidFill>
                <a:latin typeface="Times New Roman" panose="02020603050405020304"/>
              </a:rPr>
              <a:t>1</a:t>
            </a:r>
            <a:r>
              <a:rPr lang="en-CA" sz="2000" b="0" strike="noStrike" spc="-1">
                <a:solidFill>
                  <a:srgbClr val="000000"/>
                </a:solidFill>
                <a:latin typeface="Times New Roman" panose="02020603050405020304"/>
              </a:rPr>
              <a:t>, </a:t>
            </a:r>
            <a:r>
              <a:rPr lang="en-CA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x</a:t>
            </a:r>
            <a:r>
              <a:rPr lang="en-CA" sz="2000" b="0" strike="noStrike" spc="-1" baseline="-25000">
                <a:solidFill>
                  <a:srgbClr val="000000"/>
                </a:solidFill>
                <a:latin typeface="Times New Roman" panose="02020603050405020304"/>
              </a:rPr>
              <a:t>2</a:t>
            </a:r>
            <a:r>
              <a:rPr lang="en-CA" sz="2000" b="0" strike="noStrike" spc="-1">
                <a:solidFill>
                  <a:srgbClr val="000000"/>
                </a:solidFill>
                <a:latin typeface="Times New Roman" panose="02020603050405020304"/>
              </a:rPr>
              <a:t>, </a:t>
            </a:r>
            <a:r>
              <a:rPr lang="en-CA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x</a:t>
            </a:r>
            <a:r>
              <a:rPr lang="en-CA" sz="2000" b="0" strike="noStrike" spc="-1" baseline="-25000">
                <a:solidFill>
                  <a:srgbClr val="000000"/>
                </a:solidFill>
                <a:latin typeface="Times New Roman" panose="02020603050405020304"/>
              </a:rPr>
              <a:t>3</a:t>
            </a:r>
            <a:r>
              <a:rPr lang="en-CA" sz="2000" b="0" strike="noStrike" spc="-1">
                <a:solidFill>
                  <a:srgbClr val="000000"/>
                </a:solidFill>
                <a:latin typeface="Times New Roman" panose="02020603050405020304"/>
              </a:rPr>
              <a:t>, ..., </a:t>
            </a:r>
            <a:r>
              <a:rPr lang="en-CA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x</a:t>
            </a:r>
            <a:r>
              <a:rPr lang="en-CA" sz="2000" b="0" i="1" strike="noStrike" spc="-1" baseline="-25000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, the </a:t>
            </a:r>
            <a:r>
              <a:rPr lang="en-CA" sz="2000" b="0" i="1" strike="noStrike" spc="-1">
                <a:solidFill>
                  <a:srgbClr val="000000"/>
                </a:solidFill>
                <a:latin typeface="Arial" panose="020B0604020202020204"/>
              </a:rPr>
              <a:t>average</a:t>
            </a: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 is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Given a sequence of coefficients </a:t>
            </a:r>
            <a:r>
              <a:rPr lang="en-CA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c</a:t>
            </a:r>
            <a:r>
              <a:rPr lang="en-CA" sz="2000" b="0" strike="noStrike" spc="-1" baseline="-25000">
                <a:solidFill>
                  <a:srgbClr val="000000"/>
                </a:solidFill>
                <a:latin typeface="Times New Roman" panose="02020603050405020304"/>
              </a:rPr>
              <a:t>1</a:t>
            </a:r>
            <a:r>
              <a:rPr lang="en-CA" sz="2000" b="0" strike="noStrike" spc="-1">
                <a:solidFill>
                  <a:srgbClr val="000000"/>
                </a:solidFill>
                <a:latin typeface="Times New Roman" panose="02020603050405020304"/>
              </a:rPr>
              <a:t> , </a:t>
            </a:r>
            <a:r>
              <a:rPr lang="en-CA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c</a:t>
            </a:r>
            <a:r>
              <a:rPr lang="en-CA" sz="2000" b="0" strike="noStrike" spc="-1" baseline="-25000">
                <a:solidFill>
                  <a:srgbClr val="000000"/>
                </a:solidFill>
                <a:latin typeface="Times New Roman" panose="02020603050405020304"/>
              </a:rPr>
              <a:t>2</a:t>
            </a:r>
            <a:r>
              <a:rPr lang="en-CA" sz="2000" b="0" strike="noStrike" spc="-1">
                <a:solidFill>
                  <a:srgbClr val="000000"/>
                </a:solidFill>
                <a:latin typeface="Times New Roman" panose="02020603050405020304"/>
              </a:rPr>
              <a:t> , </a:t>
            </a:r>
            <a:r>
              <a:rPr lang="en-CA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c</a:t>
            </a:r>
            <a:r>
              <a:rPr lang="en-CA" sz="2000" b="0" strike="noStrike" spc="-1" baseline="-25000">
                <a:solidFill>
                  <a:srgbClr val="000000"/>
                </a:solidFill>
                <a:latin typeface="Times New Roman" panose="02020603050405020304"/>
              </a:rPr>
              <a:t>3</a:t>
            </a:r>
            <a:r>
              <a:rPr lang="en-CA" sz="2000" b="0" strike="noStrike" spc="-1">
                <a:solidFill>
                  <a:srgbClr val="000000"/>
                </a:solidFill>
                <a:latin typeface="Times New Roman" panose="02020603050405020304"/>
              </a:rPr>
              <a:t> , … , </a:t>
            </a:r>
            <a:r>
              <a:rPr lang="en-CA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c</a:t>
            </a:r>
            <a:r>
              <a:rPr lang="en-CA" sz="2000" b="0" i="1" strike="noStrike" spc="-1" baseline="-25000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 where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then we refer to 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as a </a:t>
            </a:r>
            <a:r>
              <a:rPr lang="en-CA" sz="2000" b="0" i="1" strike="noStrike" spc="-1">
                <a:solidFill>
                  <a:srgbClr val="000000"/>
                </a:solidFill>
                <a:latin typeface="Arial" panose="020B0604020202020204"/>
              </a:rPr>
              <a:t>weighted</a:t>
            </a: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 average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For an average, 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218" name="Object 2"/>
          <p:cNvGraphicFramePr/>
          <p:nvPr/>
        </p:nvGraphicFramePr>
        <p:xfrm>
          <a:off x="3348000" y="1916280"/>
          <a:ext cx="2504160" cy="78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" name="" r:id="rId2" imgW="30175200" imgH="9448800" progId="Equation.DSMT4">
                  <p:embed/>
                </p:oleObj>
              </mc:Choice>
              <mc:Fallback>
                <p:oleObj name="" r:id="rId2" imgW="30175200" imgH="9448800" progId="Equation.DSMT4">
                  <p:embed/>
                  <p:pic>
                    <p:nvPicPr>
                      <p:cNvPr id="0" name="Object 2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348000" y="1916280"/>
                        <a:ext cx="2504160" cy="78300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0" name="Object 4"/>
          <p:cNvGraphicFramePr/>
          <p:nvPr/>
        </p:nvGraphicFramePr>
        <p:xfrm>
          <a:off x="2843870" y="3117960"/>
          <a:ext cx="3223080" cy="5259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" r:id="rId4" imgW="33528000" imgH="5486400" progId="Equation.DSMT4">
                  <p:embed/>
                </p:oleObj>
              </mc:Choice>
              <mc:Fallback>
                <p:oleObj name="" r:id="rId4" imgW="33528000" imgH="5486400" progId="Equation.DSMT4">
                  <p:embed/>
                  <p:pic>
                    <p:nvPicPr>
                      <p:cNvPr id="0" name="Object 4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843870" y="3117960"/>
                        <a:ext cx="3223080" cy="52596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2" name="Object 5"/>
          <p:cNvGraphicFramePr/>
          <p:nvPr/>
        </p:nvGraphicFramePr>
        <p:xfrm>
          <a:off x="2843280" y="4004885"/>
          <a:ext cx="3837600" cy="5259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" name="" r:id="rId6" imgW="39928800" imgH="5486400" progId="Equation.DSMT4">
                  <p:embed/>
                </p:oleObj>
              </mc:Choice>
              <mc:Fallback>
                <p:oleObj name="" r:id="rId6" imgW="39928800" imgH="5486400" progId="Equation.DSMT4">
                  <p:embed/>
                  <p:pic>
                    <p:nvPicPr>
                      <p:cNvPr id="0" name="Object 5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843280" y="4004885"/>
                        <a:ext cx="3837600" cy="52596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4" name="Object 6"/>
          <p:cNvGraphicFramePr/>
          <p:nvPr/>
        </p:nvGraphicFramePr>
        <p:xfrm>
          <a:off x="2843395" y="5226825"/>
          <a:ext cx="3238920" cy="83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" name="" r:id="rId8" imgW="36576000" imgH="9448800" progId="Equation.DSMT4">
                  <p:embed/>
                </p:oleObj>
              </mc:Choice>
              <mc:Fallback>
                <p:oleObj name="" r:id="rId8" imgW="36576000" imgH="9448800" progId="Equation.DSMT4">
                  <p:embed/>
                  <p:pic>
                    <p:nvPicPr>
                      <p:cNvPr id="0" name="Object 6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843395" y="5226825"/>
                        <a:ext cx="3238920" cy="83700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Picture 6" descr="C:\Users\dwharder\Desktop\integral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6948360" y="1125360"/>
            <a:ext cx="1950120" cy="2196000"/>
          </a:xfrm>
          <a:prstGeom prst="rect">
            <a:avLst/>
          </a:prstGeom>
          <a:ln w="0">
            <a:noFill/>
          </a:ln>
        </p:spPr>
      </p:pic>
      <p:sp>
        <p:nvSpPr>
          <p:cNvPr id="227" name="PlaceHolder 1"/>
          <p:cNvSpPr>
            <a:spLocks noGrp="1"/>
          </p:cNvSpPr>
          <p:nvPr>
            <p:ph type="title"/>
          </p:nvPr>
        </p:nvSpPr>
        <p:spPr>
          <a:xfrm>
            <a:off x="457200" y="485640"/>
            <a:ext cx="8228520" cy="114192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2800" b="0" strike="noStrike" spc="-1">
                <a:solidFill>
                  <a:srgbClr val="000000"/>
                </a:solidFill>
                <a:latin typeface="Arial" panose="020B0604020202020204"/>
              </a:rPr>
              <a:t>Weighted averages</a:t>
            </a:r>
            <a:endParaRPr lang="en-US" sz="2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22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520" cy="452484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t">
            <a:noAutofit/>
          </a:bodyPr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Examples: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742950" lvl="1" indent="-28575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 panose="020B0604020202020204"/>
              <a:buChar char="–"/>
              <a:tabLst>
                <a:tab pos="0" algn="l"/>
              </a:tabLst>
            </a:pPr>
            <a:r>
              <a:rPr lang="en-CA" sz="1800" b="0" strike="noStrike" spc="-1">
                <a:solidFill>
                  <a:srgbClr val="000000"/>
                </a:solidFill>
                <a:latin typeface="Arial" panose="020B0604020202020204"/>
              </a:rPr>
              <a:t>Simpson’s method approximates an integral by sampling</a:t>
            </a:r>
            <a:br>
              <a:rPr sz="1800"/>
            </a:br>
            <a:r>
              <a:rPr lang="en-CA" sz="1800" b="0" strike="noStrike" spc="-1">
                <a:solidFill>
                  <a:srgbClr val="000000"/>
                </a:solidFill>
                <a:latin typeface="Arial" panose="020B0604020202020204"/>
              </a:rPr>
              <a:t>the function at three points:  </a:t>
            </a:r>
            <a:r>
              <a:rPr lang="en-CA" sz="1800" b="0" i="1" strike="noStrike" spc="-1">
                <a:solidFill>
                  <a:srgbClr val="000000"/>
                </a:solidFill>
                <a:latin typeface="Times New Roman" panose="02020603050405020304"/>
              </a:rPr>
              <a:t>f</a:t>
            </a:r>
            <a:r>
              <a:rPr lang="en-CA" sz="1800" b="0" strike="noStrike" spc="-1">
                <a:solidFill>
                  <a:srgbClr val="000000"/>
                </a:solidFill>
                <a:latin typeface="Times New Roman" panose="02020603050405020304"/>
              </a:rPr>
              <a:t>(</a:t>
            </a:r>
            <a:r>
              <a:rPr lang="en-CA" sz="1800" b="0" i="1" strike="noStrike" spc="-1">
                <a:solidFill>
                  <a:srgbClr val="000000"/>
                </a:solidFill>
                <a:latin typeface="Times New Roman" panose="02020603050405020304"/>
              </a:rPr>
              <a:t>a</a:t>
            </a:r>
            <a:r>
              <a:rPr lang="en-CA" sz="1800" b="0" strike="noStrike" spc="-1">
                <a:solidFill>
                  <a:srgbClr val="000000"/>
                </a:solidFill>
                <a:latin typeface="Times New Roman" panose="02020603050405020304"/>
              </a:rPr>
              <a:t>), </a:t>
            </a:r>
            <a:r>
              <a:rPr lang="en-CA" sz="1800" b="0" i="1" strike="noStrike" spc="-1">
                <a:solidFill>
                  <a:srgbClr val="000000"/>
                </a:solidFill>
                <a:latin typeface="Times New Roman" panose="02020603050405020304"/>
              </a:rPr>
              <a:t>f</a:t>
            </a:r>
            <a:r>
              <a:rPr lang="en-CA" sz="1800" b="0" strike="noStrike" spc="-1">
                <a:solidFill>
                  <a:srgbClr val="000000"/>
                </a:solidFill>
                <a:latin typeface="Times New Roman" panose="02020603050405020304"/>
              </a:rPr>
              <a:t>(</a:t>
            </a:r>
            <a:r>
              <a:rPr lang="en-CA" sz="1800" b="0" i="1" strike="noStrike" spc="-1">
                <a:solidFill>
                  <a:srgbClr val="000000"/>
                </a:solidFill>
                <a:latin typeface="Times New Roman" panose="02020603050405020304"/>
              </a:rPr>
              <a:t>b</a:t>
            </a:r>
            <a:r>
              <a:rPr lang="en-CA" sz="1800" b="0" strike="noStrike" spc="-1">
                <a:solidFill>
                  <a:srgbClr val="000000"/>
                </a:solidFill>
                <a:latin typeface="Times New Roman" panose="02020603050405020304"/>
              </a:rPr>
              <a:t>), </a:t>
            </a:r>
            <a:r>
              <a:rPr lang="en-CA" sz="1800" b="0" i="1" strike="noStrike" spc="-1">
                <a:solidFill>
                  <a:srgbClr val="000000"/>
                </a:solidFill>
                <a:latin typeface="Times New Roman" panose="02020603050405020304"/>
              </a:rPr>
              <a:t>f</a:t>
            </a:r>
            <a:r>
              <a:rPr lang="en-CA" sz="1800" b="0" strike="noStrike" spc="-1">
                <a:solidFill>
                  <a:srgbClr val="000000"/>
                </a:solidFill>
                <a:latin typeface="Times New Roman" panose="02020603050405020304"/>
              </a:rPr>
              <a:t>(</a:t>
            </a:r>
            <a:r>
              <a:rPr lang="en-CA" sz="1800" b="0" i="1" strike="noStrike" spc="-1">
                <a:solidFill>
                  <a:srgbClr val="000000"/>
                </a:solidFill>
                <a:latin typeface="Times New Roman" panose="02020603050405020304"/>
              </a:rPr>
              <a:t>c</a:t>
            </a:r>
            <a:r>
              <a:rPr lang="en-CA" sz="1800" b="0" strike="noStrike" spc="-1">
                <a:solidFill>
                  <a:srgbClr val="000000"/>
                </a:solidFill>
                <a:latin typeface="Times New Roman" panose="02020603050405020304"/>
              </a:rPr>
              <a:t>)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742950" lvl="1" indent="-28575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 panose="020B0604020202020204"/>
              <a:buChar char="–"/>
              <a:tabLst>
                <a:tab pos="0" algn="l"/>
              </a:tabLst>
            </a:pPr>
            <a:r>
              <a:rPr lang="en-CA" sz="1800" b="0" strike="noStrike" spc="-1">
                <a:solidFill>
                  <a:srgbClr val="000000"/>
                </a:solidFill>
                <a:latin typeface="Arial" panose="020B0604020202020204"/>
              </a:rPr>
              <a:t>The average value of the function is approximated by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indent="0">
              <a:lnSpc>
                <a:spcPct val="100000"/>
              </a:lnSpc>
              <a:spcBef>
                <a:spcPts val="1415"/>
              </a:spcBef>
              <a:buNone/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indent="0">
              <a:lnSpc>
                <a:spcPct val="100000"/>
              </a:lnSpc>
              <a:spcBef>
                <a:spcPts val="1415"/>
              </a:spcBef>
              <a:buNone/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742950" lvl="1" indent="-28575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 panose="020B0604020202020204"/>
              <a:buChar char="–"/>
              <a:tabLst>
                <a:tab pos="0" algn="l"/>
              </a:tabLst>
            </a:pPr>
            <a:r>
              <a:rPr lang="en-CA" sz="1800" b="0" strike="noStrike" spc="-1">
                <a:solidFill>
                  <a:srgbClr val="000000"/>
                </a:solidFill>
                <a:latin typeface="Arial" panose="020B0604020202020204"/>
              </a:rPr>
              <a:t>It can be shown that that 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indent="0">
              <a:lnSpc>
                <a:spcPct val="100000"/>
              </a:lnSpc>
              <a:spcBef>
                <a:spcPts val="1415"/>
              </a:spcBef>
              <a:buNone/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indent="0">
              <a:lnSpc>
                <a:spcPct val="100000"/>
              </a:lnSpc>
              <a:spcBef>
                <a:spcPts val="1415"/>
              </a:spcBef>
              <a:buNone/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742950" indent="0">
              <a:lnSpc>
                <a:spcPct val="100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CA" sz="18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CA" sz="1800" b="0" strike="noStrike" spc="-1">
                <a:solidFill>
                  <a:srgbClr val="000000"/>
                </a:solidFill>
                <a:latin typeface="Arial" panose="020B0604020202020204"/>
              </a:rPr>
              <a:t>is a significant better approximation than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229" name="Object 2"/>
          <p:cNvGraphicFramePr/>
          <p:nvPr/>
        </p:nvGraphicFramePr>
        <p:xfrm>
          <a:off x="3132000" y="2997360"/>
          <a:ext cx="3059640" cy="503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" name="" r:id="rId3" imgW="36880800" imgH="6096000" progId="Equation.DSMT4">
                  <p:embed/>
                </p:oleObj>
              </mc:Choice>
              <mc:Fallback>
                <p:oleObj name="" r:id="rId3" imgW="36880800" imgH="6096000" progId="Equation.DSMT4">
                  <p:embed/>
                  <p:pic>
                    <p:nvPicPr>
                      <p:cNvPr id="0" name="Object 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132000" y="2997360"/>
                        <a:ext cx="3059640" cy="50364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1" name="Object 3"/>
          <p:cNvGraphicFramePr/>
          <p:nvPr/>
        </p:nvGraphicFramePr>
        <p:xfrm>
          <a:off x="2529000" y="4005360"/>
          <a:ext cx="4147200" cy="503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" r:id="rId5" imgW="49987200" imgH="6096000" progId="Equation.DSMT4">
                  <p:embed/>
                </p:oleObj>
              </mc:Choice>
              <mc:Fallback>
                <p:oleObj name="" r:id="rId5" imgW="49987200" imgH="6096000" progId="Equation.DSMT4">
                  <p:embed/>
                  <p:pic>
                    <p:nvPicPr>
                      <p:cNvPr id="0" name="Object 3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529000" y="4005360"/>
                        <a:ext cx="4147200" cy="50364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3" name="Object 4"/>
          <p:cNvGraphicFramePr/>
          <p:nvPr/>
        </p:nvGraphicFramePr>
        <p:xfrm>
          <a:off x="3048120" y="5331960"/>
          <a:ext cx="3413520" cy="8323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" name="" r:id="rId7" imgW="41148000" imgH="10058400" progId="Equation.DSMT4">
                  <p:embed/>
                </p:oleObj>
              </mc:Choice>
              <mc:Fallback>
                <p:oleObj name="" r:id="rId7" imgW="41148000" imgH="10058400" progId="Equation.DSMT4">
                  <p:embed/>
                  <p:pic>
                    <p:nvPicPr>
                      <p:cNvPr id="0" name="Object 4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048120" y="5331960"/>
                        <a:ext cx="3413520" cy="83232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PlaceHolder 1"/>
          <p:cNvSpPr>
            <a:spLocks noGrp="1"/>
          </p:cNvSpPr>
          <p:nvPr>
            <p:ph type="title"/>
          </p:nvPr>
        </p:nvSpPr>
        <p:spPr>
          <a:xfrm>
            <a:off x="457200" y="485640"/>
            <a:ext cx="8228520" cy="114192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2800" b="0" strike="noStrike" spc="-1">
                <a:solidFill>
                  <a:srgbClr val="000000"/>
                </a:solidFill>
                <a:latin typeface="Arial" panose="020B0604020202020204"/>
              </a:rPr>
              <a:t>Weighted averages</a:t>
            </a:r>
            <a:endParaRPr lang="en-US" sz="2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23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520" cy="452484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t">
            <a:noAutofit/>
          </a:bodyPr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Examples: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1415"/>
              </a:spcBef>
              <a:buNone/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1415"/>
              </a:spcBef>
              <a:buNone/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742950" lvl="1" indent="-28575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 panose="020B0604020202020204"/>
              <a:buChar char="–"/>
              <a:tabLst>
                <a:tab pos="0" algn="l"/>
              </a:tabLst>
            </a:pPr>
            <a:r>
              <a:rPr lang="en-CA" sz="1800" b="0" strike="noStrike" spc="-1">
                <a:solidFill>
                  <a:srgbClr val="000000"/>
                </a:solidFill>
                <a:latin typeface="Arial" panose="020B0604020202020204"/>
              </a:rPr>
              <a:t>Using the weighted average: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indent="0">
              <a:lnSpc>
                <a:spcPct val="100000"/>
              </a:lnSpc>
              <a:spcBef>
                <a:spcPts val="1415"/>
              </a:spcBef>
              <a:buNone/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indent="0">
              <a:lnSpc>
                <a:spcPct val="100000"/>
              </a:lnSpc>
              <a:spcBef>
                <a:spcPts val="1415"/>
              </a:spcBef>
              <a:buNone/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742950" lvl="1" indent="-28575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 panose="020B0604020202020204"/>
              <a:buChar char="–"/>
              <a:tabLst>
                <a:tab pos="0" algn="l"/>
              </a:tabLst>
            </a:pPr>
            <a:r>
              <a:rPr lang="en-CA" sz="1800" b="0" strike="noStrike" spc="-1">
                <a:solidFill>
                  <a:srgbClr val="000000"/>
                </a:solidFill>
                <a:latin typeface="Arial" panose="020B0604020202020204"/>
              </a:rPr>
              <a:t>Using a simple average: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237" name="Object 2"/>
          <p:cNvGraphicFramePr/>
          <p:nvPr/>
        </p:nvGraphicFramePr>
        <p:xfrm>
          <a:off x="1995480" y="3320280"/>
          <a:ext cx="5335920" cy="503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" name="" r:id="rId2" imgW="64312800" imgH="6096000" progId="Equation.DSMT4">
                  <p:embed/>
                </p:oleObj>
              </mc:Choice>
              <mc:Fallback>
                <p:oleObj name="" r:id="rId2" imgW="64312800" imgH="6096000" progId="Equation.DSMT4">
                  <p:embed/>
                  <p:pic>
                    <p:nvPicPr>
                      <p:cNvPr id="0" name="Object 2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995480" y="3320280"/>
                        <a:ext cx="5335920" cy="50364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9" name="Object 5"/>
          <p:cNvGraphicFramePr/>
          <p:nvPr/>
        </p:nvGraphicFramePr>
        <p:xfrm>
          <a:off x="2700360" y="1773360"/>
          <a:ext cx="3489840" cy="9338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" r:id="rId4" imgW="42062400" imgH="11277600" progId="Equation.DSMT4">
                  <p:embed/>
                </p:oleObj>
              </mc:Choice>
              <mc:Fallback>
                <p:oleObj name="" r:id="rId4" imgW="42062400" imgH="11277600" progId="Equation.DSMT4">
                  <p:embed/>
                  <p:pic>
                    <p:nvPicPr>
                      <p:cNvPr id="0" name="Object 5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700360" y="1773360"/>
                        <a:ext cx="3489840" cy="93384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1" name="Object 6"/>
          <p:cNvGraphicFramePr/>
          <p:nvPr/>
        </p:nvGraphicFramePr>
        <p:xfrm>
          <a:off x="2371680" y="4541040"/>
          <a:ext cx="4628160" cy="8308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" name="" r:id="rId6" imgW="55778400" imgH="10058400" progId="Equation.DSMT4">
                  <p:embed/>
                </p:oleObj>
              </mc:Choice>
              <mc:Fallback>
                <p:oleObj name="" r:id="rId6" imgW="55778400" imgH="10058400" progId="Equation.DSMT4">
                  <p:embed/>
                  <p:pic>
                    <p:nvPicPr>
                      <p:cNvPr id="0" name="Object 6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371680" y="4541040"/>
                        <a:ext cx="4628160" cy="83088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3" name="Object 7"/>
          <p:cNvGraphicFramePr/>
          <p:nvPr/>
        </p:nvGraphicFramePr>
        <p:xfrm>
          <a:off x="7283520" y="2565360"/>
          <a:ext cx="1464120" cy="454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" name="" r:id="rId8" imgW="17678400" imgH="5486400" progId="Equation.DSMT4">
                  <p:embed/>
                </p:oleObj>
              </mc:Choice>
              <mc:Fallback>
                <p:oleObj name="" r:id="rId8" imgW="17678400" imgH="5486400" progId="Equation.DSMT4">
                  <p:embed/>
                  <p:pic>
                    <p:nvPicPr>
                      <p:cNvPr id="0" name="Object 7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283520" y="2565360"/>
                        <a:ext cx="1464120" cy="45468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" name="Object 8"/>
          <p:cNvGraphicFramePr/>
          <p:nvPr/>
        </p:nvGraphicFramePr>
        <p:xfrm>
          <a:off x="7236000" y="4268880"/>
          <a:ext cx="1438920" cy="454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" name="" r:id="rId10" imgW="17373600" imgH="5486400" progId="Equation.DSMT4">
                  <p:embed/>
                </p:oleObj>
              </mc:Choice>
              <mc:Fallback>
                <p:oleObj name="" r:id="rId10" imgW="17373600" imgH="5486400" progId="Equation.DSMT4">
                  <p:embed/>
                  <p:pic>
                    <p:nvPicPr>
                      <p:cNvPr id="0" name="Object 8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7236000" y="4268880"/>
                        <a:ext cx="1438920" cy="45468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PlaceHolder 1"/>
          <p:cNvSpPr>
            <a:spLocks noGrp="1"/>
          </p:cNvSpPr>
          <p:nvPr>
            <p:ph type="title"/>
          </p:nvPr>
        </p:nvSpPr>
        <p:spPr>
          <a:xfrm>
            <a:off x="457200" y="485640"/>
            <a:ext cx="8228520" cy="114192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2800" b="0" strike="noStrike" spc="-1">
                <a:solidFill>
                  <a:srgbClr val="000000"/>
                </a:solidFill>
                <a:latin typeface="Arial" panose="020B0604020202020204"/>
              </a:rPr>
              <a:t>Combinations</a:t>
            </a:r>
            <a:endParaRPr lang="en-US" sz="2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24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685720" cy="452484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t">
            <a:noAutofit/>
          </a:bodyPr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Given </a:t>
            </a:r>
            <a:r>
              <a:rPr lang="en-CA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 distinct items, in how many ways can you choose </a:t>
            </a:r>
            <a:r>
              <a:rPr lang="en-CA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k</a:t>
            </a: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 of these?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742950" lvl="1" indent="-28575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 panose="020B0604020202020204"/>
              <a:buChar char="–"/>
              <a:tabLst>
                <a:tab pos="0" algn="l"/>
              </a:tabLst>
            </a:pPr>
            <a:r>
              <a:rPr lang="en-CA" sz="1800" b="0" strike="noStrike" spc="-1">
                <a:solidFill>
                  <a:srgbClr val="000000"/>
                </a:solidFill>
                <a:latin typeface="Arial" panose="020B0604020202020204"/>
              </a:rPr>
              <a:t>I.e., “In how many ways can you combine </a:t>
            </a:r>
            <a:r>
              <a:rPr lang="en-CA" sz="1800" b="0" i="1" strike="noStrike" spc="-1">
                <a:solidFill>
                  <a:srgbClr val="000000"/>
                </a:solidFill>
                <a:latin typeface="Times New Roman" panose="02020603050405020304"/>
              </a:rPr>
              <a:t>k</a:t>
            </a:r>
            <a:r>
              <a:rPr lang="en-CA" sz="1800" b="0" strike="noStrike" spc="-1">
                <a:solidFill>
                  <a:srgbClr val="000000"/>
                </a:solidFill>
                <a:latin typeface="Arial" panose="020B0604020202020204"/>
              </a:rPr>
              <a:t> items from </a:t>
            </a:r>
            <a:r>
              <a:rPr lang="en-CA" sz="1800" b="0" i="1" strike="noStrike" spc="-1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CA" sz="1800" b="0" strike="noStrike" spc="-1">
                <a:solidFill>
                  <a:srgbClr val="000000"/>
                </a:solidFill>
                <a:latin typeface="Arial" panose="020B0604020202020204"/>
              </a:rPr>
              <a:t>?”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742950" lvl="1" indent="-28575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 panose="020B0604020202020204"/>
              <a:buChar char="–"/>
              <a:tabLst>
                <a:tab pos="0" algn="l"/>
              </a:tabLst>
            </a:pPr>
            <a:r>
              <a:rPr lang="en-CA" sz="1800" b="0" strike="noStrike" spc="-1">
                <a:solidFill>
                  <a:srgbClr val="000000"/>
                </a:solidFill>
                <a:latin typeface="Arial" panose="020B0604020202020204"/>
              </a:rPr>
              <a:t>For example, given the set </a:t>
            </a:r>
            <a:r>
              <a:rPr lang="en-CA" sz="1800" b="0" strike="noStrike" spc="-1">
                <a:solidFill>
                  <a:srgbClr val="000000"/>
                </a:solidFill>
                <a:latin typeface="Times New Roman" panose="02020603050405020304"/>
              </a:rPr>
              <a:t>{1, 2, 3, 4, 5}</a:t>
            </a:r>
            <a:r>
              <a:rPr lang="en-CA" sz="1800" b="0" strike="noStrike" spc="-1">
                <a:solidFill>
                  <a:srgbClr val="000000"/>
                </a:solidFill>
                <a:latin typeface="Arial" panose="020B0604020202020204"/>
              </a:rPr>
              <a:t>, I can choose three of these</a:t>
            </a:r>
            <a:br>
              <a:rPr sz="1800"/>
            </a:br>
            <a:r>
              <a:rPr lang="en-CA" sz="1800" b="0" strike="noStrike" spc="-1">
                <a:solidFill>
                  <a:srgbClr val="000000"/>
                </a:solidFill>
                <a:latin typeface="Arial" panose="020B0604020202020204"/>
              </a:rPr>
              <a:t>in any of the following ways: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742950" indent="0" algn="ctr">
              <a:lnSpc>
                <a:spcPct val="100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CA" sz="1800" b="0" strike="noStrike" spc="-1">
                <a:solidFill>
                  <a:srgbClr val="000000"/>
                </a:solidFill>
                <a:latin typeface="Times New Roman" panose="02020603050405020304"/>
              </a:rPr>
              <a:t>{1, 2, 3}, {1, 2, 4}, {1, 2, 5}, {1, 3, 4}, {1, 3, 5},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742950" indent="0" algn="ctr">
              <a:lnSpc>
                <a:spcPct val="100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CA" sz="1800" b="0" strike="noStrike" spc="-1">
                <a:solidFill>
                  <a:srgbClr val="000000"/>
                </a:solidFill>
                <a:latin typeface="Times New Roman" panose="02020603050405020304"/>
              </a:rPr>
              <a:t>{1, 4, 5}, {2, 3, 4}, {2, 3, 5}, {2, 4, 5}, {3, 4, 5}</a:t>
            </a:r>
            <a:r>
              <a:rPr lang="en-CA" sz="1800" b="0" strike="noStrike" spc="-1">
                <a:solidFill>
                  <a:srgbClr val="FFFFFF"/>
                </a:solidFill>
                <a:latin typeface="Times New Roman" panose="02020603050405020304"/>
              </a:rPr>
              <a:t>,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742950" indent="0">
              <a:lnSpc>
                <a:spcPct val="100000"/>
              </a:lnSpc>
              <a:spcBef>
                <a:spcPts val="1415"/>
              </a:spcBef>
              <a:buNone/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The number of ways such items can be chosen is written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where          is read  as “</a:t>
            </a:r>
            <a:r>
              <a:rPr lang="en-CA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 choose </a:t>
            </a:r>
            <a:r>
              <a:rPr lang="en-CA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k</a:t>
            </a: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”s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There is a recursive definition: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249" name="Object 6"/>
          <p:cNvGraphicFramePr/>
          <p:nvPr/>
        </p:nvGraphicFramePr>
        <p:xfrm>
          <a:off x="3851280" y="4509000"/>
          <a:ext cx="1815120" cy="8164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" name="" r:id="rId2" imgW="24993600" imgH="11277600" progId="Equation.DSMT4">
                  <p:embed/>
                </p:oleObj>
              </mc:Choice>
              <mc:Fallback>
                <p:oleObj name="" r:id="rId2" imgW="24993600" imgH="11277600" progId="Equation.DSMT4">
                  <p:embed/>
                  <p:pic>
                    <p:nvPicPr>
                      <p:cNvPr id="0" name="Object 6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851280" y="4509000"/>
                        <a:ext cx="1815120" cy="81648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1" name="Object 7"/>
          <p:cNvGraphicFramePr/>
          <p:nvPr/>
        </p:nvGraphicFramePr>
        <p:xfrm>
          <a:off x="1692360" y="4794120"/>
          <a:ext cx="486360" cy="794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" r:id="rId4" imgW="6705600" imgH="10972800" progId="Equation.DSMT4">
                  <p:embed/>
                </p:oleObj>
              </mc:Choice>
              <mc:Fallback>
                <p:oleObj name="" r:id="rId4" imgW="6705600" imgH="10972800" progId="Equation.DSMT4">
                  <p:embed/>
                  <p:pic>
                    <p:nvPicPr>
                      <p:cNvPr id="0" name="Object 7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92360" y="4794120"/>
                        <a:ext cx="486360" cy="79416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3" name="Object 1"/>
          <p:cNvGraphicFramePr/>
          <p:nvPr/>
        </p:nvGraphicFramePr>
        <p:xfrm>
          <a:off x="6120000" y="5229360"/>
          <a:ext cx="2054880" cy="67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" name="" r:id="rId6" imgW="33223200" imgH="10972800" progId="Equation.DSMT4">
                  <p:embed/>
                </p:oleObj>
              </mc:Choice>
              <mc:Fallback>
                <p:oleObj name="" r:id="rId6" imgW="33223200" imgH="10972800" progId="Equation.DSMT4">
                  <p:embed/>
                  <p:pic>
                    <p:nvPicPr>
                      <p:cNvPr id="0" name="Object 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120000" y="5229360"/>
                        <a:ext cx="2054880" cy="67680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PlaceHolder 1"/>
          <p:cNvSpPr>
            <a:spLocks noGrp="1"/>
          </p:cNvSpPr>
          <p:nvPr>
            <p:ph type="title"/>
          </p:nvPr>
        </p:nvSpPr>
        <p:spPr>
          <a:xfrm>
            <a:off x="457200" y="485640"/>
            <a:ext cx="8228520" cy="114192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2800" b="0" strike="noStrike" spc="-1">
                <a:solidFill>
                  <a:srgbClr val="000000"/>
                </a:solidFill>
                <a:latin typeface="Arial" panose="020B0604020202020204"/>
              </a:rPr>
              <a:t>Combinations</a:t>
            </a:r>
            <a:endParaRPr lang="en-US" sz="2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25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434800" cy="452484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t">
            <a:normAutofit fontScale="75000"/>
          </a:bodyPr>
          <a:p>
            <a:pPr marL="277495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The most common question we will ask in this vein: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601345" lvl="1" indent="-23114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 panose="020B0604020202020204"/>
              <a:buChar char="–"/>
              <a:tabLst>
                <a:tab pos="0" algn="l"/>
              </a:tabLst>
            </a:pPr>
            <a:r>
              <a:rPr lang="en-CA" sz="1800" b="0" strike="noStrike" spc="-1">
                <a:solidFill>
                  <a:srgbClr val="000000"/>
                </a:solidFill>
                <a:latin typeface="Arial" panose="020B0604020202020204"/>
              </a:rPr>
              <a:t>Given </a:t>
            </a:r>
            <a:r>
              <a:rPr lang="en-CA" sz="1800" b="0" i="1" strike="noStrike" spc="-1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CA" sz="1800" b="0" strike="noStrike" spc="-1">
                <a:solidFill>
                  <a:srgbClr val="000000"/>
                </a:solidFill>
                <a:latin typeface="Arial" panose="020B0604020202020204"/>
              </a:rPr>
              <a:t> items, in how many ways can we choose two of them?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601345" lvl="1" indent="-23114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 panose="020B0604020202020204"/>
              <a:buChar char="–"/>
              <a:tabLst>
                <a:tab pos="0" algn="l"/>
              </a:tabLst>
            </a:pPr>
            <a:r>
              <a:rPr lang="en-CA" sz="1800" b="0" strike="noStrike" spc="-1">
                <a:solidFill>
                  <a:srgbClr val="000000"/>
                </a:solidFill>
                <a:latin typeface="Arial" panose="020B0604020202020204"/>
              </a:rPr>
              <a:t>In this case, the formula simplifies to: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indent="0">
              <a:lnSpc>
                <a:spcPct val="100000"/>
              </a:lnSpc>
              <a:spcBef>
                <a:spcPts val="1415"/>
              </a:spcBef>
              <a:buNone/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indent="0">
              <a:lnSpc>
                <a:spcPct val="100000"/>
              </a:lnSpc>
              <a:spcBef>
                <a:spcPts val="1415"/>
              </a:spcBef>
              <a:buNone/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indent="0">
              <a:lnSpc>
                <a:spcPct val="100000"/>
              </a:lnSpc>
              <a:spcBef>
                <a:spcPts val="1415"/>
              </a:spcBef>
              <a:buNone/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277495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For example, given </a:t>
            </a:r>
            <a:r>
              <a:rPr lang="en-CA" sz="2000" b="0" strike="noStrike" spc="-1">
                <a:solidFill>
                  <a:srgbClr val="000000"/>
                </a:solidFill>
                <a:latin typeface="Times New Roman" panose="02020603050405020304"/>
              </a:rPr>
              <a:t>{0, 1, 2, 3, 4, 5, 6}</a:t>
            </a: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, we have the following 21 pairs: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277495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277495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CA" sz="2000" b="0" strike="noStrike" spc="-1">
                <a:solidFill>
                  <a:srgbClr val="000000"/>
                </a:solidFill>
                <a:latin typeface="Times New Roman" panose="02020603050405020304"/>
              </a:rPr>
              <a:t>{0, 1}, {0, 2}, {0, 3}, {0, 4}, {0, 5}, {0, 6},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277495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CA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CA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CA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CA" sz="2000" b="0" strike="noStrike" spc="-1">
                <a:solidFill>
                  <a:srgbClr val="000000"/>
                </a:solidFill>
                <a:latin typeface="Times New Roman" panose="02020603050405020304"/>
              </a:rPr>
              <a:t>            </a:t>
            </a:r>
            <a:r>
              <a:rPr lang="en-CA" sz="2000" b="0" strike="noStrike" spc="-1">
                <a:solidFill>
                  <a:srgbClr val="000000"/>
                </a:solidFill>
                <a:latin typeface="Times New Roman" panose="02020603050405020304"/>
              </a:rPr>
              <a:t>{1, 2}, {1, 3}, {1, 4}, {1, 5}, {1, 6},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277495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CA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CA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CA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CA" sz="2000" b="0" strike="noStrike" spc="-1">
                <a:solidFill>
                  <a:srgbClr val="000000"/>
                </a:solidFill>
                <a:latin typeface="Times New Roman" panose="02020603050405020304"/>
              </a:rPr>
              <a:t>                        </a:t>
            </a:r>
            <a:r>
              <a:rPr lang="en-CA" sz="2000" b="0" strike="noStrike" spc="-1">
                <a:solidFill>
                  <a:srgbClr val="000000"/>
                </a:solidFill>
                <a:latin typeface="Times New Roman" panose="02020603050405020304"/>
              </a:rPr>
              <a:t>{2, 3}, {2, 4}, {2, 5}, {2, 6},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277495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CA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CA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CA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CA" sz="2000" b="0" strike="noStrike" spc="-1">
                <a:solidFill>
                  <a:srgbClr val="000000"/>
                </a:solidFill>
                <a:latin typeface="Times New Roman" panose="02020603050405020304"/>
              </a:rPr>
              <a:t>                                    </a:t>
            </a:r>
            <a:r>
              <a:rPr lang="en-CA" sz="2000" b="0" strike="noStrike" spc="-1">
                <a:solidFill>
                  <a:srgbClr val="000000"/>
                </a:solidFill>
                <a:latin typeface="Times New Roman" panose="02020603050405020304"/>
              </a:rPr>
              <a:t>{3, 4}, {3, 5}, {3, 6},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277495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CA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CA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CA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CA" sz="2000" b="0" strike="noStrike" spc="-1">
                <a:solidFill>
                  <a:srgbClr val="000000"/>
                </a:solidFill>
                <a:latin typeface="Times New Roman" panose="02020603050405020304"/>
              </a:rPr>
              <a:t>                                                </a:t>
            </a:r>
            <a:r>
              <a:rPr lang="en-CA" sz="2000" b="0" strike="noStrike" spc="-1">
                <a:solidFill>
                  <a:srgbClr val="000000"/>
                </a:solidFill>
                <a:latin typeface="Times New Roman" panose="02020603050405020304"/>
              </a:rPr>
              <a:t>{4, 5}, {4, 6},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277495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CA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CA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CA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CA" sz="2000" b="0" strike="noStrike" spc="-1">
                <a:solidFill>
                  <a:srgbClr val="000000"/>
                </a:solidFill>
                <a:latin typeface="Times New Roman" panose="02020603050405020304"/>
              </a:rPr>
              <a:t>                                                            </a:t>
            </a:r>
            <a:r>
              <a:rPr lang="en-CA" sz="2000" b="0" strike="noStrike" spc="-1">
                <a:solidFill>
                  <a:srgbClr val="000000"/>
                </a:solidFill>
                <a:latin typeface="Times New Roman" panose="02020603050405020304"/>
              </a:rPr>
              <a:t>{5, 6}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277495" indent="0" algn="ctr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277495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257" name="Object 6"/>
          <p:cNvGraphicFramePr/>
          <p:nvPr/>
        </p:nvGraphicFramePr>
        <p:xfrm>
          <a:off x="3162240" y="2528280"/>
          <a:ext cx="2921400" cy="8164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" name="" r:id="rId2" imgW="40233600" imgH="11277600" progId="Equation.DSMT4">
                  <p:embed/>
                </p:oleObj>
              </mc:Choice>
              <mc:Fallback>
                <p:oleObj name="" r:id="rId2" imgW="40233600" imgH="11277600" progId="Equation.DSMT4">
                  <p:embed/>
                  <p:pic>
                    <p:nvPicPr>
                      <p:cNvPr id="0" name="Object 6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162240" y="2528280"/>
                        <a:ext cx="2921400" cy="81648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" name="Straight Connector 2"/>
          <p:cNvCxnSpPr/>
          <p:nvPr/>
        </p:nvCxnSpPr>
        <p:spPr>
          <a:xfrm>
            <a:off x="6701790" y="4242435"/>
            <a:ext cx="30480" cy="1533525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Text Box 4"/>
          <p:cNvSpPr txBox="1"/>
          <p:nvPr/>
        </p:nvSpPr>
        <p:spPr>
          <a:xfrm>
            <a:off x="6733540" y="3903345"/>
            <a:ext cx="1567815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1600">
                <a:latin typeface="Times New Roman" panose="02020603050405020304" charset="0"/>
                <a:cs typeface="Times New Roman" panose="02020603050405020304" charset="0"/>
              </a:rPr>
              <a:t>No. of Item</a:t>
            </a:r>
            <a:endParaRPr lang="en-US" sz="1600"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en-US" sz="1600">
                <a:latin typeface="Times New Roman" panose="02020603050405020304" charset="0"/>
                <a:cs typeface="Times New Roman" panose="02020603050405020304" charset="0"/>
              </a:rPr>
              <a:t>6</a:t>
            </a:r>
            <a:endParaRPr lang="en-US" sz="1600"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en-US" sz="1600">
                <a:latin typeface="Times New Roman" panose="02020603050405020304" charset="0"/>
                <a:cs typeface="Times New Roman" panose="02020603050405020304" charset="0"/>
              </a:rPr>
              <a:t>5</a:t>
            </a:r>
            <a:endParaRPr lang="en-US" sz="1600"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en-US" sz="1600">
                <a:latin typeface="Times New Roman" panose="02020603050405020304" charset="0"/>
                <a:cs typeface="Times New Roman" panose="02020603050405020304" charset="0"/>
              </a:rPr>
              <a:t>4</a:t>
            </a:r>
            <a:endParaRPr lang="en-US" sz="1600"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en-US" sz="1600">
                <a:latin typeface="Times New Roman" panose="02020603050405020304" charset="0"/>
                <a:cs typeface="Times New Roman" panose="02020603050405020304" charset="0"/>
              </a:rPr>
              <a:t>3</a:t>
            </a:r>
            <a:endParaRPr lang="en-US" sz="1600"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en-US" sz="1600">
                <a:latin typeface="Times New Roman" panose="02020603050405020304" charset="0"/>
                <a:cs typeface="Times New Roman" panose="02020603050405020304" charset="0"/>
              </a:rPr>
              <a:t>2</a:t>
            </a:r>
            <a:endParaRPr lang="en-US" sz="1600"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en-US" sz="1600">
                <a:latin typeface="Times New Roman" panose="02020603050405020304" charset="0"/>
                <a:cs typeface="Times New Roman" panose="02020603050405020304" charset="0"/>
              </a:rPr>
              <a:t>1</a:t>
            </a:r>
            <a:endParaRPr lang="en-US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6" name="Elbow Connector 5"/>
          <p:cNvCxnSpPr>
            <a:stCxn id="5" idx="2"/>
          </p:cNvCxnSpPr>
          <p:nvPr/>
        </p:nvCxnSpPr>
        <p:spPr>
          <a:xfrm rot="5400000">
            <a:off x="6217285" y="4719955"/>
            <a:ext cx="302895" cy="2298065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Text Box 6"/>
          <p:cNvSpPr txBox="1"/>
          <p:nvPr/>
        </p:nvSpPr>
        <p:spPr>
          <a:xfrm>
            <a:off x="2384425" y="5812790"/>
            <a:ext cx="31222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/>
              <a:t>Total Items=1+2+3+4+5+6</a:t>
            </a:r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7517765" y="6010910"/>
            <a:ext cx="798195" cy="10160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 flipV="1">
            <a:off x="8244205" y="2853055"/>
            <a:ext cx="31115" cy="31432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 flipV="1">
            <a:off x="6299835" y="2853055"/>
            <a:ext cx="1945640" cy="1079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272790" y="4140835"/>
            <a:ext cx="4827270" cy="8255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3" name="Text Box 12"/>
          <p:cNvSpPr txBox="1"/>
          <p:nvPr/>
        </p:nvSpPr>
        <p:spPr>
          <a:xfrm>
            <a:off x="3346450" y="3858260"/>
            <a:ext cx="33134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/>
              <a:t>List of combinations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PlaceHolder 1"/>
          <p:cNvSpPr>
            <a:spLocks noGrp="1"/>
          </p:cNvSpPr>
          <p:nvPr>
            <p:ph type="title"/>
          </p:nvPr>
        </p:nvSpPr>
        <p:spPr>
          <a:xfrm>
            <a:off x="457200" y="485640"/>
            <a:ext cx="8228520" cy="114192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2800" b="0" strike="noStrike" spc="-1">
                <a:solidFill>
                  <a:srgbClr val="000000"/>
                </a:solidFill>
                <a:latin typeface="Arial" panose="020B0604020202020204"/>
              </a:rPr>
              <a:t>Combinations</a:t>
            </a:r>
            <a:endParaRPr lang="en-US" sz="2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26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434800" cy="452484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t">
            <a:noAutofit/>
          </a:bodyPr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You have also seen this in expanding polynomials: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For example,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261" name="Object 6"/>
          <p:cNvGraphicFramePr/>
          <p:nvPr/>
        </p:nvGraphicFramePr>
        <p:xfrm>
          <a:off x="3203640" y="1989000"/>
          <a:ext cx="2634120" cy="794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" name="" r:id="rId2" imgW="36271200" imgH="10972800" progId="Equation.DSMT4">
                  <p:embed/>
                </p:oleObj>
              </mc:Choice>
              <mc:Fallback>
                <p:oleObj name="" r:id="rId2" imgW="36271200" imgH="10972800" progId="Equation.DSMT4">
                  <p:embed/>
                  <p:pic>
                    <p:nvPicPr>
                      <p:cNvPr id="0" name="Object 6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203640" y="1989000"/>
                        <a:ext cx="2634120" cy="79416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3" name="Object 3"/>
          <p:cNvGraphicFramePr/>
          <p:nvPr/>
        </p:nvGraphicFramePr>
        <p:xfrm>
          <a:off x="1476360" y="2924280"/>
          <a:ext cx="6021720" cy="207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" r:id="rId4" imgW="82905600" imgH="28651200" progId="Equation.DSMT4">
                  <p:embed/>
                </p:oleObj>
              </mc:Choice>
              <mc:Fallback>
                <p:oleObj name="" r:id="rId4" imgW="82905600" imgH="28651200" progId="Equation.DSMT4">
                  <p:embed/>
                  <p:pic>
                    <p:nvPicPr>
                      <p:cNvPr id="0" name="Object 3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76360" y="2924280"/>
                        <a:ext cx="6021720" cy="207540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PlaceHolder 1"/>
          <p:cNvSpPr>
            <a:spLocks noGrp="1"/>
          </p:cNvSpPr>
          <p:nvPr>
            <p:ph type="title"/>
          </p:nvPr>
        </p:nvSpPr>
        <p:spPr>
          <a:xfrm>
            <a:off x="457200" y="485640"/>
            <a:ext cx="8228520" cy="114192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2800" b="0" strike="noStrike" spc="-1">
                <a:solidFill>
                  <a:srgbClr val="000000"/>
                </a:solidFill>
                <a:latin typeface="Arial" panose="020B0604020202020204"/>
              </a:rPr>
              <a:t>Combinations</a:t>
            </a:r>
            <a:endParaRPr lang="en-US" sz="2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26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434800" cy="452484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t">
            <a:noAutofit/>
          </a:bodyPr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These are also the coefficients of Pascal’s triangle: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267" name="Object 3"/>
          <p:cNvGraphicFramePr/>
          <p:nvPr/>
        </p:nvGraphicFramePr>
        <p:xfrm>
          <a:off x="534960" y="2124000"/>
          <a:ext cx="4752000" cy="35359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" name="" r:id="rId2" imgW="76809600" imgH="57302400" progId="Equation.DSMT4">
                  <p:embed/>
                </p:oleObj>
              </mc:Choice>
              <mc:Fallback>
                <p:oleObj name="" r:id="rId2" imgW="76809600" imgH="57302400" progId="Equation.DSMT4">
                  <p:embed/>
                  <p:pic>
                    <p:nvPicPr>
                      <p:cNvPr id="0" name="Object 3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34960" y="2124000"/>
                        <a:ext cx="4752000" cy="353592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9" name="Object 3"/>
          <p:cNvGraphicFramePr/>
          <p:nvPr/>
        </p:nvGraphicFramePr>
        <p:xfrm>
          <a:off x="5889600" y="2997360"/>
          <a:ext cx="2713680" cy="16545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" r:id="rId4" imgW="43891200" imgH="26822400" progId="Equation.DSMT4">
                  <p:embed/>
                </p:oleObj>
              </mc:Choice>
              <mc:Fallback>
                <p:oleObj name="" r:id="rId4" imgW="43891200" imgH="26822400" progId="Equation.DSMT4">
                  <p:embed/>
                  <p:pic>
                    <p:nvPicPr>
                      <p:cNvPr id="0" name="Object 3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889600" y="2997360"/>
                        <a:ext cx="2713680" cy="165456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TextBox 3"/>
          <p:cNvSpPr/>
          <p:nvPr/>
        </p:nvSpPr>
        <p:spPr>
          <a:xfrm>
            <a:off x="899640" y="1484640"/>
            <a:ext cx="61916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latin typeface="Arial" panose="020B0604020202020204"/>
                <a:ea typeface="DejaVu Sans"/>
              </a:rPr>
              <a:t>Absolute Value or Modulus of a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272" name="TextBox 4"/>
          <p:cNvSpPr/>
          <p:nvPr/>
        </p:nvSpPr>
        <p:spPr>
          <a:xfrm>
            <a:off x="1763640" y="2205000"/>
            <a:ext cx="6191640" cy="22842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latin typeface="Arial" panose="020B0604020202020204"/>
                <a:ea typeface="DejaVu Sans"/>
              </a:rPr>
              <a:t>|a|= non-negative value of a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latin typeface="Arial" panose="020B0604020202020204"/>
                <a:ea typeface="DejaVu Sans"/>
              </a:rPr>
              <a:t>Example: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latin typeface="Arial" panose="020B0604020202020204"/>
                <a:ea typeface="DejaVu Sans"/>
              </a:rPr>
              <a:t>|5|=5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latin typeface="Arial" panose="020B0604020202020204"/>
                <a:ea typeface="DejaVu Sans"/>
              </a:rPr>
              <a:t>|0|=0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latin typeface="Arial" panose="020B0604020202020204"/>
                <a:ea typeface="DejaVu Sans"/>
              </a:rPr>
              <a:t>|-5|=5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latin typeface="Arial" panose="020B0604020202020204"/>
                <a:ea typeface="DejaVu Sans"/>
              </a:rPr>
              <a:t>|-5.5|=5.5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TextBox 3"/>
          <p:cNvSpPr/>
          <p:nvPr/>
        </p:nvSpPr>
        <p:spPr>
          <a:xfrm>
            <a:off x="899640" y="836640"/>
            <a:ext cx="61916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latin typeface="Arial" panose="020B0604020202020204"/>
                <a:ea typeface="DejaVu Sans"/>
              </a:rPr>
              <a:t>Modulo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274" name="TextBox 4"/>
          <p:cNvSpPr/>
          <p:nvPr/>
        </p:nvSpPr>
        <p:spPr>
          <a:xfrm>
            <a:off x="1475640" y="1340640"/>
            <a:ext cx="6191640" cy="44787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latin typeface="Arial" panose="020B0604020202020204"/>
                <a:ea typeface="DejaVu Sans"/>
              </a:rPr>
              <a:t>the result of the modulo operation is the remainder of the </a:t>
            </a:r>
            <a:r>
              <a:rPr lang="en-US" sz="1800" b="0" u="sng" strike="noStrike" spc="-1">
                <a:solidFill>
                  <a:srgbClr val="0000FF"/>
                </a:solidFill>
                <a:uFillTx/>
                <a:latin typeface="Arial" panose="020B0604020202020204"/>
                <a:ea typeface="DejaVu Sans"/>
                <a:hlinkClick r:id="rId1"/>
              </a:rPr>
              <a:t>Euclidean division</a:t>
            </a:r>
            <a:r>
              <a:rPr lang="en-US" sz="1800" b="0" strike="noStrike" spc="-1">
                <a:solidFill>
                  <a:srgbClr val="000000"/>
                </a:solidFill>
                <a:latin typeface="Arial" panose="020B0604020202020204"/>
                <a:ea typeface="DejaVu Sans"/>
              </a:rPr>
              <a:t>.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latin typeface="Arial" panose="020B0604020202020204"/>
                <a:ea typeface="DejaVu Sans"/>
              </a:rPr>
              <a:t>In nearly all computing systems, the </a:t>
            </a:r>
            <a:r>
              <a:rPr lang="en-US" sz="1800" b="0" u="sng" strike="noStrike" spc="-1">
                <a:solidFill>
                  <a:srgbClr val="0000FF"/>
                </a:solidFill>
                <a:uFillTx/>
                <a:latin typeface="Arial" panose="020B0604020202020204"/>
                <a:ea typeface="DejaVu Sans"/>
                <a:hlinkClick r:id="rId2"/>
              </a:rPr>
              <a:t>quotient</a:t>
            </a:r>
            <a:r>
              <a:rPr lang="en-US" sz="1800" b="0" strike="noStrike" spc="-1">
                <a:solidFill>
                  <a:srgbClr val="000000"/>
                </a:solidFill>
                <a:latin typeface="Arial" panose="020B0604020202020204"/>
                <a:ea typeface="DejaVu Sans"/>
              </a:rPr>
              <a:t> </a:t>
            </a:r>
            <a:r>
              <a:rPr lang="en-US" sz="1800" b="0" i="1" strike="noStrike" spc="-1">
                <a:solidFill>
                  <a:srgbClr val="000000"/>
                </a:solidFill>
                <a:latin typeface="Arial" panose="020B0604020202020204"/>
                <a:ea typeface="DejaVu Sans"/>
              </a:rPr>
              <a:t>q</a:t>
            </a:r>
            <a:r>
              <a:rPr lang="en-US" sz="1800" b="0" strike="noStrike" spc="-1">
                <a:solidFill>
                  <a:srgbClr val="000000"/>
                </a:solidFill>
                <a:latin typeface="Arial" panose="020B0604020202020204"/>
                <a:ea typeface="DejaVu Sans"/>
              </a:rPr>
              <a:t> and the remainder </a:t>
            </a:r>
            <a:r>
              <a:rPr lang="en-US" sz="1800" b="0" i="1" strike="noStrike" spc="-1">
                <a:solidFill>
                  <a:srgbClr val="000000"/>
                </a:solidFill>
                <a:latin typeface="Arial" panose="020B0604020202020204"/>
                <a:ea typeface="DejaVu Sans"/>
              </a:rPr>
              <a:t>r</a:t>
            </a:r>
            <a:r>
              <a:rPr lang="en-US" sz="1800" b="0" strike="noStrike" spc="-1">
                <a:solidFill>
                  <a:srgbClr val="000000"/>
                </a:solidFill>
                <a:latin typeface="Arial" panose="020B0604020202020204"/>
                <a:ea typeface="DejaVu Sans"/>
              </a:rPr>
              <a:t> of </a:t>
            </a:r>
            <a:r>
              <a:rPr lang="en-US" sz="1800" b="0" i="1" strike="noStrike" spc="-1">
                <a:solidFill>
                  <a:srgbClr val="000000"/>
                </a:solidFill>
                <a:latin typeface="Arial" panose="020B0604020202020204"/>
                <a:ea typeface="DejaVu Sans"/>
              </a:rPr>
              <a:t>a</a:t>
            </a:r>
            <a:r>
              <a:rPr lang="en-US" sz="1800" b="0" strike="noStrike" spc="-1">
                <a:solidFill>
                  <a:srgbClr val="000000"/>
                </a:solidFill>
                <a:latin typeface="Arial" panose="020B0604020202020204"/>
                <a:ea typeface="DejaVu Sans"/>
              </a:rPr>
              <a:t> divided by </a:t>
            </a:r>
            <a:r>
              <a:rPr lang="en-US" sz="1800" b="0" i="1" strike="noStrike" spc="-1">
                <a:solidFill>
                  <a:srgbClr val="000000"/>
                </a:solidFill>
                <a:latin typeface="Arial" panose="020B0604020202020204"/>
                <a:ea typeface="DejaVu Sans"/>
              </a:rPr>
              <a:t>n</a:t>
            </a:r>
            <a:r>
              <a:rPr lang="en-US" sz="1800" b="0" strike="noStrike" spc="-1">
                <a:solidFill>
                  <a:srgbClr val="000000"/>
                </a:solidFill>
                <a:latin typeface="Arial" panose="020B0604020202020204"/>
                <a:ea typeface="DejaVu Sans"/>
              </a:rPr>
              <a:t> satisfy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latin typeface="Arial" panose="020B0604020202020204"/>
                <a:ea typeface="DejaVu Sans"/>
              </a:rPr>
              <a:t>q is an integer number.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latin typeface="Arial" panose="020B0604020202020204"/>
                <a:ea typeface="DejaVu Sans"/>
              </a:rPr>
              <a:t>a=nq+r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latin typeface="Arial" panose="020B0604020202020204"/>
                <a:ea typeface="DejaVu Sans"/>
              </a:rPr>
              <a:t>|r|&lt;|n|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latin typeface="Arial" panose="020B0604020202020204"/>
                <a:ea typeface="DejaVu Sans"/>
              </a:rPr>
              <a:t>This is then written as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latin typeface="Arial" panose="020B0604020202020204"/>
                <a:ea typeface="DejaVu Sans"/>
              </a:rPr>
              <a:t>r=(a mod n)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br>
              <a:rPr sz="1800"/>
            </a:b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pic>
        <p:nvPicPr>
          <p:cNvPr id="275" name="Picture 2"/>
          <p:cNvPicPr/>
          <p:nvPr/>
        </p:nvPicPr>
        <p:blipFill>
          <a:blip r:embed="rId3"/>
          <a:stretch>
            <a:fillRect/>
          </a:stretch>
        </p:blipFill>
        <p:spPr>
          <a:xfrm>
            <a:off x="251640" y="4509000"/>
            <a:ext cx="8891280" cy="1200960"/>
          </a:xfrm>
          <a:prstGeom prst="rect">
            <a:avLst/>
          </a:prstGeom>
          <a:ln w="9525">
            <a:noFill/>
          </a:ln>
        </p:spPr>
      </p:pic>
      <p:pic>
        <p:nvPicPr>
          <p:cNvPr id="27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323640" y="5733360"/>
            <a:ext cx="8504640" cy="1123560"/>
          </a:xfrm>
          <a:prstGeom prst="rect">
            <a:avLst/>
          </a:prstGeom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TextBox 3"/>
          <p:cNvSpPr/>
          <p:nvPr/>
        </p:nvSpPr>
        <p:spPr>
          <a:xfrm>
            <a:off x="899640" y="836640"/>
            <a:ext cx="61916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latin typeface="Arial" panose="020B0604020202020204"/>
                <a:ea typeface="DejaVu Sans"/>
              </a:rPr>
              <a:t>Modulo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pic>
        <p:nvPicPr>
          <p:cNvPr id="278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251640" y="1268640"/>
            <a:ext cx="8891280" cy="1200960"/>
          </a:xfrm>
          <a:prstGeom prst="rect">
            <a:avLst/>
          </a:prstGeom>
          <a:ln w="9525">
            <a:noFill/>
          </a:ln>
        </p:spPr>
      </p:pic>
      <p:pic>
        <p:nvPicPr>
          <p:cNvPr id="279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323640" y="2493000"/>
            <a:ext cx="8504640" cy="1123560"/>
          </a:xfrm>
          <a:prstGeom prst="rect">
            <a:avLst/>
          </a:prstGeom>
          <a:ln w="9525">
            <a:noFill/>
          </a:ln>
        </p:spPr>
      </p:pic>
      <p:pic>
        <p:nvPicPr>
          <p:cNvPr id="280" name="Picture 2"/>
          <p:cNvPicPr/>
          <p:nvPr/>
        </p:nvPicPr>
        <p:blipFill>
          <a:blip r:embed="rId3"/>
          <a:stretch>
            <a:fillRect/>
          </a:stretch>
        </p:blipFill>
        <p:spPr>
          <a:xfrm>
            <a:off x="251640" y="3789000"/>
            <a:ext cx="4188960" cy="790920"/>
          </a:xfrm>
          <a:prstGeom prst="rect">
            <a:avLst/>
          </a:prstGeom>
          <a:ln w="9525">
            <a:noFill/>
          </a:ln>
        </p:spPr>
      </p:pic>
      <p:pic>
        <p:nvPicPr>
          <p:cNvPr id="281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251640" y="4725000"/>
            <a:ext cx="8496000" cy="339840"/>
          </a:xfrm>
          <a:prstGeom prst="rect">
            <a:avLst/>
          </a:prstGeom>
          <a:ln w="9525">
            <a:noFill/>
          </a:ln>
        </p:spPr>
      </p:pic>
      <p:pic>
        <p:nvPicPr>
          <p:cNvPr id="282" name="Picture 4"/>
          <p:cNvPicPr/>
          <p:nvPr/>
        </p:nvPicPr>
        <p:blipFill>
          <a:blip r:embed="rId5"/>
          <a:stretch>
            <a:fillRect/>
          </a:stretch>
        </p:blipFill>
        <p:spPr>
          <a:xfrm>
            <a:off x="323640" y="5229360"/>
            <a:ext cx="7058880" cy="358920"/>
          </a:xfrm>
          <a:prstGeom prst="rect">
            <a:avLst/>
          </a:prstGeom>
          <a:ln w="9525">
            <a:noFill/>
          </a:ln>
        </p:spPr>
      </p:pic>
      <p:sp>
        <p:nvSpPr>
          <p:cNvPr id="283" name="TextBox 8"/>
          <p:cNvSpPr/>
          <p:nvPr/>
        </p:nvSpPr>
        <p:spPr>
          <a:xfrm>
            <a:off x="395640" y="5589360"/>
            <a:ext cx="3527280" cy="118692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latin typeface="Arial" panose="020B0604020202020204"/>
                <a:ea typeface="DejaVu Sans"/>
              </a:rPr>
              <a:t>(-a mod n)=n-(a mod n)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latin typeface="Arial" panose="020B0604020202020204"/>
                <a:ea typeface="DejaVu Sans"/>
              </a:rPr>
              <a:t>Example: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latin typeface="Arial" panose="020B0604020202020204"/>
                <a:ea typeface="DejaVu Sans"/>
              </a:rPr>
              <a:t>16 mod 3=1,</a:t>
            </a:r>
            <a:r>
              <a:rPr lang="en-US" sz="1800" b="0" strike="noStrike" spc="-1">
                <a:solidFill>
                  <a:srgbClr val="000000"/>
                </a:solidFill>
                <a:latin typeface="Arial" panose="020B0604020202020204"/>
                <a:ea typeface="DejaVu Sans"/>
              </a:rPr>
              <a:t>	</a:t>
            </a:r>
            <a:r>
              <a:rPr lang="en-US" sz="1800" b="0" strike="noStrike" spc="-1">
                <a:solidFill>
                  <a:srgbClr val="000000"/>
                </a:solidFill>
                <a:latin typeface="Arial" panose="020B0604020202020204"/>
                <a:ea typeface="DejaVu Sans"/>
              </a:rPr>
              <a:t>-16 mod 3=2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/>
          </p:nvPr>
        </p:nvSpPr>
        <p:spPr>
          <a:xfrm>
            <a:off x="457200" y="1927440"/>
            <a:ext cx="8228520" cy="452484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t">
            <a:noAutofit/>
          </a:bodyPr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Qualitative statements cannot guide engineering design decisions: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742950" lvl="1" indent="-28575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 panose="020B0604020202020204"/>
              <a:buChar char="–"/>
              <a:tabLst>
                <a:tab pos="0" algn="l"/>
              </a:tabLst>
            </a:pPr>
            <a:r>
              <a:rPr lang="en-US" sz="1800" b="0" strike="noStrike" spc="-1">
                <a:solidFill>
                  <a:srgbClr val="000000"/>
                </a:solidFill>
                <a:latin typeface="Arial" panose="020B0604020202020204"/>
              </a:rPr>
              <a:t>Algorithm A could be </a:t>
            </a:r>
            <a:r>
              <a:rPr lang="en-US" sz="1800" b="0" i="1" strike="noStrike" spc="-1">
                <a:solidFill>
                  <a:srgbClr val="000000"/>
                </a:solidFill>
                <a:latin typeface="Arial" panose="020B0604020202020204"/>
              </a:rPr>
              <a:t>better</a:t>
            </a:r>
            <a:r>
              <a:rPr lang="en-US" sz="1800" b="0" strike="noStrike" spc="-1">
                <a:solidFill>
                  <a:srgbClr val="000000"/>
                </a:solidFill>
                <a:latin typeface="Arial" panose="020B0604020202020204"/>
              </a:rPr>
              <a:t> than Algorithm B, but Algorithm A would require three person weeks to implement, test, and integrate while Algorithm B has already been implemented and has been used for the past year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742950" lvl="1" indent="-28575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 panose="020B0604020202020204"/>
              <a:buChar char="–"/>
              <a:tabLst>
                <a:tab pos="0" algn="l"/>
              </a:tabLst>
            </a:pPr>
            <a:r>
              <a:rPr lang="en-US" sz="1800" b="0" strike="noStrike" spc="-1">
                <a:solidFill>
                  <a:srgbClr val="000000"/>
                </a:solidFill>
                <a:latin typeface="Arial" panose="020B0604020202020204"/>
              </a:rPr>
              <a:t>There are circumstances where it may beneficial to use Algorithm A, but not based on the word </a:t>
            </a:r>
            <a:r>
              <a:rPr lang="en-US" sz="1800" b="0" i="1" strike="noStrike" spc="-1">
                <a:solidFill>
                  <a:srgbClr val="000000"/>
                </a:solidFill>
                <a:latin typeface="Arial" panose="020B0604020202020204"/>
              </a:rPr>
              <a:t>better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title"/>
          </p:nvPr>
        </p:nvSpPr>
        <p:spPr>
          <a:xfrm>
            <a:off x="457200" y="601920"/>
            <a:ext cx="8228520" cy="114192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800" b="0" strike="noStrike" spc="-1">
                <a:solidFill>
                  <a:srgbClr val="000000"/>
                </a:solidFill>
                <a:latin typeface="Arial" panose="020B0604020202020204"/>
              </a:rPr>
              <a:t>Justification</a:t>
            </a:r>
            <a:endParaRPr lang="en-US" sz="2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PlaceHolder 1"/>
          <p:cNvSpPr>
            <a:spLocks noGrp="1"/>
          </p:cNvSpPr>
          <p:nvPr>
            <p:ph type="title"/>
          </p:nvPr>
        </p:nvSpPr>
        <p:spPr>
          <a:xfrm>
            <a:off x="467640" y="3069000"/>
            <a:ext cx="8228520" cy="114192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2800" b="0" strike="noStrike" spc="-1">
                <a:solidFill>
                  <a:srgbClr val="000000"/>
                </a:solidFill>
                <a:latin typeface="Arial" panose="020B0604020202020204"/>
              </a:rPr>
              <a:t>End of the Chapter</a:t>
            </a:r>
            <a:endParaRPr lang="en-US" sz="2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/>
          </p:nvPr>
        </p:nvSpPr>
        <p:spPr>
          <a:xfrm>
            <a:off x="457200" y="1855440"/>
            <a:ext cx="8228520" cy="452484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t">
            <a:noAutofit/>
          </a:bodyPr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Thus, we will look at a </a:t>
            </a:r>
            <a:r>
              <a:rPr lang="en-US" sz="2000" b="0" i="1" strike="noStrike" spc="-1">
                <a:solidFill>
                  <a:srgbClr val="000000"/>
                </a:solidFill>
                <a:latin typeface="Arial" panose="020B0604020202020204"/>
              </a:rPr>
              <a:t>quantitative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 means of describing data structures and algorithms: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320"/>
              </a:spcBef>
              <a:buNone/>
              <a:tabLst>
                <a:tab pos="0" algn="l"/>
              </a:tabLst>
            </a:pPr>
            <a:r>
              <a:rPr lang="en-US" sz="1600" b="1" strike="noStrike" spc="-1">
                <a:solidFill>
                  <a:srgbClr val="000000"/>
                </a:solidFill>
                <a:latin typeface="Arial" panose="020B0604020202020204"/>
              </a:rPr>
              <a:t>quantitative</a:t>
            </a:r>
            <a:r>
              <a:rPr lang="en-US" sz="1600" b="0" strike="noStrike" spc="-1">
                <a:solidFill>
                  <a:srgbClr val="000000"/>
                </a:solidFill>
                <a:latin typeface="Arial" panose="020B0604020202020204"/>
              </a:rPr>
              <a:t>, </a:t>
            </a:r>
            <a:r>
              <a:rPr lang="en-US" sz="1600" b="0" i="1" strike="noStrike" spc="-1">
                <a:solidFill>
                  <a:srgbClr val="000000"/>
                </a:solidFill>
                <a:latin typeface="Arial" panose="020B0604020202020204"/>
              </a:rPr>
              <a:t>a.</a:t>
            </a:r>
            <a:r>
              <a:rPr lang="en-US" sz="1600" b="0" strike="noStrike" spc="-1">
                <a:solidFill>
                  <a:srgbClr val="000000"/>
                </a:solidFill>
                <a:latin typeface="Arial" panose="020B0604020202020204"/>
              </a:rPr>
              <a:t> Relating to, concerned with, quantity or its measurement;</a:t>
            </a:r>
            <a:br>
              <a:rPr sz="1600"/>
            </a:br>
            <a:r>
              <a:rPr lang="en-US" sz="16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16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1600" b="0" strike="noStrike" spc="-1">
                <a:solidFill>
                  <a:srgbClr val="000000"/>
                </a:solidFill>
                <a:latin typeface="Arial" panose="020B0604020202020204"/>
              </a:rPr>
              <a:t>          ascertaining or expressing quantity.  </a:t>
            </a:r>
            <a:endParaRPr lang="en-US" sz="16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This will be based on mathematics, and therefore we will look at a number of properties which will be used again and again throughout this course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title"/>
          </p:nvPr>
        </p:nvSpPr>
        <p:spPr>
          <a:xfrm>
            <a:off x="457200" y="529920"/>
            <a:ext cx="8228520" cy="114192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800" b="0" strike="noStrike" spc="-1">
                <a:solidFill>
                  <a:srgbClr val="000000"/>
                </a:solidFill>
                <a:latin typeface="Arial" panose="020B0604020202020204"/>
              </a:rPr>
              <a:t>Justification</a:t>
            </a:r>
            <a:endParaRPr lang="en-US" sz="2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57200" y="601920"/>
            <a:ext cx="8228520" cy="114192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2800" b="0" strike="noStrike" spc="-1">
                <a:solidFill>
                  <a:srgbClr val="000000"/>
                </a:solidFill>
                <a:latin typeface="Arial" panose="020B0604020202020204"/>
              </a:rPr>
              <a:t>Floor and ceiling functions</a:t>
            </a:r>
            <a:endParaRPr lang="en-US" sz="2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457200" y="1927440"/>
            <a:ext cx="8228520" cy="452484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t">
            <a:normAutofit/>
          </a:bodyPr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The </a:t>
            </a:r>
            <a:r>
              <a:rPr lang="en-CA" sz="2000" b="0" i="1" strike="noStrike" spc="-1">
                <a:solidFill>
                  <a:srgbClr val="000000"/>
                </a:solidFill>
                <a:latin typeface="Arial" panose="020B0604020202020204"/>
              </a:rPr>
              <a:t>floor</a:t>
            </a: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 function maps any real number </a:t>
            </a:r>
            <a:r>
              <a:rPr lang="en-CA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x</a:t>
            </a: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 onto the greatest integer less than or equal to </a:t>
            </a:r>
            <a:r>
              <a:rPr lang="en-CA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x</a:t>
            </a: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: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1415"/>
              </a:spcBef>
              <a:buNone/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1415"/>
              </a:spcBef>
              <a:buNone/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742950" lvl="1" indent="-28575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 panose="020B0604020202020204"/>
              <a:buChar char="–"/>
              <a:tabLst>
                <a:tab pos="0" algn="l"/>
              </a:tabLst>
            </a:pPr>
            <a:r>
              <a:rPr lang="en-CA" sz="1800" b="0" strike="noStrike" spc="-1">
                <a:solidFill>
                  <a:srgbClr val="000000"/>
                </a:solidFill>
                <a:latin typeface="Arial" panose="020B0604020202020204"/>
              </a:rPr>
              <a:t>Consider it </a:t>
            </a:r>
            <a:r>
              <a:rPr lang="en-CA" sz="1800" b="0" i="1" strike="noStrike" spc="-1">
                <a:solidFill>
                  <a:srgbClr val="000000"/>
                </a:solidFill>
                <a:latin typeface="Arial" panose="020B0604020202020204"/>
              </a:rPr>
              <a:t>rounding towards negative infinity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80"/>
              </a:spcBef>
              <a:buNone/>
              <a:tabLst>
                <a:tab pos="0" algn="l"/>
              </a:tabLst>
            </a:pPr>
            <a:r>
              <a:rPr lang="en-CA" sz="24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The </a:t>
            </a:r>
            <a:r>
              <a:rPr lang="en-CA" sz="2000" b="0" i="1" strike="noStrike" spc="-1">
                <a:solidFill>
                  <a:srgbClr val="000000"/>
                </a:solidFill>
                <a:latin typeface="Arial" panose="020B0604020202020204"/>
              </a:rPr>
              <a:t>ceiling</a:t>
            </a: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 function maps </a:t>
            </a:r>
            <a:r>
              <a:rPr lang="en-CA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x</a:t>
            </a: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 onto the least integer greater than or equal to </a:t>
            </a:r>
            <a:r>
              <a:rPr lang="en-CA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x</a:t>
            </a:r>
            <a:r>
              <a:rPr lang="en-CA" sz="2000" b="0" strike="noStrike" spc="-1">
                <a:solidFill>
                  <a:srgbClr val="000000"/>
                </a:solidFill>
                <a:latin typeface="Arial" panose="020B0604020202020204"/>
              </a:rPr>
              <a:t>: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1415"/>
              </a:spcBef>
              <a:buNone/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742950" indent="0">
              <a:lnSpc>
                <a:spcPct val="100000"/>
              </a:lnSpc>
              <a:spcBef>
                <a:spcPts val="360"/>
              </a:spcBef>
              <a:buNone/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742950" lvl="1" indent="-28575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 panose="020B0604020202020204"/>
              <a:buChar char="–"/>
              <a:tabLst>
                <a:tab pos="0" algn="l"/>
              </a:tabLst>
            </a:pPr>
            <a:r>
              <a:rPr lang="en-CA" sz="1800" b="0" strike="noStrike" spc="-1">
                <a:solidFill>
                  <a:srgbClr val="000000"/>
                </a:solidFill>
                <a:latin typeface="Arial" panose="020B0604020202020204"/>
              </a:rPr>
              <a:t>Consider it </a:t>
            </a:r>
            <a:r>
              <a:rPr lang="en-CA" sz="1800" b="0" i="1" strike="noStrike" spc="-1">
                <a:solidFill>
                  <a:srgbClr val="000000"/>
                </a:solidFill>
                <a:latin typeface="Arial" panose="020B0604020202020204"/>
              </a:rPr>
              <a:t>rounding towards positive infinity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80"/>
              </a:spcBef>
              <a:buNone/>
              <a:tabLst>
                <a:tab pos="0" algn="l"/>
              </a:tabLst>
            </a:pPr>
            <a:r>
              <a:rPr lang="en-CA" sz="24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endParaRPr lang="en-US" sz="24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58" name="Object 5"/>
          <p:cNvGraphicFramePr/>
          <p:nvPr/>
        </p:nvGraphicFramePr>
        <p:xfrm>
          <a:off x="3322080" y="2571120"/>
          <a:ext cx="2148480" cy="89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" name="" r:id="rId2" imgW="29260800" imgH="12192000" progId="Equation.DSMT4">
                  <p:embed/>
                </p:oleObj>
              </mc:Choice>
              <mc:Fallback>
                <p:oleObj name="" r:id="rId2" imgW="29260800" imgH="12192000" progId="Equation.DSMT4">
                  <p:embed/>
                  <p:pic>
                    <p:nvPicPr>
                      <p:cNvPr id="0" name="Object 5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322080" y="2571120"/>
                        <a:ext cx="2148480" cy="89280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" name="Object 3"/>
          <p:cNvGraphicFramePr/>
          <p:nvPr/>
        </p:nvGraphicFramePr>
        <p:xfrm>
          <a:off x="4170240" y="3216240"/>
          <a:ext cx="227520" cy="35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" r:id="rId4" imgW="2743200" imgH="4267200" progId="Equation.DSMT4">
                  <p:embed/>
                </p:oleObj>
              </mc:Choice>
              <mc:Fallback>
                <p:oleObj name="" r:id="rId4" imgW="2743200" imgH="4267200" progId="Equation.DSMT4">
                  <p:embed/>
                  <p:pic>
                    <p:nvPicPr>
                      <p:cNvPr id="0" name="Object 3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170240" y="3216240"/>
                        <a:ext cx="227520" cy="35280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" name="Object 4"/>
          <p:cNvGraphicFramePr/>
          <p:nvPr/>
        </p:nvGraphicFramePr>
        <p:xfrm>
          <a:off x="3322080" y="4407480"/>
          <a:ext cx="2148480" cy="89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" name="" r:id="rId6" imgW="29260800" imgH="12192000" progId="Equation.DSMT4">
                  <p:embed/>
                </p:oleObj>
              </mc:Choice>
              <mc:Fallback>
                <p:oleObj name="" r:id="rId6" imgW="29260800" imgH="12192000" progId="Equation.DSMT4">
                  <p:embed/>
                  <p:pic>
                    <p:nvPicPr>
                      <p:cNvPr id="0" name="Object 4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322080" y="4407480"/>
                        <a:ext cx="2148480" cy="89280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/>
          </p:nvPr>
        </p:nvSpPr>
        <p:spPr>
          <a:xfrm>
            <a:off x="457200" y="2143440"/>
            <a:ext cx="8228520" cy="452484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t">
            <a:noAutofit/>
          </a:bodyPr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We will begin with a review of logarithms: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If  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 = 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e</a:t>
            </a:r>
            <a:r>
              <a:rPr lang="en-US" sz="2000" b="0" i="1" strike="noStrike" spc="-1" baseline="30000">
                <a:solidFill>
                  <a:srgbClr val="000000"/>
                </a:solidFill>
                <a:latin typeface="Times New Roman" panose="02020603050405020304"/>
              </a:rPr>
              <a:t>m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, we define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 algn="ctr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m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 = ln( 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 )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 algn="ctr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It is always true that 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e</a:t>
            </a:r>
            <a:r>
              <a:rPr lang="en-US" sz="2000" b="0" strike="noStrike" spc="-1" baseline="30000">
                <a:solidFill>
                  <a:srgbClr val="000000"/>
                </a:solidFill>
                <a:latin typeface="Times New Roman" panose="02020603050405020304"/>
              </a:rPr>
              <a:t>ln(</a:t>
            </a:r>
            <a:r>
              <a:rPr lang="en-US" sz="2000" b="0" i="1" strike="noStrike" spc="-1" baseline="30000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 baseline="30000">
                <a:solidFill>
                  <a:srgbClr val="000000"/>
                </a:solidFill>
                <a:latin typeface="Times New Roman" panose="02020603050405020304"/>
              </a:rPr>
              <a:t>)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 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= 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; however, 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ln(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e</a:t>
            </a:r>
            <a:r>
              <a:rPr lang="en-US" sz="2000" b="0" i="1" strike="noStrike" spc="-1" baseline="30000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)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 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= 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 requires that 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 is real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title"/>
          </p:nvPr>
        </p:nvSpPr>
        <p:spPr>
          <a:xfrm>
            <a:off x="457200" y="817920"/>
            <a:ext cx="8228520" cy="114192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2800" b="0" strike="noStrike" spc="-1">
                <a:solidFill>
                  <a:srgbClr val="000000"/>
                </a:solidFill>
                <a:latin typeface="Arial" panose="020B0604020202020204"/>
              </a:rPr>
              <a:t>Logarithms</a:t>
            </a:r>
            <a:endParaRPr lang="en-US" sz="2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/>
          </p:nvPr>
        </p:nvSpPr>
        <p:spPr>
          <a:xfrm>
            <a:off x="457200" y="1855440"/>
            <a:ext cx="8228520" cy="452484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t">
            <a:noAutofit/>
          </a:bodyPr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Exponentials grow faster than any non-constant polynomial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for any 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d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 &gt; 0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Thus, their inverses—logarithms—grow slower than any polynomial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	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title"/>
          </p:nvPr>
        </p:nvSpPr>
        <p:spPr>
          <a:xfrm>
            <a:off x="457200" y="529920"/>
            <a:ext cx="8228520" cy="114192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2800" b="0" strike="noStrike" spc="-1">
                <a:solidFill>
                  <a:srgbClr val="000000"/>
                </a:solidFill>
                <a:latin typeface="Arial" panose="020B0604020202020204"/>
              </a:rPr>
              <a:t>Logarithms</a:t>
            </a:r>
            <a:endParaRPr lang="en-US" sz="2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68" name="Object 3"/>
          <p:cNvGraphicFramePr/>
          <p:nvPr/>
        </p:nvGraphicFramePr>
        <p:xfrm>
          <a:off x="3995640" y="2171160"/>
          <a:ext cx="1438920" cy="85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" name="" r:id="rId2" imgW="17068800" imgH="10058400" progId="Equation.DSMT4">
                  <p:embed/>
                </p:oleObj>
              </mc:Choice>
              <mc:Fallback>
                <p:oleObj name="" r:id="rId2" imgW="17068800" imgH="10058400" progId="Equation.DSMT4">
                  <p:embed/>
                  <p:pic>
                    <p:nvPicPr>
                      <p:cNvPr id="0" name="Object 3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995640" y="2171160"/>
                        <a:ext cx="1438920" cy="85140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" name="Object 5"/>
          <p:cNvGraphicFramePr/>
          <p:nvPr/>
        </p:nvGraphicFramePr>
        <p:xfrm>
          <a:off x="3924360" y="4188960"/>
          <a:ext cx="1648440" cy="7862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" r:id="rId4" imgW="19812000" imgH="9448800" progId="Equation.DSMT4">
                  <p:embed/>
                </p:oleObj>
              </mc:Choice>
              <mc:Fallback>
                <p:oleObj name="" r:id="rId4" imgW="19812000" imgH="9448800" progId="Equation.DSMT4">
                  <p:embed/>
                  <p:pic>
                    <p:nvPicPr>
                      <p:cNvPr id="0" name="Object 5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924360" y="4188960"/>
                        <a:ext cx="1648440" cy="78624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Picture 5" descr="z1"/>
          <p:cNvPicPr/>
          <p:nvPr/>
        </p:nvPicPr>
        <p:blipFill>
          <a:blip r:embed="rId2"/>
          <a:stretch>
            <a:fillRect/>
          </a:stretch>
        </p:blipFill>
        <p:spPr>
          <a:xfrm>
            <a:off x="395280" y="2492280"/>
            <a:ext cx="8334720" cy="4045320"/>
          </a:xfrm>
          <a:prstGeom prst="rect">
            <a:avLst/>
          </a:prstGeom>
          <a:ln w="0">
            <a:noFill/>
          </a:ln>
        </p:spPr>
      </p:pic>
      <p:sp>
        <p:nvSpPr>
          <p:cNvPr id="73" name="PlaceHolder 1"/>
          <p:cNvSpPr>
            <a:spLocks noGrp="1"/>
          </p:cNvSpPr>
          <p:nvPr>
            <p:ph/>
          </p:nvPr>
        </p:nvSpPr>
        <p:spPr>
          <a:xfrm>
            <a:off x="457200" y="1783440"/>
            <a:ext cx="8228520" cy="452484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t">
            <a:noAutofit/>
          </a:bodyPr>
          <a:p>
            <a:pPr marL="3429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	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Example: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                                       </a:t>
            </a:r>
            <a:r>
              <a:rPr lang="en-US" sz="2000" b="0" strike="noStrike" spc="-1">
                <a:solidFill>
                  <a:srgbClr val="000000"/>
                </a:solidFill>
                <a:latin typeface="Arial" panose="020B0604020202020204"/>
              </a:rPr>
              <a:t>is strictly greater than 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ln(</a:t>
            </a:r>
            <a:r>
              <a:rPr lang="en-US" sz="2000" b="0" i="1" strike="noStrike" spc="-1">
                <a:solidFill>
                  <a:srgbClr val="000000"/>
                </a:solidFill>
                <a:latin typeface="Times New Roman" panose="02020603050405020304"/>
              </a:rPr>
              <a:t>n</a:t>
            </a:r>
            <a:r>
              <a:rPr lang="en-US" sz="2000" b="0" strike="noStrike" spc="-1">
                <a:solidFill>
                  <a:srgbClr val="000000"/>
                </a:solidFill>
                <a:latin typeface="Times New Roman" panose="02020603050405020304"/>
              </a:rPr>
              <a:t>)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74" name="Object 2"/>
          <p:cNvGraphicFramePr/>
          <p:nvPr/>
        </p:nvGraphicFramePr>
        <p:xfrm>
          <a:off x="2624960" y="1668845"/>
          <a:ext cx="2232360" cy="510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" name="" r:id="rId3" imgW="25298400" imgH="5791200" progId="Equation.DSMT4">
                  <p:embed/>
                </p:oleObj>
              </mc:Choice>
              <mc:Fallback>
                <p:oleObj name="" r:id="rId3" imgW="25298400" imgH="5791200" progId="Equation.DSMT4">
                  <p:embed/>
                  <p:pic>
                    <p:nvPicPr>
                      <p:cNvPr id="0" name="Object 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624960" y="1668845"/>
                        <a:ext cx="2232360" cy="51012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" name="Text Box 9"/>
          <p:cNvSpPr/>
          <p:nvPr/>
        </p:nvSpPr>
        <p:spPr>
          <a:xfrm>
            <a:off x="5560200" y="4076640"/>
            <a:ext cx="6256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latin typeface="Times New Roman" panose="02020603050405020304"/>
                <a:ea typeface="DejaVu Sans"/>
              </a:rPr>
              <a:t>ln(</a:t>
            </a:r>
            <a:r>
              <a:rPr lang="en-US" sz="1800" b="0" i="1" strike="noStrike" spc="-1">
                <a:solidFill>
                  <a:srgbClr val="000000"/>
                </a:solidFill>
                <a:latin typeface="Times New Roman" panose="02020603050405020304"/>
                <a:ea typeface="DejaVu Sans"/>
              </a:rPr>
              <a:t>n</a:t>
            </a:r>
            <a:r>
              <a:rPr lang="en-US" sz="1800" b="0" strike="noStrike" spc="-1">
                <a:solidFill>
                  <a:srgbClr val="000000"/>
                </a:solidFill>
                <a:latin typeface="Times New Roman" panose="02020603050405020304"/>
                <a:ea typeface="DejaVu Sans"/>
              </a:rPr>
              <a:t>)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77" name="Object 3"/>
          <p:cNvGraphicFramePr/>
          <p:nvPr/>
        </p:nvGraphicFramePr>
        <p:xfrm>
          <a:off x="3635280" y="3382920"/>
          <a:ext cx="349920" cy="332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" r:id="rId5" imgW="5791200" imgH="5486400" progId="Equation.3">
                  <p:embed/>
                </p:oleObj>
              </mc:Choice>
              <mc:Fallback>
                <p:oleObj name="" r:id="rId5" imgW="5791200" imgH="5486400" progId="Equation.3">
                  <p:embed/>
                  <p:pic>
                    <p:nvPicPr>
                      <p:cNvPr id="0" name="Object 3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635280" y="3382920"/>
                        <a:ext cx="349920" cy="33228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" name="PlaceHolder 2"/>
          <p:cNvSpPr>
            <a:spLocks noGrp="1"/>
          </p:cNvSpPr>
          <p:nvPr>
            <p:ph type="title"/>
          </p:nvPr>
        </p:nvSpPr>
        <p:spPr>
          <a:xfrm>
            <a:off x="457200" y="457920"/>
            <a:ext cx="8228520" cy="114192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CA" sz="2800" b="0" strike="noStrike" spc="-1">
                <a:solidFill>
                  <a:srgbClr val="000000"/>
                </a:solidFill>
                <a:latin typeface="Arial" panose="020B0604020202020204"/>
              </a:rPr>
              <a:t>Logarithms</a:t>
            </a:r>
            <a:endParaRPr lang="en-US" sz="2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Custom Design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7886</Words>
  <Application>WPS Presentation</Application>
  <PresentationFormat/>
  <Paragraphs>409</Paragraphs>
  <Slides>40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51</vt:i4>
      </vt:variant>
      <vt:variant>
        <vt:lpstr>幻灯片标题</vt:lpstr>
      </vt:variant>
      <vt:variant>
        <vt:i4>40</vt:i4>
      </vt:variant>
    </vt:vector>
  </HeadingPairs>
  <TitlesOfParts>
    <vt:vector size="115" baseType="lpstr">
      <vt:lpstr>Arial</vt:lpstr>
      <vt:lpstr>SimSun</vt:lpstr>
      <vt:lpstr>Wingdings</vt:lpstr>
      <vt:lpstr>Arial</vt:lpstr>
      <vt:lpstr>DejaVu Sans</vt:lpstr>
      <vt:lpstr>Calibri</vt:lpstr>
      <vt:lpstr>Calibri</vt:lpstr>
      <vt:lpstr>Symbol</vt:lpstr>
      <vt:lpstr>Times New Roman</vt:lpstr>
      <vt:lpstr>Microsoft YaHei</vt:lpstr>
      <vt:lpstr>Arial Unicode MS</vt:lpstr>
      <vt:lpstr>Symbol</vt:lpstr>
      <vt:lpstr>PenultimateLightItal</vt:lpstr>
      <vt:lpstr>November</vt:lpstr>
      <vt:lpstr>Mycalc</vt:lpstr>
      <vt:lpstr>MT Extra</vt:lpstr>
      <vt:lpstr>Nasalization</vt:lpstr>
      <vt:lpstr>Neon Lights</vt:lpstr>
      <vt:lpstr>PenultimateLight</vt:lpstr>
      <vt:lpstr>MelodBold</vt:lpstr>
      <vt:lpstr>Martina</vt:lpstr>
      <vt:lpstr>Trebuchet MS</vt:lpstr>
      <vt:lpstr>Times New Roman</vt:lpstr>
      <vt:lpstr>Custom Design</vt:lpstr>
      <vt:lpstr>Equation.DSMT4</vt:lpstr>
      <vt:lpstr>Equation.3</vt:lpstr>
      <vt:lpstr>Equation.3</vt:lpstr>
      <vt:lpstr>Equation.3</vt:lpstr>
      <vt:lpstr>Equation.3</vt:lpstr>
      <vt:lpstr>Equation.3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Equation.3</vt:lpstr>
      <vt:lpstr>Equation.3</vt:lpstr>
      <vt:lpstr>Equation.DSMT4</vt:lpstr>
      <vt:lpstr>PowerPoint 演示文稿</vt:lpstr>
      <vt:lpstr>Mathematics and engineering</vt:lpstr>
      <vt:lpstr>Justification</vt:lpstr>
      <vt:lpstr>Justification</vt:lpstr>
      <vt:lpstr>Justification</vt:lpstr>
      <vt:lpstr>Floor and ceiling functions</vt:lpstr>
      <vt:lpstr>Logarithms</vt:lpstr>
      <vt:lpstr>Logarithms</vt:lpstr>
      <vt:lpstr>Logarithms</vt:lpstr>
      <vt:lpstr>Logarithms</vt:lpstr>
      <vt:lpstr>Logarithms</vt:lpstr>
      <vt:lpstr>Logarithms</vt:lpstr>
      <vt:lpstr>Logarithms</vt:lpstr>
      <vt:lpstr>Logarithms</vt:lpstr>
      <vt:lpstr>Arithmetic series</vt:lpstr>
      <vt:lpstr>Arithmetic series</vt:lpstr>
      <vt:lpstr>Arithmetic series</vt:lpstr>
      <vt:lpstr>Arithmetic series</vt:lpstr>
      <vt:lpstr>Arithmetic series</vt:lpstr>
      <vt:lpstr>Arithmetic series</vt:lpstr>
      <vt:lpstr>Other polynomial series</vt:lpstr>
      <vt:lpstr>Other polynomial series</vt:lpstr>
      <vt:lpstr>Geometric series</vt:lpstr>
      <vt:lpstr>Recurrence relations</vt:lpstr>
      <vt:lpstr>Recurrence relations</vt:lpstr>
      <vt:lpstr>Recurrence relations</vt:lpstr>
      <vt:lpstr>Recurrence relations</vt:lpstr>
      <vt:lpstr>Recurrence relations</vt:lpstr>
      <vt:lpstr>Recurrence relations</vt:lpstr>
      <vt:lpstr>Weighted averages</vt:lpstr>
      <vt:lpstr>Weighted averages</vt:lpstr>
      <vt:lpstr>Weighted averages</vt:lpstr>
      <vt:lpstr>Combinations</vt:lpstr>
      <vt:lpstr>Combinations</vt:lpstr>
      <vt:lpstr>Combinations</vt:lpstr>
      <vt:lpstr>Combinations</vt:lpstr>
      <vt:lpstr>PowerPoint 演示文稿</vt:lpstr>
      <vt:lpstr>PowerPoint 演示文稿</vt:lpstr>
      <vt:lpstr>PowerPoint 演示文稿</vt:lpstr>
      <vt:lpstr>End of the Chapter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ECE 250 Algorithms and Data Structures</dc:title>
  <dc:creator>dwharder</dc:creator>
  <cp:lastModifiedBy>Dell</cp:lastModifiedBy>
  <cp:revision>442</cp:revision>
  <dcterms:created xsi:type="dcterms:W3CDTF">2009-09-11T23:00:00Z</dcterms:created>
  <dcterms:modified xsi:type="dcterms:W3CDTF">2024-01-17T02:20:09Z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34</vt:i4>
  </property>
  <property fmtid="{D5CDD505-2E9C-101B-9397-08002B2CF9AE}" pid="3" name="PresentationFormat">
    <vt:lpwstr>On-screen Show (4:3)</vt:lpwstr>
  </property>
  <property fmtid="{D5CDD505-2E9C-101B-9397-08002B2CF9AE}" pid="4" name="Slides">
    <vt:i4>44</vt:i4>
  </property>
  <property fmtid="{D5CDD505-2E9C-101B-9397-08002B2CF9AE}" pid="5" name="ICV">
    <vt:lpwstr>1FC965287E65402BAC612FC5F729331C_12</vt:lpwstr>
  </property>
  <property fmtid="{D5CDD505-2E9C-101B-9397-08002B2CF9AE}" pid="6" name="KSOProductBuildVer">
    <vt:lpwstr>1033-12.2.0.13412</vt:lpwstr>
  </property>
</Properties>
</file>