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gif" ContentType="image/gi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67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76" r:id="rId12"/>
    <p:sldId id="275" r:id="rId13"/>
    <p:sldId id="277" r:id="rId14"/>
    <p:sldId id="278" r:id="rId15"/>
    <p:sldId id="279" r:id="rId16"/>
    <p:sldId id="280" r:id="rId17"/>
    <p:sldId id="281" r:id="rId18"/>
    <p:sldId id="282" r:id="rId19"/>
    <p:sldId id="283" r:id="rId20"/>
    <p:sldId id="295" r:id="rId21"/>
    <p:sldId id="284" r:id="rId22"/>
    <p:sldId id="285" r:id="rId23"/>
    <p:sldId id="286" r:id="rId24"/>
    <p:sldId id="288" r:id="rId25"/>
    <p:sldId id="289" r:id="rId26"/>
    <p:sldId id="290" r:id="rId27"/>
    <p:sldId id="291" r:id="rId28"/>
    <p:sldId id="287" r:id="rId29"/>
    <p:sldId id="292" r:id="rId30"/>
    <p:sldId id="293" r:id="rId31"/>
    <p:sldId id="307" r:id="rId32"/>
    <p:sldId id="308" r:id="rId33"/>
    <p:sldId id="309" r:id="rId34"/>
    <p:sldId id="310" r:id="rId35"/>
    <p:sldId id="311" r:id="rId36"/>
    <p:sldId id="312" r:id="rId37"/>
    <p:sldId id="313" r:id="rId38"/>
    <p:sldId id="314" r:id="rId3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95" d="100"/>
          <a:sy n="95" d="100"/>
        </p:scale>
        <p:origin x="-533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2" Type="http://schemas.openxmlformats.org/officeDocument/2006/relationships/tableStyles" Target="tableStyles.xml"/><Relationship Id="rId41" Type="http://schemas.openxmlformats.org/officeDocument/2006/relationships/viewProps" Target="viewProps.xml"/><Relationship Id="rId40" Type="http://schemas.openxmlformats.org/officeDocument/2006/relationships/presProps" Target="presProps.xml"/><Relationship Id="rId4" Type="http://schemas.openxmlformats.org/officeDocument/2006/relationships/slide" Target="slides/slide2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C62061-30B7-403E-9990-1EFC7F9B55ED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5D1091-5C72-47F8-BDF5-C5016DA6F2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5D1091-5C72-47F8-BDF5-C5016DA6F2B1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06BF7-45E8-4C52-B536-F03C255C3741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B5E97-770D-498E-A8EE-31F6EF87B8E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06BF7-45E8-4C52-B536-F03C255C3741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B5E97-770D-498E-A8EE-31F6EF87B8E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06BF7-45E8-4C52-B536-F03C255C3741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B5E97-770D-498E-A8EE-31F6EF87B8E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06BF7-45E8-4C52-B536-F03C255C3741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B5E97-770D-498E-A8EE-31F6EF87B8E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06BF7-45E8-4C52-B536-F03C255C3741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B5E97-770D-498E-A8EE-31F6EF87B8E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06BF7-45E8-4C52-B536-F03C255C3741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B5E97-770D-498E-A8EE-31F6EF87B8E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06BF7-45E8-4C52-B536-F03C255C3741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B5E97-770D-498E-A8EE-31F6EF87B8E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06BF7-45E8-4C52-B536-F03C255C3741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B5E97-770D-498E-A8EE-31F6EF87B8E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06BF7-45E8-4C52-B536-F03C255C3741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B5E97-770D-498E-A8EE-31F6EF87B8E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06BF7-45E8-4C52-B536-F03C255C3741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B5E97-770D-498E-A8EE-31F6EF87B8E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06BF7-45E8-4C52-B536-F03C255C3741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B5E97-770D-498E-A8EE-31F6EF87B8E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pn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606BF7-45E8-4C52-B536-F03C255C3741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CB5E97-770D-498E-A8EE-31F6EF87B8EC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5.jpeg"/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7.GIF"/><Relationship Id="rId1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3.png"/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5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7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8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9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0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1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2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3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5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6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7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8.png"/></Relationships>
</file>

<file path=ppt/slides/_rels/slide3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image" Target="../media/image3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3.png"/><Relationship Id="rId1" Type="http://schemas.openxmlformats.org/officeDocument/2006/relationships/image" Target="../media/image42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4.GI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990600" y="0"/>
            <a:ext cx="6400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bg1"/>
                </a:solidFill>
              </a:rPr>
              <a:t>CSE 403: Computer Graphics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315200" y="0"/>
            <a:ext cx="18288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>
                <a:solidFill>
                  <a:srgbClr val="0070C0"/>
                </a:solidFill>
              </a:rPr>
              <a:t>Graphics Application</a:t>
            </a:r>
            <a:endParaRPr lang="en-US" sz="2600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4800" y="990600"/>
            <a:ext cx="4114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/>
              <a:t>Some Sample Graphics Applications:</a:t>
            </a:r>
            <a:endParaRPr lang="en-US" sz="2000" b="1" u="sng" dirty="0"/>
          </a:p>
        </p:txBody>
      </p:sp>
      <p:pic>
        <p:nvPicPr>
          <p:cNvPr id="10242" name="Picture 2" descr="computer graphics pictures à¦à¦° à¦à¦¬à¦¿à¦° à¦«à¦²à¦¾à¦«à¦²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304801" y="1447800"/>
            <a:ext cx="3276600" cy="2277877"/>
          </a:xfrm>
          <a:prstGeom prst="rect">
            <a:avLst/>
          </a:prstGeom>
          <a:noFill/>
        </p:spPr>
      </p:pic>
      <p:pic>
        <p:nvPicPr>
          <p:cNvPr id="10244" name="Picture 4" descr="computer graphics pictures à¦à¦° à¦à¦¬à¦¿à¦° à¦«à¦²à¦¾à¦«à¦²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76800" y="1524000"/>
            <a:ext cx="3048000" cy="2286000"/>
          </a:xfrm>
          <a:prstGeom prst="rect">
            <a:avLst/>
          </a:prstGeom>
          <a:noFill/>
        </p:spPr>
      </p:pic>
      <p:pic>
        <p:nvPicPr>
          <p:cNvPr id="10246" name="Picture 6" descr="computer graphics pictures à¦à¦° à¦à¦¬à¦¿à¦° à¦«à¦²à¦¾à¦«à¦²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3962400"/>
            <a:ext cx="3276600" cy="25908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2514600" y="6553200"/>
            <a:ext cx="3581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Prof. Dr. A. H. M. </a:t>
            </a:r>
            <a:r>
              <a:rPr lang="en-US" dirty="0" err="1" smtClean="0">
                <a:solidFill>
                  <a:schemeClr val="bg1"/>
                </a:solidFill>
              </a:rPr>
              <a:t>Kamal</a:t>
            </a:r>
            <a:r>
              <a:rPr lang="en-US" dirty="0" smtClean="0">
                <a:solidFill>
                  <a:schemeClr val="bg1"/>
                </a:solidFill>
              </a:rPr>
              <a:t>, CSE, JKKNIU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0254" name="Picture 14" descr="computer graphics pictures à¦à¦° à¦à¦¬à¦¿à¦° à¦«à¦²à¦¾à¦«à¦²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4212525"/>
            <a:ext cx="3886200" cy="21882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990600" y="0"/>
            <a:ext cx="6400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bg1"/>
                </a:solidFill>
              </a:rPr>
              <a:t>CSE 403: Computer Graphics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391400" y="0"/>
            <a:ext cx="17526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>
                <a:solidFill>
                  <a:srgbClr val="0070C0"/>
                </a:solidFill>
              </a:rPr>
              <a:t>Graphics Basics</a:t>
            </a:r>
            <a:endParaRPr lang="en-US" sz="2600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4800" y="990600"/>
            <a:ext cx="4114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/>
              <a:t>Reference Books:</a:t>
            </a:r>
            <a:endParaRPr lang="en-US" sz="2000" b="1" u="sng" dirty="0"/>
          </a:p>
        </p:txBody>
      </p:sp>
      <p:sp>
        <p:nvSpPr>
          <p:cNvPr id="9" name="TextBox 8"/>
          <p:cNvSpPr txBox="1"/>
          <p:nvPr/>
        </p:nvSpPr>
        <p:spPr>
          <a:xfrm>
            <a:off x="2514600" y="6553200"/>
            <a:ext cx="3581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Prof. Dr. A. H. M. </a:t>
            </a:r>
            <a:r>
              <a:rPr lang="en-US" dirty="0" err="1" smtClean="0">
                <a:solidFill>
                  <a:schemeClr val="bg1"/>
                </a:solidFill>
              </a:rPr>
              <a:t>Kamal</a:t>
            </a:r>
            <a:r>
              <a:rPr lang="en-US" dirty="0" smtClean="0">
                <a:solidFill>
                  <a:schemeClr val="bg1"/>
                </a:solidFill>
              </a:rPr>
              <a:t>, CSE, JKKNIU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71600" y="1828800"/>
            <a:ext cx="37338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1. Computer Graphics</a:t>
            </a:r>
            <a:endParaRPr lang="en-US" dirty="0" smtClean="0"/>
          </a:p>
          <a:p>
            <a:r>
              <a:rPr lang="en-US" dirty="0" smtClean="0"/>
              <a:t>	- </a:t>
            </a:r>
            <a:r>
              <a:rPr lang="en-US" dirty="0" err="1" smtClean="0"/>
              <a:t>Shaume’s</a:t>
            </a:r>
            <a:r>
              <a:rPr lang="en-US" dirty="0" smtClean="0"/>
              <a:t> Outline</a:t>
            </a:r>
            <a:endParaRPr lang="en-US" dirty="0" smtClean="0"/>
          </a:p>
          <a:p>
            <a:r>
              <a:rPr lang="en-US" dirty="0" smtClean="0"/>
              <a:t>	- 2</a:t>
            </a:r>
            <a:r>
              <a:rPr lang="en-US" baseline="30000" dirty="0" smtClean="0"/>
              <a:t>nd</a:t>
            </a:r>
            <a:r>
              <a:rPr lang="en-US" dirty="0" smtClean="0"/>
              <a:t> Edition</a:t>
            </a:r>
            <a:endParaRPr lang="en-US" dirty="0" smtClean="0"/>
          </a:p>
          <a:p>
            <a:r>
              <a:rPr lang="en-US" dirty="0" smtClean="0"/>
              <a:t>2. Introduction to Computer Graphics</a:t>
            </a:r>
            <a:endParaRPr lang="en-US" dirty="0" smtClean="0"/>
          </a:p>
          <a:p>
            <a:r>
              <a:rPr lang="en-US" dirty="0" smtClean="0"/>
              <a:t>	- Foley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219200" y="3733800"/>
            <a:ext cx="4343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Attendance			10</a:t>
            </a:r>
            <a:endParaRPr lang="en-US" dirty="0" smtClean="0"/>
          </a:p>
          <a:p>
            <a:r>
              <a:rPr lang="en-US" dirty="0" smtClean="0"/>
              <a:t>Mid Term I			10</a:t>
            </a:r>
            <a:endParaRPr lang="en-US" dirty="0" smtClean="0"/>
          </a:p>
          <a:p>
            <a:r>
              <a:rPr lang="en-US" dirty="0" smtClean="0"/>
              <a:t>Mid Term II			10</a:t>
            </a:r>
            <a:endParaRPr lang="en-US" dirty="0" smtClean="0"/>
          </a:p>
          <a:p>
            <a:r>
              <a:rPr lang="en-US" dirty="0" smtClean="0"/>
              <a:t>Project work			10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Final				60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Total				100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81000" y="3352800"/>
            <a:ext cx="19840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 smtClean="0"/>
              <a:t>Evaluation System:</a:t>
            </a:r>
            <a:endParaRPr lang="en-US" b="1" u="sng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990600" y="0"/>
            <a:ext cx="6400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bg1"/>
                </a:solidFill>
              </a:rPr>
              <a:t>CSE 403: Computer Graphics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315200" y="0"/>
            <a:ext cx="18288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>
                <a:solidFill>
                  <a:srgbClr val="0070C0"/>
                </a:solidFill>
              </a:rPr>
              <a:t>Tour to Graphics</a:t>
            </a:r>
            <a:endParaRPr lang="en-US" sz="2600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4800" y="990600"/>
            <a:ext cx="7086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/>
              <a:t>Basic Terminologies:</a:t>
            </a:r>
            <a:endParaRPr lang="en-US" sz="2000" b="1" u="sng" dirty="0"/>
          </a:p>
        </p:txBody>
      </p:sp>
      <p:sp>
        <p:nvSpPr>
          <p:cNvPr id="9" name="TextBox 8"/>
          <p:cNvSpPr txBox="1"/>
          <p:nvPr/>
        </p:nvSpPr>
        <p:spPr>
          <a:xfrm>
            <a:off x="2514600" y="6553200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Prof. Dr. A. H. M. </a:t>
            </a:r>
            <a:r>
              <a:rPr lang="en-US" dirty="0" err="1" smtClean="0">
                <a:solidFill>
                  <a:schemeClr val="bg1"/>
                </a:solidFill>
              </a:rPr>
              <a:t>Kamal</a:t>
            </a:r>
            <a:r>
              <a:rPr lang="en-US" dirty="0" smtClean="0">
                <a:solidFill>
                  <a:schemeClr val="bg1"/>
                </a:solidFill>
              </a:rPr>
              <a:t>, CSE, JKKNIU</a:t>
            </a:r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13" name="Table 12"/>
          <p:cNvGraphicFramePr>
            <a:graphicFrameLocks noGrp="1"/>
          </p:cNvGraphicFramePr>
          <p:nvPr/>
        </p:nvGraphicFramePr>
        <p:xfrm>
          <a:off x="304800" y="1676400"/>
          <a:ext cx="8610600" cy="4389120"/>
        </p:xfrm>
        <a:graphic>
          <a:graphicData uri="http://schemas.openxmlformats.org/drawingml/2006/table">
            <a:tbl>
              <a:tblPr/>
              <a:tblGrid>
                <a:gridCol w="1409007"/>
                <a:gridCol w="7201593"/>
              </a:tblGrid>
              <a:tr h="0">
                <a:tc>
                  <a:txBody>
                    <a:bodyPr/>
                    <a:lstStyle/>
                    <a:p>
                      <a:pPr marL="0" marR="0" indent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Resolution</a:t>
                      </a:r>
                      <a:endParaRPr lang="en-US" sz="1800" dirty="0"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Maximum number of points that can be displayed in the output. It is often represented by </a:t>
                      </a:r>
                      <a:r>
                        <a:rPr lang="en-US" sz="1800" i="1" dirty="0" err="1" smtClean="0"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w</a:t>
                      </a:r>
                      <a:r>
                        <a:rPr lang="en-US" sz="1800" dirty="0" err="1" smtClean="0"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x</a:t>
                      </a:r>
                      <a:r>
                        <a:rPr lang="en-US" sz="1800" i="1" dirty="0" err="1" smtClean="0"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h</a:t>
                      </a:r>
                      <a:r>
                        <a:rPr lang="en-US" sz="1800" dirty="0" smtClean="0"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,</a:t>
                      </a:r>
                      <a:r>
                        <a:rPr lang="en-US" sz="1800" baseline="0" dirty="0" smtClean="0"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 where </a:t>
                      </a:r>
                      <a:r>
                        <a:rPr lang="en-US" sz="1800" i="1" baseline="0" dirty="0" smtClean="0"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w</a:t>
                      </a:r>
                      <a:r>
                        <a:rPr lang="en-US" sz="1800" baseline="0" dirty="0" smtClean="0"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 and </a:t>
                      </a:r>
                      <a:r>
                        <a:rPr lang="en-US" sz="1800" i="1" baseline="0" dirty="0" smtClean="0"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h</a:t>
                      </a:r>
                      <a:r>
                        <a:rPr lang="en-US" sz="1800" baseline="0" dirty="0" smtClean="0"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 are the width and height of a display device.</a:t>
                      </a:r>
                      <a:endParaRPr lang="en-US" sz="1800" dirty="0"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indent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Aspect Ratio</a:t>
                      </a:r>
                      <a:endParaRPr lang="en-US" sz="1800" dirty="0"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Gives the ratio of vertical points to horizontal points of a screen.</a:t>
                      </a:r>
                      <a:endParaRPr lang="en-US" sz="1800" dirty="0"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indent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Pixel</a:t>
                      </a:r>
                      <a:endParaRPr lang="en-US" sz="1800" dirty="0"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Each screen point is referred</a:t>
                      </a:r>
                      <a:r>
                        <a:rPr lang="en-US" sz="1800" baseline="0" dirty="0" smtClean="0"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 to as a pixel, called picture element.</a:t>
                      </a:r>
                      <a:endParaRPr lang="en-US" sz="1800" dirty="0"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indent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Color</a:t>
                      </a:r>
                      <a:endParaRPr lang="en-US" sz="1800" dirty="0"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Each pixel is represented by a color. The color can be of black-and-white, gray and RGB model.</a:t>
                      </a:r>
                      <a:endParaRPr lang="en-US" sz="1800" dirty="0" smtClean="0"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  <a:p>
                      <a:pPr marL="0" marR="0" indent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 smtClean="0"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Black-and-while color is represented by 0 and 1 (black and white). Hence, it is a 2-bit</a:t>
                      </a:r>
                      <a:r>
                        <a:rPr lang="en-US" sz="1800" baseline="0" dirty="0" smtClean="0"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 color.</a:t>
                      </a:r>
                      <a:endParaRPr lang="en-US" sz="1800" dirty="0" smtClean="0"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  <a:p>
                      <a:pPr marL="0" marR="0" indent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 smtClean="0"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Gray pixel contains a value within 0 to 255. It is an 8-bit</a:t>
                      </a:r>
                      <a:r>
                        <a:rPr lang="en-US" sz="1800" baseline="0" dirty="0" smtClean="0"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 color.</a:t>
                      </a:r>
                      <a:r>
                        <a:rPr lang="en-US" sz="1800" dirty="0" smtClean="0"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 Hence, a Black and White pixel can hold a value of 0 and 255 also.</a:t>
                      </a:r>
                      <a:endParaRPr lang="en-US" sz="1800" dirty="0" smtClean="0"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  <a:p>
                      <a:pPr marL="0" marR="0" indent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 smtClean="0"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RGB model presents a pixel value by mixing</a:t>
                      </a:r>
                      <a:r>
                        <a:rPr lang="en-US" sz="1800" baseline="0" dirty="0" smtClean="0"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 red (R) green (G) and blue (B) light with different intensities. Each of R, G and B color varies from 0 to 255. Thus RGB presents 256*256*256 different colors. It is a 24-bit color.</a:t>
                      </a:r>
                      <a:endParaRPr lang="en-US" sz="1800" baseline="0" dirty="0" smtClean="0"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  <a:p>
                      <a:pPr marL="0" marR="0" indent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aseline="0" dirty="0" smtClean="0"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 An RGB color system with 24 bits of storage per pixel is generally referred to as a </a:t>
                      </a:r>
                      <a:r>
                        <a:rPr lang="en-US" sz="1800" b="1" i="0" baseline="0" dirty="0" smtClean="0"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full-color</a:t>
                      </a:r>
                      <a:r>
                        <a:rPr lang="en-US" sz="1800" baseline="0" dirty="0" smtClean="0"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 or </a:t>
                      </a:r>
                      <a:r>
                        <a:rPr lang="en-US" sz="1800" b="1" baseline="0" dirty="0" smtClean="0"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true-color</a:t>
                      </a:r>
                      <a:r>
                        <a:rPr lang="en-US" sz="1800" baseline="0" dirty="0" smtClean="0"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 system</a:t>
                      </a:r>
                      <a:endParaRPr lang="en-US" sz="1800" dirty="0" smtClean="0"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990600" y="0"/>
            <a:ext cx="6400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bg1"/>
                </a:solidFill>
              </a:rPr>
              <a:t>CSE 403: Computer Graphics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315200" y="0"/>
            <a:ext cx="18288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>
                <a:solidFill>
                  <a:srgbClr val="0070C0"/>
                </a:solidFill>
              </a:rPr>
              <a:t>Tour to Graphics</a:t>
            </a:r>
            <a:endParaRPr lang="en-US" sz="2600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4800" y="990600"/>
            <a:ext cx="2133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/>
              <a:t>RGB Color Model:</a:t>
            </a:r>
            <a:endParaRPr lang="en-US" sz="2000" b="1" u="sng" dirty="0"/>
          </a:p>
        </p:txBody>
      </p:sp>
      <p:sp>
        <p:nvSpPr>
          <p:cNvPr id="9" name="TextBox 8"/>
          <p:cNvSpPr txBox="1"/>
          <p:nvPr/>
        </p:nvSpPr>
        <p:spPr>
          <a:xfrm>
            <a:off x="2514600" y="6553200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Prof. Dr. A. H. M. </a:t>
            </a:r>
            <a:r>
              <a:rPr lang="en-US" dirty="0" err="1" smtClean="0">
                <a:solidFill>
                  <a:schemeClr val="bg1"/>
                </a:solidFill>
              </a:rPr>
              <a:t>Kamal</a:t>
            </a:r>
            <a:r>
              <a:rPr lang="en-US" dirty="0" smtClean="0">
                <a:solidFill>
                  <a:schemeClr val="bg1"/>
                </a:solidFill>
              </a:rPr>
              <a:t>, CSE, JKKNIU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5602" name="Picture 2" descr="RGB color model à¦à¦° à¦à¦¬à¦¿à¦° à¦«à¦²à¦¾à¦«à¦²"/>
          <p:cNvPicPr>
            <a:picLocks noChangeAspect="1" noChangeArrowheads="1"/>
          </p:cNvPicPr>
          <p:nvPr/>
        </p:nvPicPr>
        <p:blipFill>
          <a:blip r:embed="rId1"/>
          <a:srcRect r="17426"/>
          <a:stretch>
            <a:fillRect/>
          </a:stretch>
        </p:blipFill>
        <p:spPr bwMode="auto">
          <a:xfrm>
            <a:off x="762000" y="1752600"/>
            <a:ext cx="4038600" cy="3560000"/>
          </a:xfrm>
          <a:prstGeom prst="rect">
            <a:avLst/>
          </a:prstGeom>
          <a:noFill/>
        </p:spPr>
      </p:pic>
      <p:pic>
        <p:nvPicPr>
          <p:cNvPr id="25604" name="Picture 4" descr="RGB color model à¦à¦° à¦à¦¬à¦¿à¦° à¦«à¦²à¦¾à¦«à¦²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43600" y="2743200"/>
            <a:ext cx="2133600" cy="20288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990600" y="0"/>
            <a:ext cx="6400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bg1"/>
                </a:solidFill>
              </a:rPr>
              <a:t>CSE 403: Computer Graphics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315200" y="0"/>
            <a:ext cx="18288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>
                <a:solidFill>
                  <a:srgbClr val="0070C0"/>
                </a:solidFill>
              </a:rPr>
              <a:t>Tour to Graphics</a:t>
            </a:r>
            <a:endParaRPr lang="en-US" sz="2600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4800" y="990600"/>
            <a:ext cx="2133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/>
              <a:t>CMY Color Model:</a:t>
            </a:r>
            <a:endParaRPr lang="en-US" sz="2000" b="1" u="sng" dirty="0"/>
          </a:p>
        </p:txBody>
      </p:sp>
      <p:sp>
        <p:nvSpPr>
          <p:cNvPr id="9" name="TextBox 8"/>
          <p:cNvSpPr txBox="1"/>
          <p:nvPr/>
        </p:nvSpPr>
        <p:spPr>
          <a:xfrm>
            <a:off x="2514600" y="6553200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Prof. Dr. A. H. M. </a:t>
            </a:r>
            <a:r>
              <a:rPr lang="en-US" dirty="0" err="1" smtClean="0">
                <a:solidFill>
                  <a:schemeClr val="bg1"/>
                </a:solidFill>
              </a:rPr>
              <a:t>Kamal</a:t>
            </a:r>
            <a:r>
              <a:rPr lang="en-US" dirty="0" smtClean="0">
                <a:solidFill>
                  <a:schemeClr val="bg1"/>
                </a:solidFill>
              </a:rPr>
              <a:t>, CSE, JKKNIU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6626" name="Picture 2" descr="$\displaystyle \begin{pmatrix}&#10;C \\ M \\ Y&#10;\end{pmatrix}=&#10;\begin{pmatrix}&#10;1 \\ 1 \\ 1&#10;\end{pmatrix}-&#10;\begin{pmatrix}&#10;R \\ G \\ B&#10;\end{pmatrix}$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1447800" y="2205037"/>
            <a:ext cx="6019800" cy="25336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990600" y="0"/>
            <a:ext cx="6400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bg1"/>
                </a:solidFill>
              </a:rPr>
              <a:t>CSE 403: Computer Graphics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315200" y="0"/>
            <a:ext cx="18288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>
                <a:solidFill>
                  <a:srgbClr val="0070C0"/>
                </a:solidFill>
              </a:rPr>
              <a:t>Tour to Graphics</a:t>
            </a:r>
            <a:endParaRPr lang="en-US" sz="2600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4800" y="990600"/>
            <a:ext cx="2133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/>
              <a:t>Direct coding:</a:t>
            </a:r>
            <a:endParaRPr lang="en-US" sz="2000" b="1" u="sng" dirty="0"/>
          </a:p>
        </p:txBody>
      </p:sp>
      <p:sp>
        <p:nvSpPr>
          <p:cNvPr id="9" name="TextBox 8"/>
          <p:cNvSpPr txBox="1"/>
          <p:nvPr/>
        </p:nvSpPr>
        <p:spPr>
          <a:xfrm>
            <a:off x="2514600" y="6553200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Prof. Dr. A. H. M. </a:t>
            </a:r>
            <a:r>
              <a:rPr lang="en-US" dirty="0" err="1" smtClean="0">
                <a:solidFill>
                  <a:schemeClr val="bg1"/>
                </a:solidFill>
              </a:rPr>
              <a:t>Kamal</a:t>
            </a:r>
            <a:r>
              <a:rPr lang="en-US" dirty="0" smtClean="0">
                <a:solidFill>
                  <a:schemeClr val="bg1"/>
                </a:solidFill>
              </a:rPr>
              <a:t>, CSE, JKKNIU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8673" name="Picture 1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247134" y="1524000"/>
            <a:ext cx="8822724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990600" y="0"/>
            <a:ext cx="6400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bg1"/>
                </a:solidFill>
              </a:rPr>
              <a:t>CSE 403: Computer Graphics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315200" y="0"/>
            <a:ext cx="18288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>
                <a:solidFill>
                  <a:srgbClr val="0070C0"/>
                </a:solidFill>
              </a:rPr>
              <a:t>Tour to Graphics</a:t>
            </a:r>
            <a:endParaRPr lang="en-US" sz="2600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4800" y="990600"/>
            <a:ext cx="2133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/>
              <a:t>Indexed Color:</a:t>
            </a:r>
            <a:endParaRPr lang="en-US" sz="2000" b="1" u="sng" dirty="0"/>
          </a:p>
        </p:txBody>
      </p:sp>
      <p:sp>
        <p:nvSpPr>
          <p:cNvPr id="9" name="TextBox 8"/>
          <p:cNvSpPr txBox="1"/>
          <p:nvPr/>
        </p:nvSpPr>
        <p:spPr>
          <a:xfrm>
            <a:off x="2514600" y="6553200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Prof. Dr. A. H. M. </a:t>
            </a:r>
            <a:r>
              <a:rPr lang="en-US" dirty="0" err="1" smtClean="0">
                <a:solidFill>
                  <a:schemeClr val="bg1"/>
                </a:solidFill>
              </a:rPr>
              <a:t>Kamal</a:t>
            </a:r>
            <a:r>
              <a:rPr lang="en-US" dirty="0" smtClean="0">
                <a:solidFill>
                  <a:schemeClr val="bg1"/>
                </a:solidFill>
              </a:rPr>
              <a:t>, CSE, JKKNIU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13944" y="2890468"/>
            <a:ext cx="419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A 2-bit indexed color image. The color of each pixel is represented by a number; each number (the index) corresponds to a color in the color table (the palette).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2133600" y="1066800"/>
            <a:ext cx="6705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The palette itself stores a limited number of distinct colors; 4, 16 or 256 are the most common cases.</a:t>
            </a:r>
            <a:endParaRPr lang="en-US" dirty="0"/>
          </a:p>
        </p:txBody>
      </p:sp>
      <p:pic>
        <p:nvPicPr>
          <p:cNvPr id="27652" name="Picture 4" descr="Adaptative 8bits palette sample image.pn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5657850" y="2667000"/>
            <a:ext cx="1428750" cy="1905000"/>
          </a:xfrm>
          <a:prstGeom prst="rect">
            <a:avLst/>
          </a:prstGeom>
          <a:noFill/>
        </p:spPr>
      </p:pic>
      <p:pic>
        <p:nvPicPr>
          <p:cNvPr id="27654" name="Picture 6" descr="Adaptative 8bits palett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38800" y="1828800"/>
            <a:ext cx="2438400" cy="762000"/>
          </a:xfrm>
          <a:prstGeom prst="rect">
            <a:avLst/>
          </a:prstGeom>
          <a:noFill/>
        </p:spPr>
      </p:pic>
      <p:sp>
        <p:nvSpPr>
          <p:cNvPr id="11" name="Rectangle 10"/>
          <p:cNvSpPr/>
          <p:nvPr/>
        </p:nvSpPr>
        <p:spPr>
          <a:xfrm>
            <a:off x="5591175" y="4590871"/>
            <a:ext cx="3276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Here is a typical indexed 256-color image and its own palette (shown as a rectangle of swatches)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4254865"/>
            <a:ext cx="1428750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 descr="https://upload.wikimedia.org/wikipedia/commons/c/cf/Indexed_palette.png"/>
          <p:cNvPicPr>
            <a:picLocks noChangeAspect="1" noChangeArrowheads="1"/>
          </p:cNvPicPr>
          <p:nvPr/>
        </p:nvPicPr>
        <p:blipFill rotWithShape="1">
          <a:blip r:embed="rId4"/>
          <a:srcRect t="65594"/>
          <a:stretch>
            <a:fillRect/>
          </a:stretch>
        </p:blipFill>
        <p:spPr bwMode="auto">
          <a:xfrm>
            <a:off x="391668" y="4921919"/>
            <a:ext cx="1428750" cy="1314146"/>
          </a:xfrm>
          <a:prstGeom prst="rect">
            <a:avLst/>
          </a:prstGeom>
          <a:noFill/>
        </p:spPr>
      </p:pic>
      <p:pic>
        <p:nvPicPr>
          <p:cNvPr id="14" name="Picture 2" descr="https://upload.wikimedia.org/wikipedia/commons/c/cf/Indexed_palette.png"/>
          <p:cNvPicPr>
            <a:picLocks noChangeAspect="1" noChangeArrowheads="1"/>
          </p:cNvPicPr>
          <p:nvPr/>
        </p:nvPicPr>
        <p:blipFill rotWithShape="1">
          <a:blip r:embed="rId4"/>
          <a:srcRect t="36654" b="37172"/>
          <a:stretch>
            <a:fillRect/>
          </a:stretch>
        </p:blipFill>
        <p:spPr bwMode="auto">
          <a:xfrm>
            <a:off x="1636014" y="1888794"/>
            <a:ext cx="1428750" cy="999745"/>
          </a:xfrm>
          <a:prstGeom prst="rect">
            <a:avLst/>
          </a:prstGeom>
          <a:noFill/>
        </p:spPr>
      </p:pic>
      <p:pic>
        <p:nvPicPr>
          <p:cNvPr id="27650" name="Picture 2" descr="https://upload.wikimedia.org/wikipedia/commons/c/cf/Indexed_palette.png"/>
          <p:cNvPicPr>
            <a:picLocks noChangeAspect="1" noChangeArrowheads="1"/>
          </p:cNvPicPr>
          <p:nvPr/>
        </p:nvPicPr>
        <p:blipFill rotWithShape="1">
          <a:blip r:embed="rId4"/>
          <a:srcRect b="66219"/>
          <a:stretch>
            <a:fillRect/>
          </a:stretch>
        </p:blipFill>
        <p:spPr bwMode="auto">
          <a:xfrm>
            <a:off x="381000" y="1681532"/>
            <a:ext cx="1428750" cy="1290268"/>
          </a:xfrm>
          <a:prstGeom prst="rect">
            <a:avLst/>
          </a:prstGeom>
          <a:noFill/>
        </p:spPr>
      </p:pic>
      <p:sp>
        <p:nvSpPr>
          <p:cNvPr id="15" name="Rectangle 14"/>
          <p:cNvSpPr/>
          <p:nvPr/>
        </p:nvSpPr>
        <p:spPr>
          <a:xfrm>
            <a:off x="466344" y="6178736"/>
            <a:ext cx="51724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A 4-bit indexed color image and its palette.</a:t>
            </a:r>
            <a:endParaRPr lang="en-US" dirty="0"/>
          </a:p>
        </p:txBody>
      </p:sp>
      <p:cxnSp>
        <p:nvCxnSpPr>
          <p:cNvPr id="3" name="Straight Connector 2"/>
          <p:cNvCxnSpPr/>
          <p:nvPr/>
        </p:nvCxnSpPr>
        <p:spPr>
          <a:xfrm>
            <a:off x="391668" y="4090797"/>
            <a:ext cx="44851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4862166" y="1741526"/>
            <a:ext cx="32316" cy="46592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391668" y="1713131"/>
            <a:ext cx="8599932" cy="283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990600" y="0"/>
            <a:ext cx="6400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bg1"/>
                </a:solidFill>
              </a:rPr>
              <a:t>CSE 403: Computer Graphics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315200" y="0"/>
            <a:ext cx="18288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>
                <a:solidFill>
                  <a:srgbClr val="0070C0"/>
                </a:solidFill>
              </a:rPr>
              <a:t>Tour to Graphics</a:t>
            </a:r>
            <a:endParaRPr lang="en-US" sz="2600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4800" y="990600"/>
            <a:ext cx="3657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/>
              <a:t>Lookup Table for Color Grading:</a:t>
            </a:r>
            <a:endParaRPr lang="en-US" sz="2000" b="1" u="sng" dirty="0"/>
          </a:p>
        </p:txBody>
      </p:sp>
      <p:sp>
        <p:nvSpPr>
          <p:cNvPr id="9" name="TextBox 8"/>
          <p:cNvSpPr txBox="1"/>
          <p:nvPr/>
        </p:nvSpPr>
        <p:spPr>
          <a:xfrm>
            <a:off x="2514600" y="6553200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Prof. Dr. A. H. M. </a:t>
            </a:r>
            <a:r>
              <a:rPr lang="en-US" dirty="0" err="1" smtClean="0">
                <a:solidFill>
                  <a:schemeClr val="bg1"/>
                </a:solidFill>
              </a:rPr>
              <a:t>Kamal</a:t>
            </a:r>
            <a:r>
              <a:rPr lang="en-US" dirty="0" smtClean="0">
                <a:solidFill>
                  <a:schemeClr val="bg1"/>
                </a:solidFill>
              </a:rPr>
              <a:t>, CSE, JKKNIU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04800" y="1600200"/>
            <a:ext cx="86868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A color lookup table, CLUT is a way to transform a range of input colors into another range of colors. For example, it could be a software function incorporated into an image processing application. The device takes the colors stored in each pixel of video memory, and convert them into physical colors that are visible on a computer monitor or display device.</a:t>
            </a:r>
            <a:endParaRPr lang="en-US" dirty="0"/>
          </a:p>
        </p:txBody>
      </p:sp>
      <p:pic>
        <p:nvPicPr>
          <p:cNvPr id="29698" name="Picture 2" descr="https://slideplayer.com/slide/9966432/32/images/73/Color+Lookup+Table+Index+%E2%80%A6+187+Blue+Green+Red+1+%E2%80%A6.jpg"/>
          <p:cNvPicPr>
            <a:picLocks noChangeAspect="1" noChangeArrowheads="1"/>
          </p:cNvPicPr>
          <p:nvPr/>
        </p:nvPicPr>
        <p:blipFill>
          <a:blip r:embed="rId1"/>
          <a:srcRect l="13333" t="26667" r="10000" b="5556"/>
          <a:stretch>
            <a:fillRect/>
          </a:stretch>
        </p:blipFill>
        <p:spPr bwMode="auto">
          <a:xfrm>
            <a:off x="3810000" y="3048000"/>
            <a:ext cx="5056682" cy="3352800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533400" y="396240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8-bit pixel value</a:t>
            </a:r>
            <a:endParaRPr lang="en-US" dirty="0"/>
          </a:p>
        </p:txBody>
      </p:sp>
      <p:cxnSp>
        <p:nvCxnSpPr>
          <p:cNvPr id="16" name="Straight Arrow Connector 15"/>
          <p:cNvCxnSpPr>
            <a:stCxn id="14" idx="3"/>
          </p:cNvCxnSpPr>
          <p:nvPr/>
        </p:nvCxnSpPr>
        <p:spPr>
          <a:xfrm>
            <a:off x="2209800" y="4147066"/>
            <a:ext cx="2057400" cy="439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990600" y="0"/>
            <a:ext cx="6400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bg1"/>
                </a:solidFill>
              </a:rPr>
              <a:t>CSE 403: Computer Graphics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315200" y="0"/>
            <a:ext cx="18288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>
                <a:solidFill>
                  <a:srgbClr val="0070C0"/>
                </a:solidFill>
              </a:rPr>
              <a:t>Tour to Graphics</a:t>
            </a:r>
            <a:endParaRPr lang="en-US" sz="2600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4800" y="990600"/>
            <a:ext cx="3657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/>
              <a:t>Display Devices:</a:t>
            </a:r>
            <a:endParaRPr lang="en-US" sz="2000" b="1" u="sng" dirty="0"/>
          </a:p>
        </p:txBody>
      </p:sp>
      <p:sp>
        <p:nvSpPr>
          <p:cNvPr id="9" name="TextBox 8"/>
          <p:cNvSpPr txBox="1"/>
          <p:nvPr/>
        </p:nvSpPr>
        <p:spPr>
          <a:xfrm>
            <a:off x="2514600" y="6553200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Prof. Dr. A. H. M. </a:t>
            </a:r>
            <a:r>
              <a:rPr lang="en-US" dirty="0" err="1" smtClean="0">
                <a:solidFill>
                  <a:schemeClr val="bg1"/>
                </a:solidFill>
              </a:rPr>
              <a:t>Kamal</a:t>
            </a:r>
            <a:r>
              <a:rPr lang="en-US" dirty="0" smtClean="0">
                <a:solidFill>
                  <a:schemeClr val="bg1"/>
                </a:solidFill>
              </a:rPr>
              <a:t>, CSE, JKKNIU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04800" y="1371600"/>
            <a:ext cx="8686800" cy="50774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Three types</a:t>
            </a:r>
            <a:endParaRPr lang="en-US" dirty="0" smtClean="0"/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Emissive Displays</a:t>
            </a:r>
            <a:endParaRPr lang="en-US" dirty="0" smtClean="0"/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Non-emissive Displays </a:t>
            </a:r>
            <a:endParaRPr lang="en-US" dirty="0" smtClean="0"/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Hard Display</a:t>
            </a:r>
            <a:endParaRPr lang="en-US" dirty="0" smtClean="0"/>
          </a:p>
          <a:p>
            <a:endParaRPr lang="en-US" dirty="0" smtClean="0"/>
          </a:p>
          <a:p>
            <a:r>
              <a:rPr lang="en-US" b="1" u="sng" dirty="0" smtClean="0"/>
              <a:t>1. Emissive Displays:</a:t>
            </a:r>
            <a:endParaRPr lang="en-US" b="1" u="sng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 </a:t>
            </a:r>
            <a:r>
              <a:rPr lang="en-US" b="1" i="1" dirty="0" smtClean="0"/>
              <a:t>Cathode Ray Tube</a:t>
            </a:r>
            <a:r>
              <a:rPr lang="en-US" dirty="0" smtClean="0"/>
              <a:t> (CRT): In the cathode ray tube, electrons are ejected from the cathode and accelerated through a voltage, gaining some 600 km/s for every volt they are accelerated through. Some of these fast-moving electrons crash into the gas inside the tube, causing it to glow, which allows us to see the path of the beam.</a:t>
            </a:r>
            <a:endParaRPr lang="en-US" dirty="0" smtClean="0"/>
          </a:p>
          <a:p>
            <a:pPr indent="0">
              <a:buFont typeface="Arial" panose="020B0604020202020204" pitchFamily="34" charset="0"/>
              <a:buNone/>
            </a:pPr>
            <a:endParaRPr lang="en-US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 </a:t>
            </a:r>
            <a:r>
              <a:rPr lang="en-US" b="1" i="1" dirty="0" smtClean="0"/>
              <a:t>Plasma Panels:</a:t>
            </a:r>
            <a:r>
              <a:rPr lang="en-US" dirty="0" smtClean="0"/>
              <a:t> is controlled by filling the region between two glass plates with mixture of gasses.</a:t>
            </a:r>
            <a:endParaRPr lang="en-US" dirty="0" smtClean="0"/>
          </a:p>
          <a:p>
            <a:pPr>
              <a:buFont typeface="Arial" panose="020B0604020202020204" pitchFamily="34" charset="0"/>
              <a:buChar char="•"/>
            </a:pPr>
            <a:endParaRPr lang="en-US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 </a:t>
            </a:r>
            <a:r>
              <a:rPr lang="en-US" b="1" i="1" dirty="0" smtClean="0"/>
              <a:t>Thin Film Electroluminescent Display:</a:t>
            </a:r>
            <a:r>
              <a:rPr lang="en-US" dirty="0" smtClean="0"/>
              <a:t> is controlled by filling the region between two glass plates with a phosphor.</a:t>
            </a:r>
            <a:endParaRPr lang="en-US" dirty="0" smtClean="0"/>
          </a:p>
          <a:p>
            <a:pPr>
              <a:buFont typeface="Arial" panose="020B0604020202020204" pitchFamily="34" charset="0"/>
              <a:buChar char="•"/>
            </a:pPr>
            <a:endParaRPr lang="en-US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 </a:t>
            </a:r>
            <a:r>
              <a:rPr lang="en-US" b="1" i="1" dirty="0" smtClean="0"/>
              <a:t>Light Emitting Diode (LED):</a:t>
            </a:r>
            <a:r>
              <a:rPr lang="en-US" dirty="0" smtClean="0"/>
              <a:t> A mixture of diode forms the pixels.</a:t>
            </a:r>
            <a:endParaRPr lang="en-US" b="1" i="1" dirty="0"/>
          </a:p>
        </p:txBody>
      </p:sp>
      <p:pic>
        <p:nvPicPr>
          <p:cNvPr id="100" name="Picture 99"/>
          <p:cNvPicPr/>
          <p:nvPr/>
        </p:nvPicPr>
        <p:blipFill>
          <a:blip r:embed="rId1"/>
          <a:stretch>
            <a:fillRect/>
          </a:stretch>
        </p:blipFill>
        <p:spPr>
          <a:xfrm>
            <a:off x="3657600" y="969010"/>
            <a:ext cx="4928235" cy="21177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990600" y="0"/>
            <a:ext cx="6400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bg1"/>
                </a:solidFill>
              </a:rPr>
              <a:t>CSE 403: Computer Graphics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315200" y="0"/>
            <a:ext cx="18288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>
                <a:solidFill>
                  <a:srgbClr val="0070C0"/>
                </a:solidFill>
              </a:rPr>
              <a:t>Tour to Graphics</a:t>
            </a:r>
            <a:endParaRPr lang="en-US" sz="2600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4800" y="990600"/>
            <a:ext cx="3657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/>
              <a:t>Display Devices:</a:t>
            </a:r>
            <a:endParaRPr lang="en-US" sz="2000" b="1" u="sng" dirty="0"/>
          </a:p>
        </p:txBody>
      </p:sp>
      <p:sp>
        <p:nvSpPr>
          <p:cNvPr id="9" name="TextBox 8"/>
          <p:cNvSpPr txBox="1"/>
          <p:nvPr/>
        </p:nvSpPr>
        <p:spPr>
          <a:xfrm>
            <a:off x="2514600" y="6553200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Prof. Dr. A. H. M. </a:t>
            </a:r>
            <a:r>
              <a:rPr lang="en-US" dirty="0" err="1" smtClean="0">
                <a:solidFill>
                  <a:schemeClr val="bg1"/>
                </a:solidFill>
              </a:rPr>
              <a:t>Kamal</a:t>
            </a:r>
            <a:r>
              <a:rPr lang="en-US" dirty="0" smtClean="0">
                <a:solidFill>
                  <a:schemeClr val="bg1"/>
                </a:solidFill>
              </a:rPr>
              <a:t>, CSE, JKKNIU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04800" y="1371600"/>
            <a:ext cx="8686800" cy="47999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Three types</a:t>
            </a:r>
            <a:endParaRPr lang="en-US" dirty="0" smtClean="0"/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Emissive Displays</a:t>
            </a:r>
            <a:endParaRPr lang="en-US" dirty="0" smtClean="0"/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Non-emissive Displays </a:t>
            </a:r>
            <a:endParaRPr lang="en-US" dirty="0" smtClean="0"/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Hard Display</a:t>
            </a:r>
            <a:endParaRPr lang="en-US" dirty="0" smtClean="0"/>
          </a:p>
          <a:p>
            <a:endParaRPr lang="en-US" dirty="0" smtClean="0"/>
          </a:p>
          <a:p>
            <a:r>
              <a:rPr lang="en-US" b="1" u="sng" dirty="0" smtClean="0"/>
              <a:t>1. Emissive Displays:</a:t>
            </a:r>
            <a:endParaRPr lang="en-US" b="1" u="sng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 </a:t>
            </a:r>
            <a:r>
              <a:rPr lang="en-US" b="1" i="1" dirty="0" smtClean="0"/>
              <a:t>Cathode Ray Tube</a:t>
            </a:r>
            <a:r>
              <a:rPr lang="en-US" dirty="0" smtClean="0"/>
              <a:t> (CRT): </a:t>
            </a:r>
            <a:endParaRPr lang="en-US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 </a:t>
            </a:r>
            <a:r>
              <a:rPr lang="en-US" b="1" i="1" dirty="0" smtClean="0"/>
              <a:t>Plasma Panels:</a:t>
            </a:r>
            <a:r>
              <a:rPr lang="en-US" dirty="0" smtClean="0"/>
              <a:t>  </a:t>
            </a:r>
            <a:endParaRPr lang="en-US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b="1" i="1" dirty="0" smtClean="0"/>
              <a:t> Thin Film Electroluminescent Display:</a:t>
            </a:r>
            <a:r>
              <a:rPr lang="en-US" dirty="0" smtClean="0"/>
              <a:t>  </a:t>
            </a:r>
            <a:endParaRPr lang="en-US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 </a:t>
            </a:r>
            <a:r>
              <a:rPr lang="en-US" b="1" i="1" dirty="0" smtClean="0"/>
              <a:t>Light Emitting Diode (LED):</a:t>
            </a:r>
            <a:r>
              <a:rPr lang="en-US" dirty="0" smtClean="0"/>
              <a:t> </a:t>
            </a:r>
            <a:endParaRPr lang="en-US" dirty="0" smtClean="0"/>
          </a:p>
          <a:p>
            <a:endParaRPr lang="en-US" dirty="0" smtClean="0"/>
          </a:p>
          <a:p>
            <a:r>
              <a:rPr lang="en-US" b="1" u="sng" dirty="0" smtClean="0"/>
              <a:t>2. Non-Emissive Displays:</a:t>
            </a:r>
            <a:endParaRPr lang="en-US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 </a:t>
            </a:r>
            <a:r>
              <a:rPr lang="en-US" b="1" i="1" dirty="0" smtClean="0"/>
              <a:t>Liquid Crystal Display:</a:t>
            </a:r>
            <a:r>
              <a:rPr lang="en-US" dirty="0" smtClean="0"/>
              <a:t> Produces a picture by passing polarized light from the surroundings through a liquid crystal </a:t>
            </a:r>
            <a:r>
              <a:rPr lang="en-US" dirty="0" err="1" smtClean="0"/>
              <a:t>material.</a:t>
            </a:r>
            <a:r>
              <a:rPr lang="en-US" dirty="0" smtClean="0"/>
              <a:t> </a:t>
            </a:r>
            <a:endParaRPr lang="en-US" dirty="0" smtClean="0"/>
          </a:p>
          <a:p>
            <a:endParaRPr lang="en-US" dirty="0" smtClean="0"/>
          </a:p>
          <a:p>
            <a:r>
              <a:rPr lang="en-US" b="1" u="sng" dirty="0" smtClean="0"/>
              <a:t>3. Hard Displays:</a:t>
            </a:r>
            <a:endParaRPr lang="en-US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 </a:t>
            </a:r>
            <a:r>
              <a:rPr lang="en-US" b="1" i="1" dirty="0" smtClean="0"/>
              <a:t>Printer:</a:t>
            </a:r>
            <a:endParaRPr lang="en-US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990600" y="0"/>
            <a:ext cx="6400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bg1"/>
                </a:solidFill>
              </a:rPr>
              <a:t>CSE 403: Computer Graphics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315200" y="0"/>
            <a:ext cx="18288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>
                <a:solidFill>
                  <a:srgbClr val="0070C0"/>
                </a:solidFill>
              </a:rPr>
              <a:t>Tour to Graphics</a:t>
            </a:r>
            <a:endParaRPr lang="en-US" sz="2600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4800" y="990600"/>
            <a:ext cx="3657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/>
              <a:t>Refresh Buffer or Frame Buffer:</a:t>
            </a:r>
            <a:endParaRPr lang="en-US" sz="2000" b="1" u="sng" dirty="0"/>
          </a:p>
        </p:txBody>
      </p:sp>
      <p:sp>
        <p:nvSpPr>
          <p:cNvPr id="9" name="TextBox 8"/>
          <p:cNvSpPr txBox="1"/>
          <p:nvPr/>
        </p:nvSpPr>
        <p:spPr>
          <a:xfrm>
            <a:off x="2514600" y="6553200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Prof. Dr. A. H. M. </a:t>
            </a:r>
            <a:r>
              <a:rPr lang="en-US" dirty="0" err="1" smtClean="0">
                <a:solidFill>
                  <a:schemeClr val="bg1"/>
                </a:solidFill>
              </a:rPr>
              <a:t>Kamal</a:t>
            </a:r>
            <a:r>
              <a:rPr lang="en-US" dirty="0" smtClean="0">
                <a:solidFill>
                  <a:schemeClr val="bg1"/>
                </a:solidFill>
              </a:rPr>
              <a:t>, CSE, JKKNIU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04800" y="1600200"/>
            <a:ext cx="86868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Pictured definition is stored in a memory area called the </a:t>
            </a:r>
            <a:r>
              <a:rPr lang="en-US" b="1" dirty="0" smtClean="0"/>
              <a:t>frame buffer or refresh buffer</a:t>
            </a:r>
            <a:r>
              <a:rPr lang="en-US" dirty="0" smtClean="0"/>
              <a:t>.</a:t>
            </a:r>
            <a:endParaRPr lang="en-US" dirty="0" smtClean="0"/>
          </a:p>
          <a:p>
            <a:r>
              <a:rPr lang="en-US" dirty="0" smtClean="0"/>
              <a:t>This memory area holds the set of intensity values for all the screen points.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Stored intensity values are then retrieved from the refresh buffer and painted on the screen one row (</a:t>
            </a:r>
            <a:r>
              <a:rPr lang="en-US" b="1" dirty="0" smtClean="0"/>
              <a:t>scan line</a:t>
            </a:r>
            <a:r>
              <a:rPr lang="en-US" dirty="0" smtClean="0"/>
              <a:t>) at a time.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On a Black and White system with one bit per pixel, the frame buffer is commonly called a </a:t>
            </a:r>
            <a:r>
              <a:rPr lang="en-US" b="1" dirty="0" smtClean="0"/>
              <a:t>bitmap</a:t>
            </a:r>
            <a:r>
              <a:rPr lang="en-US" dirty="0" smtClean="0"/>
              <a:t>.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For system with multiple bits per pixel, the frame buffer is often referred to as a </a:t>
            </a:r>
            <a:r>
              <a:rPr lang="en-US" b="1" dirty="0" err="1" smtClean="0"/>
              <a:t>pixmap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04800" y="4629090"/>
            <a:ext cx="3657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/>
              <a:t>Rendering:</a:t>
            </a:r>
            <a:endParaRPr lang="en-US" sz="2000" b="1" u="sng" dirty="0"/>
          </a:p>
        </p:txBody>
      </p:sp>
      <p:sp>
        <p:nvSpPr>
          <p:cNvPr id="10" name="Rectangle 9"/>
          <p:cNvSpPr/>
          <p:nvPr/>
        </p:nvSpPr>
        <p:spPr>
          <a:xfrm>
            <a:off x="304800" y="5105400"/>
            <a:ext cx="838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The process of generating a pixel image from a three dimensional virtual scene is called </a:t>
            </a:r>
            <a:r>
              <a:rPr lang="en-US" b="1" dirty="0" smtClean="0"/>
              <a:t>rendering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990600" y="0"/>
            <a:ext cx="6400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</a:rPr>
              <a:t>Computer Graphics</a:t>
            </a:r>
            <a:endParaRPr lang="en-US" sz="4800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315200" y="0"/>
            <a:ext cx="18288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>
                <a:solidFill>
                  <a:srgbClr val="0070C0"/>
                </a:solidFill>
              </a:rPr>
              <a:t>Tour to Graphics</a:t>
            </a:r>
            <a:endParaRPr lang="en-US" sz="2600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4800" y="990600"/>
            <a:ext cx="4114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/>
              <a:t>Computer Graphics Applications:</a:t>
            </a:r>
            <a:endParaRPr lang="en-US" sz="2000" b="1" u="sng" dirty="0"/>
          </a:p>
        </p:txBody>
      </p:sp>
      <p:sp>
        <p:nvSpPr>
          <p:cNvPr id="9" name="TextBox 8"/>
          <p:cNvSpPr txBox="1"/>
          <p:nvPr/>
        </p:nvSpPr>
        <p:spPr>
          <a:xfrm>
            <a:off x="2514600" y="6553200"/>
            <a:ext cx="3581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Prof. Dr. A. H. M. </a:t>
            </a:r>
            <a:r>
              <a:rPr lang="en-US" dirty="0" err="1" smtClean="0">
                <a:solidFill>
                  <a:schemeClr val="bg1"/>
                </a:solidFill>
              </a:rPr>
              <a:t>Kamal</a:t>
            </a:r>
            <a:r>
              <a:rPr lang="en-US" dirty="0" smtClean="0">
                <a:solidFill>
                  <a:schemeClr val="bg1"/>
                </a:solidFill>
              </a:rPr>
              <a:t>, CSE, JKKNIU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4800" y="1524000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u="sng" dirty="0" smtClean="0"/>
              <a:t>1. User Interface:</a:t>
            </a:r>
            <a:endParaRPr lang="en-US" b="1" i="1" u="sng" dirty="0"/>
          </a:p>
        </p:txBody>
      </p:sp>
      <p:pic>
        <p:nvPicPr>
          <p:cNvPr id="24580" name="Picture 4" descr="à¦¸à¦®à§à¦ªà¦°à§à¦à¦¿à¦¤ à¦à¦¬à¦¿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1600200" y="1981200"/>
            <a:ext cx="6191250" cy="41052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990600" y="0"/>
            <a:ext cx="6400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bg1"/>
                </a:solidFill>
              </a:rPr>
              <a:t>CSE 403: Computer Graphics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315200" y="0"/>
            <a:ext cx="18288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>
                <a:solidFill>
                  <a:srgbClr val="0070C0"/>
                </a:solidFill>
              </a:rPr>
              <a:t>Tour to Graphics</a:t>
            </a:r>
            <a:endParaRPr lang="en-US" sz="2600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4800" y="990600"/>
            <a:ext cx="3657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/>
              <a:t>Display Method:</a:t>
            </a:r>
            <a:endParaRPr lang="en-US" sz="2000" b="1" u="sng" dirty="0"/>
          </a:p>
        </p:txBody>
      </p:sp>
      <p:sp>
        <p:nvSpPr>
          <p:cNvPr id="9" name="TextBox 8"/>
          <p:cNvSpPr txBox="1"/>
          <p:nvPr/>
        </p:nvSpPr>
        <p:spPr>
          <a:xfrm>
            <a:off x="2514600" y="6553200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Prof. Dr. A. H. M. </a:t>
            </a:r>
            <a:r>
              <a:rPr lang="en-US" dirty="0" err="1" smtClean="0">
                <a:solidFill>
                  <a:schemeClr val="bg1"/>
                </a:solidFill>
              </a:rPr>
              <a:t>Kamal</a:t>
            </a:r>
            <a:r>
              <a:rPr lang="en-US" dirty="0" smtClean="0">
                <a:solidFill>
                  <a:schemeClr val="bg1"/>
                </a:solidFill>
              </a:rPr>
              <a:t>, CSE, JKKNIU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04800" y="1600200"/>
            <a:ext cx="1828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Two types</a:t>
            </a:r>
            <a:endParaRPr lang="en-US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 Raster Scan</a:t>
            </a:r>
            <a:endParaRPr lang="en-US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 Random Scan</a:t>
            </a:r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4724400" y="3810000"/>
            <a:ext cx="2971800" cy="1752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Connector 3"/>
          <p:cNvCxnSpPr/>
          <p:nvPr/>
        </p:nvCxnSpPr>
        <p:spPr>
          <a:xfrm flipH="1">
            <a:off x="5177589" y="4191000"/>
            <a:ext cx="1981200" cy="99060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609600" y="3810000"/>
            <a:ext cx="2971800" cy="1752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 flipH="1">
            <a:off x="1102894" y="4191000"/>
            <a:ext cx="1981201" cy="99060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Diagonal Stripe 10"/>
          <p:cNvSpPr/>
          <p:nvPr/>
        </p:nvSpPr>
        <p:spPr>
          <a:xfrm>
            <a:off x="5170571" y="4511748"/>
            <a:ext cx="342900" cy="647700"/>
          </a:xfrm>
          <a:prstGeom prst="diagStripe">
            <a:avLst/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14400" y="4191000"/>
            <a:ext cx="2286000" cy="10026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>
            <a:off x="914400" y="4191000"/>
            <a:ext cx="228600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3581400" y="1219200"/>
            <a:ext cx="2971800" cy="1752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 flipH="1">
            <a:off x="4034589" y="1600200"/>
            <a:ext cx="1981200" cy="99060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Diagonal Stripe 18"/>
          <p:cNvSpPr/>
          <p:nvPr/>
        </p:nvSpPr>
        <p:spPr>
          <a:xfrm>
            <a:off x="4027571" y="1920948"/>
            <a:ext cx="342900" cy="647700"/>
          </a:xfrm>
          <a:prstGeom prst="diagStripe">
            <a:avLst/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581400" y="3048000"/>
            <a:ext cx="32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Want to draw a line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617621" y="5638800"/>
            <a:ext cx="32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Method 1: Scan row by row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4610100" y="5631143"/>
            <a:ext cx="32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Method 2: Scan for object only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7.40741E-7 L -0.00833 0.04907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7" y="2454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48148E-6 L -0.00833 0.04908 " pathEditMode="relative" rAng="0" ptsTypes="AA">
                                      <p:cBhvr>
                                        <p:cTn id="8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7" y="2454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6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4.81481E-6 L 0.2158 -0.14953 " pathEditMode="relative" rAng="0" ptsTypes="AA">
                                      <p:cBhvr>
                                        <p:cTn id="19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781" y="-74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 animBg="1"/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990600" y="0"/>
            <a:ext cx="6400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bg1"/>
                </a:solidFill>
              </a:rPr>
              <a:t>CSE 403: Computer Graphics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315200" y="0"/>
            <a:ext cx="18288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>
                <a:solidFill>
                  <a:srgbClr val="0070C0"/>
                </a:solidFill>
              </a:rPr>
              <a:t>Tour to Graphics</a:t>
            </a:r>
            <a:endParaRPr lang="en-US" sz="2600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4800" y="990600"/>
            <a:ext cx="3657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/>
              <a:t>Raster Scan:</a:t>
            </a:r>
            <a:endParaRPr lang="en-US" sz="2000" b="1" u="sng" dirty="0"/>
          </a:p>
        </p:txBody>
      </p:sp>
      <p:sp>
        <p:nvSpPr>
          <p:cNvPr id="9" name="TextBox 8"/>
          <p:cNvSpPr txBox="1"/>
          <p:nvPr/>
        </p:nvSpPr>
        <p:spPr>
          <a:xfrm>
            <a:off x="2514600" y="6553200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Prof. Dr. A. H. M. </a:t>
            </a:r>
            <a:r>
              <a:rPr lang="en-US" dirty="0" err="1" smtClean="0">
                <a:solidFill>
                  <a:schemeClr val="bg1"/>
                </a:solidFill>
              </a:rPr>
              <a:t>Kamal</a:t>
            </a:r>
            <a:r>
              <a:rPr lang="en-US" dirty="0" smtClean="0">
                <a:solidFill>
                  <a:schemeClr val="bg1"/>
                </a:solidFill>
              </a:rPr>
              <a:t>, CSE, JKKNIU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04800" y="1447800"/>
            <a:ext cx="86868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The complete image on a raster display is formed from the raster, which is a set of horizontal scan lines, each a row of individual pixels.</a:t>
            </a:r>
            <a:endParaRPr lang="en-US" dirty="0" smtClean="0"/>
          </a:p>
          <a:p>
            <a:r>
              <a:rPr lang="en-US" dirty="0" smtClean="0"/>
              <a:t>The raster is thus stored as a matrix of pixels representing the entire screen area.</a:t>
            </a:r>
            <a:endParaRPr lang="en-US" dirty="0" smtClean="0"/>
          </a:p>
          <a:p>
            <a:r>
              <a:rPr lang="en-US" dirty="0" smtClean="0"/>
              <a:t>Video controller scanned out  sequentially one scan line at a time from top to bottom. And then back to the top.</a:t>
            </a: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1143000" y="2908194"/>
            <a:ext cx="7239000" cy="3492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990600" y="0"/>
            <a:ext cx="6400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bg1"/>
                </a:solidFill>
              </a:rPr>
              <a:t>CSE 403: Computer Graphics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315200" y="0"/>
            <a:ext cx="18288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>
                <a:solidFill>
                  <a:srgbClr val="0070C0"/>
                </a:solidFill>
              </a:rPr>
              <a:t>Tour to Graphics</a:t>
            </a:r>
            <a:endParaRPr lang="en-US" sz="2600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4800" y="990600"/>
            <a:ext cx="3657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/>
              <a:t>Raster Scan:</a:t>
            </a:r>
            <a:endParaRPr lang="en-US" sz="2000" b="1" u="sng" dirty="0"/>
          </a:p>
        </p:txBody>
      </p:sp>
      <p:sp>
        <p:nvSpPr>
          <p:cNvPr id="9" name="TextBox 8"/>
          <p:cNvSpPr txBox="1"/>
          <p:nvPr/>
        </p:nvSpPr>
        <p:spPr>
          <a:xfrm>
            <a:off x="2514600" y="6553200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Prof. Dr. A. H. M. </a:t>
            </a:r>
            <a:r>
              <a:rPr lang="en-US" dirty="0" err="1" smtClean="0">
                <a:solidFill>
                  <a:schemeClr val="bg1"/>
                </a:solidFill>
              </a:rPr>
              <a:t>Kamal</a:t>
            </a:r>
            <a:r>
              <a:rPr lang="en-US" dirty="0" smtClean="0">
                <a:solidFill>
                  <a:schemeClr val="bg1"/>
                </a:solidFill>
              </a:rPr>
              <a:t>, CSE, JKKNIU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04800" y="1447800"/>
            <a:ext cx="86868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The complete image on a raster display is formed from the raster, which is a set of horizontal scan lines, each a row of individual pixels.</a:t>
            </a:r>
            <a:endParaRPr lang="en-US" dirty="0" smtClean="0"/>
          </a:p>
          <a:p>
            <a:r>
              <a:rPr lang="en-US" dirty="0" smtClean="0"/>
              <a:t>The raster is thus stored as a matrix of pixels representing the entire screen area.</a:t>
            </a:r>
            <a:endParaRPr lang="en-US" dirty="0" smtClean="0"/>
          </a:p>
          <a:p>
            <a:r>
              <a:rPr lang="en-US" dirty="0" smtClean="0"/>
              <a:t>Video controller scanned out  sequentially one scan line at a time from top to bottom. And then back to the top.</a:t>
            </a:r>
            <a:endParaRPr lang="en-US" dirty="0"/>
          </a:p>
        </p:txBody>
      </p:sp>
      <p:pic>
        <p:nvPicPr>
          <p:cNvPr id="2050" name="Picture 2" descr="RASTER SCAN DISPLAY&#10;ï Raster: A rectangular array of points or dot.&#10;ï An image is subdivided into a sequence of (usually&#10;h..."/>
          <p:cNvPicPr>
            <a:picLocks noChangeAspect="1" noChangeArrowheads="1"/>
          </p:cNvPicPr>
          <p:nvPr/>
        </p:nvPicPr>
        <p:blipFill>
          <a:blip r:embed="rId1"/>
          <a:srcRect l="16301" t="58455" r="3448"/>
          <a:stretch>
            <a:fillRect/>
          </a:stretch>
        </p:blipFill>
        <p:spPr bwMode="auto">
          <a:xfrm>
            <a:off x="195287" y="3276600"/>
            <a:ext cx="7842086" cy="304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990600" y="0"/>
            <a:ext cx="6400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bg1"/>
                </a:solidFill>
              </a:rPr>
              <a:t>CSE 403: Computer Graphics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315200" y="0"/>
            <a:ext cx="18288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>
                <a:solidFill>
                  <a:srgbClr val="0070C0"/>
                </a:solidFill>
              </a:rPr>
              <a:t>Tour to Graphics</a:t>
            </a:r>
            <a:endParaRPr lang="en-US" sz="2600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4800" y="990600"/>
            <a:ext cx="3657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/>
              <a:t>Raster Scan:</a:t>
            </a:r>
            <a:endParaRPr lang="en-US" sz="2000" b="1" u="sng" dirty="0"/>
          </a:p>
        </p:txBody>
      </p:sp>
      <p:sp>
        <p:nvSpPr>
          <p:cNvPr id="9" name="TextBox 8"/>
          <p:cNvSpPr txBox="1"/>
          <p:nvPr/>
        </p:nvSpPr>
        <p:spPr>
          <a:xfrm>
            <a:off x="2514600" y="6553200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Prof. Dr. A. H. M. </a:t>
            </a:r>
            <a:r>
              <a:rPr lang="en-US" dirty="0" err="1" smtClean="0">
                <a:solidFill>
                  <a:schemeClr val="bg1"/>
                </a:solidFill>
              </a:rPr>
              <a:t>Kamal</a:t>
            </a:r>
            <a:r>
              <a:rPr lang="en-US" dirty="0" smtClean="0">
                <a:solidFill>
                  <a:schemeClr val="bg1"/>
                </a:solidFill>
              </a:rPr>
              <a:t>, CSE, JKKNIU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04800" y="1447800"/>
            <a:ext cx="86868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The complete image on a raster display is formed from the raster, which is a set of horizontal scan lines, each a row of individual pixels.</a:t>
            </a:r>
            <a:endParaRPr lang="en-US" dirty="0" smtClean="0"/>
          </a:p>
          <a:p>
            <a:r>
              <a:rPr lang="en-US" dirty="0" smtClean="0"/>
              <a:t>The raster is thus stored as a matrix of pixels representing the entire screen area.</a:t>
            </a:r>
            <a:endParaRPr lang="en-US" dirty="0" smtClean="0"/>
          </a:p>
          <a:p>
            <a:r>
              <a:rPr lang="en-US" dirty="0" smtClean="0"/>
              <a:t>Video controller scanned out  sequentially one scan line at a time from top to bottom. And then back to the top.</a:t>
            </a:r>
            <a:endParaRPr lang="en-US" dirty="0"/>
          </a:p>
        </p:txBody>
      </p:sp>
      <p:pic>
        <p:nvPicPr>
          <p:cNvPr id="35842" name="Picture 2" descr="RASTER IMAGE&#10; "/>
          <p:cNvPicPr>
            <a:picLocks noChangeAspect="1" noChangeArrowheads="1"/>
          </p:cNvPicPr>
          <p:nvPr/>
        </p:nvPicPr>
        <p:blipFill>
          <a:blip r:embed="rId1"/>
          <a:srcRect t="4010" b="7769"/>
          <a:stretch>
            <a:fillRect/>
          </a:stretch>
        </p:blipFill>
        <p:spPr bwMode="auto">
          <a:xfrm>
            <a:off x="2438400" y="2667000"/>
            <a:ext cx="6076950" cy="3886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990600" y="0"/>
            <a:ext cx="6400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bg1"/>
                </a:solidFill>
              </a:rPr>
              <a:t>CSE 403: Computer Graphics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315200" y="0"/>
            <a:ext cx="18288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>
                <a:solidFill>
                  <a:srgbClr val="0070C0"/>
                </a:solidFill>
              </a:rPr>
              <a:t>Tour to Graphics</a:t>
            </a:r>
            <a:endParaRPr lang="en-US" sz="2600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4800" y="990600"/>
            <a:ext cx="3657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/>
              <a:t>Raster Scan:</a:t>
            </a:r>
            <a:endParaRPr lang="en-US" sz="2000" b="1" u="sng" dirty="0"/>
          </a:p>
        </p:txBody>
      </p:sp>
      <p:sp>
        <p:nvSpPr>
          <p:cNvPr id="9" name="TextBox 8"/>
          <p:cNvSpPr txBox="1"/>
          <p:nvPr/>
        </p:nvSpPr>
        <p:spPr>
          <a:xfrm>
            <a:off x="2514600" y="6553200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Prof. Dr. A. H. M. </a:t>
            </a:r>
            <a:r>
              <a:rPr lang="en-US" dirty="0" err="1" smtClean="0">
                <a:solidFill>
                  <a:schemeClr val="bg1"/>
                </a:solidFill>
              </a:rPr>
              <a:t>Kamal</a:t>
            </a:r>
            <a:r>
              <a:rPr lang="en-US" dirty="0" smtClean="0">
                <a:solidFill>
                  <a:schemeClr val="bg1"/>
                </a:solidFill>
              </a:rPr>
              <a:t>, CSE, JKKNIU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04800" y="1447800"/>
            <a:ext cx="86868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The complete image on a raster display is formed from the raster, which is a set of horizontal scan lines, each a row of individual pixels.</a:t>
            </a:r>
            <a:endParaRPr lang="en-US" dirty="0" smtClean="0"/>
          </a:p>
          <a:p>
            <a:r>
              <a:rPr lang="en-US" dirty="0" smtClean="0"/>
              <a:t>The raster is thus stored as a matrix of pixels representing the entire screen area.</a:t>
            </a:r>
            <a:endParaRPr lang="en-US" dirty="0" smtClean="0"/>
          </a:p>
          <a:p>
            <a:r>
              <a:rPr lang="en-US" dirty="0" smtClean="0"/>
              <a:t>Video controller scanned out  sequentially one scan line at a time from top to bottom. And then back to the top.</a:t>
            </a:r>
            <a:endParaRPr lang="en-US" dirty="0"/>
          </a:p>
        </p:txBody>
      </p:sp>
      <p:pic>
        <p:nvPicPr>
          <p:cNvPr id="36866" name="Picture 2" descr="INTERLACING&#10; "/>
          <p:cNvPicPr>
            <a:picLocks noChangeAspect="1" noChangeArrowheads="1"/>
          </p:cNvPicPr>
          <p:nvPr/>
        </p:nvPicPr>
        <p:blipFill>
          <a:blip r:embed="rId1"/>
          <a:srcRect l="16301" t="6681" r="5956" b="11482"/>
          <a:stretch>
            <a:fillRect/>
          </a:stretch>
        </p:blipFill>
        <p:spPr bwMode="auto">
          <a:xfrm>
            <a:off x="3962400" y="2819400"/>
            <a:ext cx="4724400" cy="3733800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228600" y="3505200"/>
            <a:ext cx="365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Interlaced Refresh Procedure: </a:t>
            </a:r>
            <a:r>
              <a:rPr lang="en-US" dirty="0" smtClean="0"/>
              <a:t>Each frame is displaced in two passed.</a:t>
            </a:r>
            <a:endParaRPr lang="en-US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 First pass displays even scan lines.</a:t>
            </a:r>
            <a:endParaRPr lang="en-US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 Second pass displays odd scan lines.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990600" y="0"/>
            <a:ext cx="6400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bg1"/>
                </a:solidFill>
              </a:rPr>
              <a:t>CSE 403: Computer Graphics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315200" y="0"/>
            <a:ext cx="18288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>
                <a:solidFill>
                  <a:srgbClr val="0070C0"/>
                </a:solidFill>
              </a:rPr>
              <a:t>Tour to Graphics</a:t>
            </a:r>
            <a:endParaRPr lang="en-US" sz="2600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4800" y="990600"/>
            <a:ext cx="3657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/>
              <a:t>Raster Scan:</a:t>
            </a:r>
            <a:endParaRPr lang="en-US" sz="2000" b="1" u="sng" dirty="0"/>
          </a:p>
        </p:txBody>
      </p:sp>
      <p:sp>
        <p:nvSpPr>
          <p:cNvPr id="9" name="TextBox 8"/>
          <p:cNvSpPr txBox="1"/>
          <p:nvPr/>
        </p:nvSpPr>
        <p:spPr>
          <a:xfrm>
            <a:off x="2514600" y="6553200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Prof. Dr. A. H. M. </a:t>
            </a:r>
            <a:r>
              <a:rPr lang="en-US" dirty="0" err="1" smtClean="0">
                <a:solidFill>
                  <a:schemeClr val="bg1"/>
                </a:solidFill>
              </a:rPr>
              <a:t>Kamal</a:t>
            </a:r>
            <a:r>
              <a:rPr lang="en-US" dirty="0" smtClean="0">
                <a:solidFill>
                  <a:schemeClr val="bg1"/>
                </a:solidFill>
              </a:rPr>
              <a:t>, CSE, JKKNIU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04800" y="1447800"/>
            <a:ext cx="86868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The complete image on a raster display is formed from the raster, which is a set of horizontal scan lines, each a row of individual pixels.</a:t>
            </a:r>
            <a:endParaRPr lang="en-US" dirty="0" smtClean="0"/>
          </a:p>
          <a:p>
            <a:r>
              <a:rPr lang="en-US" dirty="0" smtClean="0"/>
              <a:t>The raster is thus stored as a matrix of pixels representing the entire screen area.</a:t>
            </a:r>
            <a:endParaRPr lang="en-US" dirty="0" smtClean="0"/>
          </a:p>
          <a:p>
            <a:r>
              <a:rPr lang="en-US" dirty="0" smtClean="0"/>
              <a:t>Video controller scanned out  sequentially one scan line at a time from top to bottom. And then back to the top.</a:t>
            </a:r>
            <a:endParaRPr lang="en-US" dirty="0"/>
          </a:p>
        </p:txBody>
      </p:sp>
      <p:pic>
        <p:nvPicPr>
          <p:cNvPr id="37890" name="Picture 2" descr="DISADVANTAGE&#10;â¢ To increase size of a raster image the pixels&#10;defining the image are be increased in either&#10;number or size ...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381000" y="1433732"/>
            <a:ext cx="8534400" cy="51488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990600" y="0"/>
            <a:ext cx="6400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bg1"/>
                </a:solidFill>
              </a:rPr>
              <a:t>CSE 403: Computer Graphics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315200" y="0"/>
            <a:ext cx="18288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>
                <a:solidFill>
                  <a:srgbClr val="0070C0"/>
                </a:solidFill>
              </a:rPr>
              <a:t>Tour to Graphics</a:t>
            </a:r>
            <a:endParaRPr lang="en-US" sz="2600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4800" y="990600"/>
            <a:ext cx="3657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/>
              <a:t>Random Scan:</a:t>
            </a:r>
            <a:endParaRPr lang="en-US" sz="2000" b="1" u="sng" dirty="0"/>
          </a:p>
        </p:txBody>
      </p:sp>
      <p:sp>
        <p:nvSpPr>
          <p:cNvPr id="9" name="TextBox 8"/>
          <p:cNvSpPr txBox="1"/>
          <p:nvPr/>
        </p:nvSpPr>
        <p:spPr>
          <a:xfrm>
            <a:off x="2514600" y="6553200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Prof. Dr. A. H. M. </a:t>
            </a:r>
            <a:r>
              <a:rPr lang="en-US" dirty="0" err="1" smtClean="0">
                <a:solidFill>
                  <a:schemeClr val="bg1"/>
                </a:solidFill>
              </a:rPr>
              <a:t>Kamal</a:t>
            </a:r>
            <a:r>
              <a:rPr lang="en-US" dirty="0" smtClean="0">
                <a:solidFill>
                  <a:schemeClr val="bg1"/>
                </a:solidFill>
              </a:rPr>
              <a:t>, CSE, JKKNIU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04800" y="1447800"/>
            <a:ext cx="8686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A CRT has a electron beam directed only to the parts of the screen where a picture is to be drawn.</a:t>
            </a:r>
            <a:endParaRPr lang="en-US" dirty="0"/>
          </a:p>
        </p:txBody>
      </p:sp>
      <p:pic>
        <p:nvPicPr>
          <p:cNvPr id="1026" name="Picture 2" descr="RANDOM SCAN DISPLAY&#10;ï Random scan display is the use of&#10;geometrical primitives such as&#10;points, lines, curves, and polygons..."/>
          <p:cNvPicPr>
            <a:picLocks noChangeAspect="1" noChangeArrowheads="1"/>
          </p:cNvPicPr>
          <p:nvPr/>
        </p:nvPicPr>
        <p:blipFill>
          <a:blip r:embed="rId1"/>
          <a:srcRect l="13793" t="6681" r="3448" b="4802"/>
          <a:stretch>
            <a:fillRect/>
          </a:stretch>
        </p:blipFill>
        <p:spPr bwMode="auto">
          <a:xfrm>
            <a:off x="1295400" y="1780309"/>
            <a:ext cx="5867400" cy="47117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990600" y="0"/>
            <a:ext cx="6400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bg1"/>
                </a:solidFill>
              </a:rPr>
              <a:t>CSE 403: Computer Graphics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315200" y="0"/>
            <a:ext cx="18288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>
                <a:solidFill>
                  <a:srgbClr val="0070C0"/>
                </a:solidFill>
              </a:rPr>
              <a:t>Tour to Graphics</a:t>
            </a:r>
            <a:endParaRPr lang="en-US" sz="2600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4800" y="990600"/>
            <a:ext cx="3657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/>
              <a:t>Random Scan:</a:t>
            </a:r>
            <a:endParaRPr lang="en-US" sz="2000" b="1" u="sng" dirty="0"/>
          </a:p>
        </p:txBody>
      </p:sp>
      <p:sp>
        <p:nvSpPr>
          <p:cNvPr id="9" name="TextBox 8"/>
          <p:cNvSpPr txBox="1"/>
          <p:nvPr/>
        </p:nvSpPr>
        <p:spPr>
          <a:xfrm>
            <a:off x="2514600" y="6553200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Prof. Dr. A. H. M. </a:t>
            </a:r>
            <a:r>
              <a:rPr lang="en-US" dirty="0" err="1" smtClean="0">
                <a:solidFill>
                  <a:schemeClr val="bg1"/>
                </a:solidFill>
              </a:rPr>
              <a:t>Kamal</a:t>
            </a:r>
            <a:r>
              <a:rPr lang="en-US" dirty="0" smtClean="0">
                <a:solidFill>
                  <a:schemeClr val="bg1"/>
                </a:solidFill>
              </a:rPr>
              <a:t>, CSE, JKKNIU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04800" y="1447800"/>
            <a:ext cx="8686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A CRT has a electron beam directed only to the parts of the screen where a picture is to be drawn.</a:t>
            </a:r>
            <a:endParaRPr lang="en-US" dirty="0"/>
          </a:p>
        </p:txBody>
      </p:sp>
      <p:pic>
        <p:nvPicPr>
          <p:cNvPr id="39938" name="Picture 2" descr="Ideal Drawing Vector Drawing&#10;Raster&#10;Outline primitives Filled primitives&#10;ïA Raster system produces jagged lines that are p...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1295400" y="1828799"/>
            <a:ext cx="6229350" cy="467689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990600" y="0"/>
            <a:ext cx="6400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bg1"/>
                </a:solidFill>
              </a:rPr>
              <a:t>CSE 403: Computer Graphics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315200" y="0"/>
            <a:ext cx="18288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>
                <a:solidFill>
                  <a:srgbClr val="0070C0"/>
                </a:solidFill>
              </a:rPr>
              <a:t>Tour to Graphics</a:t>
            </a:r>
            <a:endParaRPr lang="en-US" sz="2600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4800" y="990600"/>
            <a:ext cx="3657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/>
              <a:t>Display Processor (DP):</a:t>
            </a:r>
            <a:endParaRPr lang="en-US" sz="2000" b="1" u="sng" dirty="0"/>
          </a:p>
        </p:txBody>
      </p:sp>
      <p:sp>
        <p:nvSpPr>
          <p:cNvPr id="9" name="TextBox 8"/>
          <p:cNvSpPr txBox="1"/>
          <p:nvPr/>
        </p:nvSpPr>
        <p:spPr>
          <a:xfrm>
            <a:off x="2514600" y="6553200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Prof. Dr. A. H. M. </a:t>
            </a:r>
            <a:r>
              <a:rPr lang="en-US" dirty="0" err="1" smtClean="0">
                <a:solidFill>
                  <a:schemeClr val="bg1"/>
                </a:solidFill>
              </a:rPr>
              <a:t>Kamal</a:t>
            </a:r>
            <a:r>
              <a:rPr lang="en-US" dirty="0" smtClean="0">
                <a:solidFill>
                  <a:schemeClr val="bg1"/>
                </a:solidFill>
              </a:rPr>
              <a:t>, CSE, JKKNIU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0962" name="Picture 2" descr="RASTER SCAN SYSTEM&#10;ï Graphic commands are translated by the&#10;graphics package into a display file stored in&#10;the system memo..."/>
          <p:cNvPicPr>
            <a:picLocks noChangeAspect="1" noChangeArrowheads="1"/>
          </p:cNvPicPr>
          <p:nvPr/>
        </p:nvPicPr>
        <p:blipFill>
          <a:blip r:embed="rId1"/>
          <a:srcRect l="12539" t="5010" b="19833"/>
          <a:stretch>
            <a:fillRect/>
          </a:stretch>
        </p:blipFill>
        <p:spPr bwMode="auto">
          <a:xfrm>
            <a:off x="990600" y="1600200"/>
            <a:ext cx="7113270" cy="45892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990600" y="0"/>
            <a:ext cx="6400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bg1"/>
                </a:solidFill>
              </a:rPr>
              <a:t>CSE 403: Computer Graphics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315200" y="0"/>
            <a:ext cx="18288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>
                <a:solidFill>
                  <a:srgbClr val="0070C0"/>
                </a:solidFill>
              </a:rPr>
              <a:t>Tour to Graphics</a:t>
            </a:r>
            <a:endParaRPr lang="en-US" sz="2600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4800" y="990600"/>
            <a:ext cx="365760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/>
              <a:t>Drawing Objects:</a:t>
            </a:r>
            <a:endParaRPr lang="en-US" sz="2000" b="1" u="sng" dirty="0"/>
          </a:p>
        </p:txBody>
      </p:sp>
      <p:sp>
        <p:nvSpPr>
          <p:cNvPr id="9" name="TextBox 8"/>
          <p:cNvSpPr txBox="1"/>
          <p:nvPr/>
        </p:nvSpPr>
        <p:spPr>
          <a:xfrm>
            <a:off x="2514600" y="6553200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Prof. Dr. A. H. M. </a:t>
            </a:r>
            <a:r>
              <a:rPr lang="en-US" dirty="0" err="1" smtClean="0">
                <a:solidFill>
                  <a:schemeClr val="bg1"/>
                </a:solidFill>
              </a:rPr>
              <a:t>Kamal</a:t>
            </a:r>
            <a:r>
              <a:rPr lang="en-US" dirty="0" smtClean="0">
                <a:solidFill>
                  <a:schemeClr val="bg1"/>
                </a:solidFill>
              </a:rPr>
              <a:t>, CSE, JKKNIU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23670" y="1328420"/>
            <a:ext cx="6296025" cy="42005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990600" y="0"/>
            <a:ext cx="6400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</a:rPr>
              <a:t>Computer Graphics</a:t>
            </a:r>
            <a:endParaRPr lang="en-US" sz="4800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315200" y="0"/>
            <a:ext cx="18288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>
                <a:solidFill>
                  <a:srgbClr val="0070C0"/>
                </a:solidFill>
              </a:rPr>
              <a:t>Tour to Graphics</a:t>
            </a:r>
            <a:endParaRPr lang="en-US" sz="2600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4800" y="990600"/>
            <a:ext cx="4114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/>
              <a:t>Computer Graphics Applications:</a:t>
            </a:r>
            <a:endParaRPr lang="en-US" sz="2000" b="1" u="sng" dirty="0"/>
          </a:p>
        </p:txBody>
      </p:sp>
      <p:sp>
        <p:nvSpPr>
          <p:cNvPr id="9" name="TextBox 8"/>
          <p:cNvSpPr txBox="1"/>
          <p:nvPr/>
        </p:nvSpPr>
        <p:spPr>
          <a:xfrm>
            <a:off x="2514600" y="6553200"/>
            <a:ext cx="3581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Prof. Dr. A. H. M. </a:t>
            </a:r>
            <a:r>
              <a:rPr lang="en-US" dirty="0" err="1" smtClean="0">
                <a:solidFill>
                  <a:schemeClr val="bg1"/>
                </a:solidFill>
              </a:rPr>
              <a:t>Kamal</a:t>
            </a:r>
            <a:r>
              <a:rPr lang="en-US" dirty="0" smtClean="0">
                <a:solidFill>
                  <a:schemeClr val="bg1"/>
                </a:solidFill>
              </a:rPr>
              <a:t>, CSE, JKKNIU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4800" y="1524000"/>
            <a:ext cx="579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u="sng" dirty="0" smtClean="0"/>
              <a:t>2. Interactive Plotting in Business, Science and Technology:</a:t>
            </a:r>
            <a:endParaRPr lang="en-US" b="1" i="1" u="sng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381000" y="1981200"/>
            <a:ext cx="3552825" cy="222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604" name="Picture 4" descr="à¦¸à¦®à§à¦ªà¦°à§à¦à¦¿à¦¤ à¦à¦¬à¦¿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19600" y="1849636"/>
            <a:ext cx="4568825" cy="2569964"/>
          </a:xfrm>
          <a:prstGeom prst="rect">
            <a:avLst/>
          </a:prstGeom>
          <a:noFill/>
        </p:spPr>
      </p:pic>
      <p:pic>
        <p:nvPicPr>
          <p:cNvPr id="25612" name="Picture 12" descr="à¦¸à¦®à§à¦ªà¦°à§à¦à¦¿à¦¤ à¦à¦¬à¦¿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0" y="4267200"/>
            <a:ext cx="2971800" cy="23050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990600" y="0"/>
            <a:ext cx="6400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bg1"/>
                </a:solidFill>
              </a:rPr>
              <a:t>CSE 403: Computer Graphics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315200" y="0"/>
            <a:ext cx="18288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>
                <a:solidFill>
                  <a:srgbClr val="0070C0"/>
                </a:solidFill>
              </a:rPr>
              <a:t>Tour to Graphics</a:t>
            </a:r>
            <a:endParaRPr lang="en-US" sz="2600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4800" y="990600"/>
            <a:ext cx="365760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/>
              <a:t>Drawing Objects:</a:t>
            </a:r>
            <a:endParaRPr lang="en-US" sz="2000" b="1" u="sng" dirty="0"/>
          </a:p>
        </p:txBody>
      </p:sp>
      <p:sp>
        <p:nvSpPr>
          <p:cNvPr id="9" name="TextBox 8"/>
          <p:cNvSpPr txBox="1"/>
          <p:nvPr/>
        </p:nvSpPr>
        <p:spPr>
          <a:xfrm>
            <a:off x="2514600" y="6553200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Prof. Dr. A. H. M. </a:t>
            </a:r>
            <a:r>
              <a:rPr lang="en-US" dirty="0" err="1" smtClean="0">
                <a:solidFill>
                  <a:schemeClr val="bg1"/>
                </a:solidFill>
              </a:rPr>
              <a:t>Kamal</a:t>
            </a:r>
            <a:r>
              <a:rPr lang="en-US" dirty="0" smtClean="0">
                <a:solidFill>
                  <a:schemeClr val="bg1"/>
                </a:solidFill>
              </a:rPr>
              <a:t>, CSE, JKKNIU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23645" y="2404745"/>
            <a:ext cx="6696075" cy="20478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990600" y="0"/>
            <a:ext cx="6400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bg1"/>
                </a:solidFill>
              </a:rPr>
              <a:t>CSE 403: Computer Graphics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315200" y="0"/>
            <a:ext cx="18288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>
                <a:solidFill>
                  <a:srgbClr val="0070C0"/>
                </a:solidFill>
              </a:rPr>
              <a:t>Tour to Graphics</a:t>
            </a:r>
            <a:endParaRPr lang="en-US" sz="2600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4800" y="990600"/>
            <a:ext cx="365760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/>
              <a:t>Drawing Objects:</a:t>
            </a:r>
            <a:endParaRPr lang="en-US" sz="2000" b="1" u="sng" dirty="0"/>
          </a:p>
        </p:txBody>
      </p:sp>
      <p:sp>
        <p:nvSpPr>
          <p:cNvPr id="9" name="TextBox 8"/>
          <p:cNvSpPr txBox="1"/>
          <p:nvPr/>
        </p:nvSpPr>
        <p:spPr>
          <a:xfrm>
            <a:off x="2514600" y="6553200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Prof. Dr. A. H. M. </a:t>
            </a:r>
            <a:r>
              <a:rPr lang="en-US" dirty="0" err="1" smtClean="0">
                <a:solidFill>
                  <a:schemeClr val="bg1"/>
                </a:solidFill>
              </a:rPr>
              <a:t>Kamal</a:t>
            </a:r>
            <a:r>
              <a:rPr lang="en-US" dirty="0" smtClean="0">
                <a:solidFill>
                  <a:schemeClr val="bg1"/>
                </a:solidFill>
              </a:rPr>
              <a:t>, CSE, JKKNIU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28520" y="2604770"/>
            <a:ext cx="4886325" cy="16478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990600" y="0"/>
            <a:ext cx="6400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bg1"/>
                </a:solidFill>
              </a:rPr>
              <a:t>CSE 403: Computer Graphics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315200" y="0"/>
            <a:ext cx="18288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>
                <a:solidFill>
                  <a:srgbClr val="0070C0"/>
                </a:solidFill>
              </a:rPr>
              <a:t>Tour to Graphics</a:t>
            </a:r>
            <a:endParaRPr lang="en-US" sz="2600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4800" y="990600"/>
            <a:ext cx="365760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/>
              <a:t>Drawing Objects:</a:t>
            </a:r>
            <a:endParaRPr lang="en-US" sz="2000" b="1" u="sng" dirty="0"/>
          </a:p>
        </p:txBody>
      </p:sp>
      <p:sp>
        <p:nvSpPr>
          <p:cNvPr id="9" name="TextBox 8"/>
          <p:cNvSpPr txBox="1"/>
          <p:nvPr/>
        </p:nvSpPr>
        <p:spPr>
          <a:xfrm>
            <a:off x="2514600" y="6553200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Prof. Dr. A. H. M. </a:t>
            </a:r>
            <a:r>
              <a:rPr lang="en-US" dirty="0" err="1" smtClean="0">
                <a:solidFill>
                  <a:schemeClr val="bg1"/>
                </a:solidFill>
              </a:rPr>
              <a:t>Kamal</a:t>
            </a:r>
            <a:r>
              <a:rPr lang="en-US" dirty="0" smtClean="0">
                <a:solidFill>
                  <a:schemeClr val="bg1"/>
                </a:solidFill>
              </a:rPr>
              <a:t>, CSE, JKKNIU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86305" y="1530985"/>
            <a:ext cx="5367020" cy="42697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990600" y="0"/>
            <a:ext cx="6400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bg1"/>
                </a:solidFill>
              </a:rPr>
              <a:t>CSE 403: Computer Graphics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315200" y="0"/>
            <a:ext cx="18288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>
                <a:solidFill>
                  <a:srgbClr val="0070C0"/>
                </a:solidFill>
              </a:rPr>
              <a:t>Tour to Graphics</a:t>
            </a:r>
            <a:endParaRPr lang="en-US" sz="2600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4800" y="990600"/>
            <a:ext cx="365760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/>
              <a:t>Image File:</a:t>
            </a:r>
            <a:endParaRPr lang="en-US" sz="2000" b="1" u="sng" dirty="0"/>
          </a:p>
        </p:txBody>
      </p:sp>
      <p:sp>
        <p:nvSpPr>
          <p:cNvPr id="9" name="TextBox 8"/>
          <p:cNvSpPr txBox="1"/>
          <p:nvPr/>
        </p:nvSpPr>
        <p:spPr>
          <a:xfrm>
            <a:off x="2514600" y="6553200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Prof. Dr. A. H. M. </a:t>
            </a:r>
            <a:r>
              <a:rPr lang="en-US" dirty="0" err="1" smtClean="0">
                <a:solidFill>
                  <a:schemeClr val="bg1"/>
                </a:solidFill>
              </a:rPr>
              <a:t>Kamal</a:t>
            </a:r>
            <a:r>
              <a:rPr lang="en-US" dirty="0" smtClean="0">
                <a:solidFill>
                  <a:schemeClr val="bg1"/>
                </a:solidFill>
              </a:rPr>
              <a:t>, CSE, JKKNIU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rcRect l="23597" t="6667"/>
          <a:stretch>
            <a:fillRect/>
          </a:stretch>
        </p:blipFill>
        <p:spPr>
          <a:xfrm>
            <a:off x="1462405" y="1221105"/>
            <a:ext cx="5995670" cy="5353685"/>
          </a:xfrm>
          <a:prstGeom prst="rect">
            <a:avLst/>
          </a:prstGeom>
        </p:spPr>
      </p:pic>
      <p:sp>
        <p:nvSpPr>
          <p:cNvPr id="3" name="Text Box 2"/>
          <p:cNvSpPr txBox="1"/>
          <p:nvPr/>
        </p:nvSpPr>
        <p:spPr>
          <a:xfrm>
            <a:off x="262890" y="1877695"/>
            <a:ext cx="141351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>
              <a:buFont typeface="Arial" panose="020B0604020202020204" pitchFamily="34" charset="0"/>
              <a:buNone/>
            </a:pPr>
            <a:r>
              <a:rPr lang="en-US"/>
              <a:t>Format</a:t>
            </a:r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JPG</a:t>
            </a:r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PNG</a:t>
            </a:r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BMP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990600" y="0"/>
            <a:ext cx="6400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bg1"/>
                </a:solidFill>
              </a:rPr>
              <a:t>CSE 403: Computer Graphics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315200" y="0"/>
            <a:ext cx="18288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>
                <a:solidFill>
                  <a:srgbClr val="0070C0"/>
                </a:solidFill>
              </a:rPr>
              <a:t>Tour to Graphics</a:t>
            </a:r>
            <a:endParaRPr lang="en-US" sz="2600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4800" y="990600"/>
            <a:ext cx="365760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/>
              <a:t>Solved Problems:</a:t>
            </a:r>
            <a:endParaRPr lang="en-US" sz="2000" b="1" u="sng" dirty="0"/>
          </a:p>
        </p:txBody>
      </p:sp>
      <p:sp>
        <p:nvSpPr>
          <p:cNvPr id="9" name="TextBox 8"/>
          <p:cNvSpPr txBox="1"/>
          <p:nvPr/>
        </p:nvSpPr>
        <p:spPr>
          <a:xfrm>
            <a:off x="2514600" y="6553200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Prof. Dr. A. H. M. </a:t>
            </a:r>
            <a:r>
              <a:rPr lang="en-US" dirty="0" err="1" smtClean="0">
                <a:solidFill>
                  <a:schemeClr val="bg1"/>
                </a:solidFill>
              </a:rPr>
              <a:t>Kamal</a:t>
            </a:r>
            <a:r>
              <a:rPr lang="en-US" dirty="0" smtClean="0">
                <a:solidFill>
                  <a:schemeClr val="bg1"/>
                </a:solidFill>
              </a:rPr>
              <a:t>, CSE, JKKNIU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47800" y="1503680"/>
            <a:ext cx="6441440" cy="123063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9225" y="2909570"/>
            <a:ext cx="6636385" cy="109283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1575" y="3959860"/>
            <a:ext cx="7105650" cy="2562225"/>
          </a:xfrm>
          <a:prstGeom prst="rect">
            <a:avLst/>
          </a:prstGeom>
        </p:spPr>
      </p:pic>
      <p:sp>
        <p:nvSpPr>
          <p:cNvPr id="5" name="Text Box 4"/>
          <p:cNvSpPr txBox="1"/>
          <p:nvPr/>
        </p:nvSpPr>
        <p:spPr>
          <a:xfrm>
            <a:off x="223520" y="4474210"/>
            <a:ext cx="3048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/>
              <a:t>9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990600" y="0"/>
            <a:ext cx="6400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bg1"/>
                </a:solidFill>
              </a:rPr>
              <a:t>CSE 403: Computer Graphics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315200" y="0"/>
            <a:ext cx="18288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>
                <a:solidFill>
                  <a:srgbClr val="0070C0"/>
                </a:solidFill>
              </a:rPr>
              <a:t>Tour to Graphics</a:t>
            </a:r>
            <a:endParaRPr lang="en-US" sz="2600" dirty="0">
              <a:solidFill>
                <a:srgbClr val="0070C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14600" y="6553200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Prof. Dr. A. H. M. </a:t>
            </a:r>
            <a:r>
              <a:rPr lang="en-US" dirty="0" err="1" smtClean="0">
                <a:solidFill>
                  <a:schemeClr val="bg1"/>
                </a:solidFill>
              </a:rPr>
              <a:t>Kamal</a:t>
            </a:r>
            <a:r>
              <a:rPr lang="en-US" dirty="0" smtClean="0">
                <a:solidFill>
                  <a:schemeClr val="bg1"/>
                </a:solidFill>
              </a:rPr>
              <a:t>, CSE, JKKNIU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extBox 7"/>
          <p:cNvSpPr txBox="1"/>
          <p:nvPr/>
        </p:nvSpPr>
        <p:spPr>
          <a:xfrm>
            <a:off x="304800" y="990600"/>
            <a:ext cx="365760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2000" b="1" u="sng" dirty="0" smtClean="0"/>
              <a:t>Solved Problems:</a:t>
            </a:r>
            <a:endParaRPr lang="en-US" sz="2000" b="1" u="sng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4325" y="1419225"/>
            <a:ext cx="8515350" cy="29527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4309745"/>
            <a:ext cx="6591300" cy="23526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990600" y="0"/>
            <a:ext cx="6400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bg1"/>
                </a:solidFill>
              </a:rPr>
              <a:t>CSE 403: Computer Graphics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315200" y="0"/>
            <a:ext cx="18288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>
                <a:solidFill>
                  <a:srgbClr val="0070C0"/>
                </a:solidFill>
              </a:rPr>
              <a:t>Tour to Graphics</a:t>
            </a:r>
            <a:endParaRPr lang="en-US" sz="2600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4800" y="990600"/>
            <a:ext cx="602361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/>
              <a:t>Functions to Drawing and color Point and Objects:</a:t>
            </a:r>
            <a:endParaRPr lang="en-US" sz="2000" b="1" u="sng" dirty="0"/>
          </a:p>
        </p:txBody>
      </p:sp>
      <p:sp>
        <p:nvSpPr>
          <p:cNvPr id="9" name="TextBox 8"/>
          <p:cNvSpPr txBox="1"/>
          <p:nvPr/>
        </p:nvSpPr>
        <p:spPr>
          <a:xfrm>
            <a:off x="2514600" y="6553200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Prof. Dr. A. H. M. </a:t>
            </a:r>
            <a:r>
              <a:rPr lang="en-US" dirty="0" err="1" smtClean="0">
                <a:solidFill>
                  <a:schemeClr val="bg1"/>
                </a:solidFill>
              </a:rPr>
              <a:t>Kamal</a:t>
            </a:r>
            <a:r>
              <a:rPr lang="en-US" dirty="0" smtClean="0">
                <a:solidFill>
                  <a:schemeClr val="bg1"/>
                </a:solidFill>
              </a:rPr>
              <a:t>, CSE, JKKNIU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1246505" y="1952625"/>
            <a:ext cx="5078095" cy="31381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/>
              <a:t>setcolor(c)</a:t>
            </a:r>
            <a:endParaRPr lang="en-US"/>
          </a:p>
          <a:p>
            <a:endParaRPr lang="en-US"/>
          </a:p>
          <a:p>
            <a:r>
              <a:rPr lang="en-US"/>
              <a:t>setpixel(x,y,c)</a:t>
            </a:r>
            <a:endParaRPr lang="en-US"/>
          </a:p>
          <a:p>
            <a:endParaRPr lang="en-US"/>
          </a:p>
          <a:p>
            <a:r>
              <a:rPr lang="en-US"/>
              <a:t>c=getpixel(x,y)</a:t>
            </a:r>
            <a:endParaRPr lang="en-US"/>
          </a:p>
          <a:p>
            <a:endParaRPr lang="en-US"/>
          </a:p>
          <a:p>
            <a:r>
              <a:rPr lang="en-US"/>
              <a:t>line(x1,y1,x2,y2)</a:t>
            </a:r>
            <a:endParaRPr lang="en-US"/>
          </a:p>
          <a:p>
            <a:endParaRPr lang="en-US"/>
          </a:p>
          <a:p>
            <a:r>
              <a:rPr lang="en-US"/>
              <a:t>rect(</a:t>
            </a:r>
            <a:r>
              <a:rPr lang="en-US">
                <a:sym typeface="+mn-ea"/>
              </a:rPr>
              <a:t>x1,y1,x2,y2</a:t>
            </a:r>
            <a:r>
              <a:rPr lang="en-US"/>
              <a:t>)</a:t>
            </a:r>
            <a:endParaRPr lang="en-US"/>
          </a:p>
          <a:p>
            <a:endParaRPr lang="en-US"/>
          </a:p>
          <a:p>
            <a:r>
              <a:rPr lang="en-US"/>
              <a:t>circle(x,y,r)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990600" y="0"/>
            <a:ext cx="6400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</a:rPr>
              <a:t>Computer Graphics</a:t>
            </a:r>
            <a:endParaRPr lang="en-US" sz="4800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315200" y="0"/>
            <a:ext cx="18288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>
                <a:solidFill>
                  <a:srgbClr val="0070C0"/>
                </a:solidFill>
              </a:rPr>
              <a:t>Tour to Graphics</a:t>
            </a:r>
            <a:endParaRPr lang="en-US" sz="2600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4800" y="990600"/>
            <a:ext cx="4114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/>
              <a:t>Computer Graphics Applications:</a:t>
            </a:r>
            <a:endParaRPr lang="en-US" sz="2000" b="1" u="sng" dirty="0"/>
          </a:p>
        </p:txBody>
      </p:sp>
      <p:sp>
        <p:nvSpPr>
          <p:cNvPr id="9" name="TextBox 8"/>
          <p:cNvSpPr txBox="1"/>
          <p:nvPr/>
        </p:nvSpPr>
        <p:spPr>
          <a:xfrm>
            <a:off x="2514600" y="6553200"/>
            <a:ext cx="3581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Prof. Dr. A. H. M. </a:t>
            </a:r>
            <a:r>
              <a:rPr lang="en-US" dirty="0" err="1" smtClean="0">
                <a:solidFill>
                  <a:schemeClr val="bg1"/>
                </a:solidFill>
              </a:rPr>
              <a:t>Kamal</a:t>
            </a:r>
            <a:r>
              <a:rPr lang="en-US" dirty="0" smtClean="0">
                <a:solidFill>
                  <a:schemeClr val="bg1"/>
                </a:solidFill>
              </a:rPr>
              <a:t>, CSE, JKKNIU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4800" y="1524000"/>
            <a:ext cx="556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u="sng" dirty="0" smtClean="0"/>
              <a:t>3. Cartography:</a:t>
            </a:r>
            <a:endParaRPr lang="en-US" b="1" i="1" u="sng" dirty="0"/>
          </a:p>
        </p:txBody>
      </p:sp>
      <p:sp>
        <p:nvSpPr>
          <p:cNvPr id="11" name="Rectangle 10"/>
          <p:cNvSpPr/>
          <p:nvPr/>
        </p:nvSpPr>
        <p:spPr>
          <a:xfrm>
            <a:off x="1905000" y="1524000"/>
            <a:ext cx="6934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To produce accurate and schematic representation of geographical objects and natural other phenomena from measurement data. Example: Geographical map, relief map, etc.</a:t>
            </a:r>
            <a:endParaRPr lang="en-US" dirty="0"/>
          </a:p>
        </p:txBody>
      </p:sp>
      <p:pic>
        <p:nvPicPr>
          <p:cNvPr id="26626" name="Picture 2" descr="interactive plotting in geographical map à¦à¦° à¦à¦¬à¦¿à¦° à¦«à¦²à¦¾à¦«à¦²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1524000" y="2667000"/>
            <a:ext cx="5924550" cy="31623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990600" y="0"/>
            <a:ext cx="6400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</a:rPr>
              <a:t>Computer Graphics</a:t>
            </a:r>
            <a:endParaRPr lang="en-US" sz="4800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315200" y="0"/>
            <a:ext cx="18288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>
                <a:solidFill>
                  <a:srgbClr val="0070C0"/>
                </a:solidFill>
              </a:rPr>
              <a:t>Tour to Graphics</a:t>
            </a:r>
            <a:endParaRPr lang="en-US" sz="2600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4800" y="990600"/>
            <a:ext cx="4114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/>
              <a:t>Computer Graphics Applications:</a:t>
            </a:r>
            <a:endParaRPr lang="en-US" sz="2000" b="1" u="sng" dirty="0"/>
          </a:p>
        </p:txBody>
      </p:sp>
      <p:sp>
        <p:nvSpPr>
          <p:cNvPr id="9" name="TextBox 8"/>
          <p:cNvSpPr txBox="1"/>
          <p:nvPr/>
        </p:nvSpPr>
        <p:spPr>
          <a:xfrm>
            <a:off x="2514600" y="6553200"/>
            <a:ext cx="3581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Prof. Dr. A. H. M. </a:t>
            </a:r>
            <a:r>
              <a:rPr lang="en-US" dirty="0" err="1" smtClean="0">
                <a:solidFill>
                  <a:schemeClr val="bg1"/>
                </a:solidFill>
              </a:rPr>
              <a:t>Kamal</a:t>
            </a:r>
            <a:r>
              <a:rPr lang="en-US" dirty="0" smtClean="0">
                <a:solidFill>
                  <a:schemeClr val="bg1"/>
                </a:solidFill>
              </a:rPr>
              <a:t>, CSE, JKKNIU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4800" y="1524000"/>
            <a:ext cx="556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u="sng" dirty="0" smtClean="0"/>
              <a:t>4. Medicine:</a:t>
            </a:r>
            <a:endParaRPr lang="en-US" b="1" i="1" u="sng" dirty="0"/>
          </a:p>
        </p:txBody>
      </p:sp>
      <p:sp>
        <p:nvSpPr>
          <p:cNvPr id="11" name="Rectangle 10"/>
          <p:cNvSpPr/>
          <p:nvPr/>
        </p:nvSpPr>
        <p:spPr>
          <a:xfrm>
            <a:off x="1752600" y="1524000"/>
            <a:ext cx="6934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Used in diagnostic medicine and surgery planning.</a:t>
            </a:r>
            <a:endParaRPr lang="en-US" dirty="0"/>
          </a:p>
        </p:txBody>
      </p:sp>
      <p:pic>
        <p:nvPicPr>
          <p:cNvPr id="27650" name="Picture 2" descr="graphics for surgery à¦à¦° à¦à¦¬à¦¿à¦° à¦«à¦²à¦¾à¦«à¦²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2209800" y="2133600"/>
            <a:ext cx="4514850" cy="386193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990600" y="0"/>
            <a:ext cx="6400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</a:rPr>
              <a:t>Computer Graphics</a:t>
            </a:r>
            <a:endParaRPr lang="en-US" sz="4800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315200" y="0"/>
            <a:ext cx="18288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>
                <a:solidFill>
                  <a:srgbClr val="0070C0"/>
                </a:solidFill>
              </a:rPr>
              <a:t>Tour to Graphics</a:t>
            </a:r>
            <a:endParaRPr lang="en-US" sz="2600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4800" y="990600"/>
            <a:ext cx="4114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/>
              <a:t>Computer Graphics Applications:</a:t>
            </a:r>
            <a:endParaRPr lang="en-US" sz="2000" b="1" u="sng" dirty="0"/>
          </a:p>
        </p:txBody>
      </p:sp>
      <p:sp>
        <p:nvSpPr>
          <p:cNvPr id="9" name="TextBox 8"/>
          <p:cNvSpPr txBox="1"/>
          <p:nvPr/>
        </p:nvSpPr>
        <p:spPr>
          <a:xfrm>
            <a:off x="2514600" y="6553200"/>
            <a:ext cx="3581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Prof. Dr. A. H. M. </a:t>
            </a:r>
            <a:r>
              <a:rPr lang="en-US" dirty="0" err="1" smtClean="0">
                <a:solidFill>
                  <a:schemeClr val="bg1"/>
                </a:solidFill>
              </a:rPr>
              <a:t>Kamal</a:t>
            </a:r>
            <a:r>
              <a:rPr lang="en-US" dirty="0" smtClean="0">
                <a:solidFill>
                  <a:schemeClr val="bg1"/>
                </a:solidFill>
              </a:rPr>
              <a:t>, CSE, JKKNIU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4800" y="1524000"/>
            <a:ext cx="556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u="sng" dirty="0" smtClean="0"/>
              <a:t>5. Computer aided drafting and design:</a:t>
            </a:r>
            <a:endParaRPr lang="en-US" b="1" i="1" u="sng" dirty="0"/>
          </a:p>
        </p:txBody>
      </p:sp>
      <p:sp>
        <p:nvSpPr>
          <p:cNvPr id="11" name="Rectangle 10"/>
          <p:cNvSpPr/>
          <p:nvPr/>
        </p:nvSpPr>
        <p:spPr>
          <a:xfrm>
            <a:off x="1371600" y="1905000"/>
            <a:ext cx="6934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To design components and system of mechanical, electrical.</a:t>
            </a:r>
            <a:endParaRPr lang="en-US" dirty="0"/>
          </a:p>
        </p:txBody>
      </p:sp>
      <p:pic>
        <p:nvPicPr>
          <p:cNvPr id="28674" name="Picture 2" descr="computer aided design à¦à¦° à¦à¦¬à¦¿à¦° à¦«à¦²à¦¾à¦«à¦²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2209800" y="2514600"/>
            <a:ext cx="4114800" cy="30821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990600" y="0"/>
            <a:ext cx="6400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</a:rPr>
              <a:t>Computer Graphics</a:t>
            </a:r>
            <a:endParaRPr lang="en-US" sz="4800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315200" y="0"/>
            <a:ext cx="18288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>
                <a:solidFill>
                  <a:srgbClr val="0070C0"/>
                </a:solidFill>
              </a:rPr>
              <a:t>Tour to Graphics</a:t>
            </a:r>
            <a:endParaRPr lang="en-US" sz="2600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4800" y="990600"/>
            <a:ext cx="4114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/>
              <a:t>Computer Graphics Applications:</a:t>
            </a:r>
            <a:endParaRPr lang="en-US" sz="2000" b="1" u="sng" dirty="0"/>
          </a:p>
        </p:txBody>
      </p:sp>
      <p:sp>
        <p:nvSpPr>
          <p:cNvPr id="9" name="TextBox 8"/>
          <p:cNvSpPr txBox="1"/>
          <p:nvPr/>
        </p:nvSpPr>
        <p:spPr>
          <a:xfrm>
            <a:off x="2514600" y="6553200"/>
            <a:ext cx="3581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Prof. Dr. A. H. M. </a:t>
            </a:r>
            <a:r>
              <a:rPr lang="en-US" dirty="0" err="1" smtClean="0">
                <a:solidFill>
                  <a:schemeClr val="bg1"/>
                </a:solidFill>
              </a:rPr>
              <a:t>Kamal</a:t>
            </a:r>
            <a:r>
              <a:rPr lang="en-US" dirty="0" smtClean="0">
                <a:solidFill>
                  <a:schemeClr val="bg1"/>
                </a:solidFill>
              </a:rPr>
              <a:t>, CSE, JKKNIU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4800" y="1524000"/>
            <a:ext cx="556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u="sng" dirty="0" smtClean="0"/>
              <a:t>6. Multimedia System:</a:t>
            </a:r>
            <a:endParaRPr lang="en-US" b="1" i="1" u="sng" dirty="0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1752600" y="1938674"/>
            <a:ext cx="5867400" cy="4004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990600" y="0"/>
            <a:ext cx="6400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</a:rPr>
              <a:t>Computer Graphics</a:t>
            </a:r>
            <a:endParaRPr lang="en-US" sz="4800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315200" y="0"/>
            <a:ext cx="18288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>
                <a:solidFill>
                  <a:srgbClr val="0070C0"/>
                </a:solidFill>
              </a:rPr>
              <a:t>Tour to Graphics</a:t>
            </a:r>
            <a:endParaRPr lang="en-US" sz="2600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4800" y="990600"/>
            <a:ext cx="4114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/>
              <a:t>Computer Graphics Applications:</a:t>
            </a:r>
            <a:endParaRPr lang="en-US" sz="2000" b="1" u="sng" dirty="0"/>
          </a:p>
        </p:txBody>
      </p:sp>
      <p:sp>
        <p:nvSpPr>
          <p:cNvPr id="9" name="TextBox 8"/>
          <p:cNvSpPr txBox="1"/>
          <p:nvPr/>
        </p:nvSpPr>
        <p:spPr>
          <a:xfrm>
            <a:off x="2514600" y="6553200"/>
            <a:ext cx="3581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Prof. Dr. A. H. M. </a:t>
            </a:r>
            <a:r>
              <a:rPr lang="en-US" dirty="0" err="1" smtClean="0">
                <a:solidFill>
                  <a:schemeClr val="bg1"/>
                </a:solidFill>
              </a:rPr>
              <a:t>Kamal</a:t>
            </a:r>
            <a:r>
              <a:rPr lang="en-US" dirty="0" smtClean="0">
                <a:solidFill>
                  <a:schemeClr val="bg1"/>
                </a:solidFill>
              </a:rPr>
              <a:t>, CSE, JKKNIU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4800" y="1524000"/>
            <a:ext cx="6934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u="sng" dirty="0" smtClean="0"/>
              <a:t>7. Simulation and animation for scientific visualization and animation:</a:t>
            </a:r>
            <a:endParaRPr lang="en-US" b="1" i="1" u="sng" dirty="0"/>
          </a:p>
        </p:txBody>
      </p:sp>
      <p:pic>
        <p:nvPicPr>
          <p:cNvPr id="11" name="Picture 10" descr="Animhorse.gif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19199" y="1905000"/>
            <a:ext cx="5829921" cy="436769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990600" y="0"/>
            <a:ext cx="6400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bg1"/>
                </a:solidFill>
              </a:rPr>
              <a:t>CSE 403: Computer Graphics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315200" y="0"/>
            <a:ext cx="18288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>
                <a:solidFill>
                  <a:srgbClr val="0070C0"/>
                </a:solidFill>
              </a:rPr>
              <a:t>Tour to Graphics</a:t>
            </a:r>
            <a:endParaRPr lang="en-US" sz="2600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4800" y="990600"/>
            <a:ext cx="7086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/>
              <a:t>Difference between Computer Graphics and Image Processing:</a:t>
            </a:r>
            <a:endParaRPr lang="en-US" sz="2000" b="1" u="sng" dirty="0"/>
          </a:p>
        </p:txBody>
      </p:sp>
      <p:sp>
        <p:nvSpPr>
          <p:cNvPr id="9" name="TextBox 8"/>
          <p:cNvSpPr txBox="1"/>
          <p:nvPr/>
        </p:nvSpPr>
        <p:spPr>
          <a:xfrm>
            <a:off x="2514600" y="6553200"/>
            <a:ext cx="3581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Prof. Dr. A. H. M. </a:t>
            </a:r>
            <a:r>
              <a:rPr lang="en-US" dirty="0" err="1" smtClean="0">
                <a:solidFill>
                  <a:schemeClr val="bg1"/>
                </a:solidFill>
              </a:rPr>
              <a:t>Kamal</a:t>
            </a:r>
            <a:r>
              <a:rPr lang="en-US" dirty="0" smtClean="0">
                <a:solidFill>
                  <a:schemeClr val="bg1"/>
                </a:solidFill>
              </a:rPr>
              <a:t>, CSE, JKKNIU</a:t>
            </a:r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12" name="Table 11"/>
          <p:cNvGraphicFramePr>
            <a:graphicFrameLocks noGrp="1"/>
          </p:cNvGraphicFramePr>
          <p:nvPr/>
        </p:nvGraphicFramePr>
        <p:xfrm>
          <a:off x="381000" y="1524000"/>
          <a:ext cx="8534401" cy="2473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0041"/>
                <a:gridCol w="4023359"/>
                <a:gridCol w="4191001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Computer Graphics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Image processing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refers to processing of creating a new image from Geometry , Lighting parameters , Materials and Textures</a:t>
                      </a:r>
                      <a:r>
                        <a:rPr lang="en-US" baseline="0" dirty="0" smtClean="0"/>
                        <a:t> u</a:t>
                      </a:r>
                      <a:r>
                        <a:rPr lang="en-US" dirty="0" smtClean="0"/>
                        <a:t>sing a Computer or any other digital media.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is the process of manipulating an image acquired through some device. The image too often will be acquired from photograph, scanner, medical equipments.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synthesize pictures from mathematical or geometrical models.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analyze pictures to derive descriptions of objects appeared in the pictures.</a:t>
                      </a:r>
                      <a:endParaRPr lang="en-US" dirty="0" smtClean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6" name="Picture 2" descr="https://2.bp.blogspot.com/-vm3mqJQzpG8/Ubbx3v-ufbI/AAAAAAAAAhs/5Z0MezAqWAU/s1600/img3.png"/>
          <p:cNvPicPr>
            <a:picLocks noChangeAspect="1" noChangeArrowheads="1"/>
          </p:cNvPicPr>
          <p:nvPr/>
        </p:nvPicPr>
        <p:blipFill>
          <a:blip r:embed="rId1"/>
          <a:srcRect l="4211" t="6196" r="8421" b="10159"/>
          <a:stretch>
            <a:fillRect/>
          </a:stretch>
        </p:blipFill>
        <p:spPr bwMode="auto">
          <a:xfrm>
            <a:off x="1524000" y="4191000"/>
            <a:ext cx="6324600" cy="2057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10380</Words>
  <Application>WPS Presentation</Application>
  <PresentationFormat>On-screen Show (4:3)</PresentationFormat>
  <Paragraphs>474</Paragraphs>
  <Slides>36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36</vt:i4>
      </vt:variant>
    </vt:vector>
  </HeadingPairs>
  <TitlesOfParts>
    <vt:vector size="45" baseType="lpstr">
      <vt:lpstr>Arial</vt:lpstr>
      <vt:lpstr>SimSun</vt:lpstr>
      <vt:lpstr>Wingdings</vt:lpstr>
      <vt:lpstr>Calibri</vt:lpstr>
      <vt:lpstr>Microsoft YaHei</vt:lpstr>
      <vt:lpstr>Arial Unicode MS</vt:lpstr>
      <vt:lpstr>Calibri</vt:lpstr>
      <vt:lpstr>Times New Roman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Kamal</dc:creator>
  <cp:lastModifiedBy>WPS_1692183341</cp:lastModifiedBy>
  <cp:revision>118</cp:revision>
  <dcterms:created xsi:type="dcterms:W3CDTF">2018-08-04T10:49:00Z</dcterms:created>
  <dcterms:modified xsi:type="dcterms:W3CDTF">2025-07-28T05:10:17Z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C5D07804D3394B44A85B66B887B7C1D6_12</vt:lpwstr>
  </property>
  <property fmtid="{D5CDD505-2E9C-101B-9397-08002B2CF9AE}" pid="3" name="KSOProductBuildVer">
    <vt:lpwstr>1033-12.2.0.21931</vt:lpwstr>
  </property>
</Properties>
</file>