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  <p:sldId id="279" r:id="rId10"/>
    <p:sldId id="267" r:id="rId11"/>
    <p:sldId id="269" r:id="rId12"/>
    <p:sldId id="270" r:id="rId13"/>
    <p:sldId id="271" r:id="rId14"/>
    <p:sldId id="264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92" r:id="rId23"/>
    <p:sldId id="293" r:id="rId24"/>
    <p:sldId id="294" r:id="rId25"/>
    <p:sldId id="295" r:id="rId26"/>
    <p:sldId id="296" r:id="rId27"/>
    <p:sldId id="298" r:id="rId28"/>
    <p:sldId id="299" r:id="rId29"/>
    <p:sldId id="307" r:id="rId30"/>
    <p:sldId id="308" r:id="rId31"/>
    <p:sldId id="309" r:id="rId32"/>
    <p:sldId id="310" r:id="rId33"/>
    <p:sldId id="311" r:id="rId34"/>
    <p:sldId id="312" r:id="rId35"/>
    <p:sldId id="313" r:id="rId36"/>
    <p:sldId id="314" r:id="rId37"/>
    <p:sldId id="315" r:id="rId38"/>
    <p:sldId id="300" r:id="rId39"/>
    <p:sldId id="301" r:id="rId40"/>
    <p:sldId id="302" r:id="rId41"/>
    <p:sldId id="303" r:id="rId42"/>
    <p:sldId id="304" r:id="rId43"/>
    <p:sldId id="305" r:id="rId44"/>
    <p:sldId id="306" r:id="rId45"/>
  </p:sldIdLst>
  <p:sldSz cx="9144000" cy="6858000" type="screen4x3"/>
  <p:notesSz cx="7772400" cy="10058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462" autoAdjust="0"/>
  </p:normalViewPr>
  <p:slideViewPr>
    <p:cSldViewPr>
      <p:cViewPr varScale="1">
        <p:scale>
          <a:sx n="73" d="100"/>
          <a:sy n="73" d="100"/>
        </p:scale>
        <p:origin x="-19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7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00F685A-D10E-42E5-B499-8A9574207F76}" type="slidenum">
              <a:r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BBE289D-A6E6-461A-A123-1544A88F9CA2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E6ABBC0-E536-4995-89E5-9B0034CAC372}" type="slidenum">
              <a:r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26991AE-0BCE-436A-9581-AC7FA85DB1E8}" type="slidenum">
              <a:r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7489DA9-4967-4A60-9FFF-AC78A89CD219}" type="slidenum">
              <a:r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08D8EEC-AB9D-437B-9F08-5D6EDFC1A62C}" type="slidenum">
              <a:r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43A6864-52C3-4524-8B81-2692C30985E9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1ADAE55-E80D-4662-98CA-2730C13CBA00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380288B-57E5-4FC9-B362-58FB8C96B54A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7625DE3-1BA9-42C1-9D94-8F492270CA5D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E896518-634D-4A3E-8F0A-3EBAF736CE97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F94C413-412E-4998-84EA-E20146540CB9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 panose="020F0502020204030204"/>
              </a:rPr>
              <a:t>Click to edit Master title style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 panose="020F0502020204030204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rgbClr val="8B8B8B"/>
                </a:solidFill>
                <a:latin typeface="Calibri" panose="020F0502020204030204"/>
              </a:rPr>
              <a:t>&lt;date/time&gt;</a:t>
            </a:r>
            <a:endParaRPr lang="en-US" sz="1200" b="0" strike="noStrike" spc="-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FFFFFF"/>
                </a:solidFill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FFFFFF"/>
                </a:solidFill>
                <a:latin typeface="Times New Roman" panose="02020603050405020304"/>
              </a:rPr>
              <a:t>&lt;footer&gt;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 panose="020F0502020204030204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F16F6E7-0304-49C5-8F80-C48607028ECB}" type="slidenum">
              <a:rPr lang="en-US" sz="1200" b="0" strike="noStrike" spc="-1">
                <a:solidFill>
                  <a:srgbClr val="8B8B8B"/>
                </a:solidFill>
                <a:latin typeface="Calibri" panose="020F0502020204030204"/>
              </a:rPr>
              <a:t>‹#›</a:t>
            </a:fld>
            <a:endParaRPr lang="en-US" sz="1200" b="0" strike="noStrike" spc="-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 panose="020F050202020403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FFFFFF"/>
              </a:buClr>
              <a:buSzPct val="75000"/>
              <a:buFont typeface="Symbol" panose="05050102010706020507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 panose="020F050202020403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 panose="020F050202020403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FFFFFF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 panose="020F050202020403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 panose="020F050202020403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 panose="020F050202020403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 panose="020F0502020204030204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2" name="Rectangle 6"/>
          <p:cNvSpPr/>
          <p:nvPr/>
        </p:nvSpPr>
        <p:spPr>
          <a:xfrm>
            <a:off x="609480" y="1523880"/>
            <a:ext cx="7848360" cy="3809520"/>
          </a:xfrm>
          <a:prstGeom prst="rect">
            <a:avLst/>
          </a:prstGeom>
          <a:noFill/>
          <a:ln w="9525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FFFFFF"/>
                </a:solidFill>
                <a:latin typeface="Arial" panose="020B0604020202020204"/>
              </a:rPr>
              <a:t>Lecture No.03 </a:t>
            </a:r>
            <a:r>
              <a:rPr sz="4400"/>
              <a:t/>
            </a:r>
            <a:br>
              <a:rPr sz="4400"/>
            </a:br>
            <a:r>
              <a:rPr sz="4400"/>
              <a:t/>
            </a:r>
            <a:br>
              <a:rPr sz="4400"/>
            </a:br>
            <a:r>
              <a:rPr lang="en-US" sz="4400" b="0" strike="noStrike" spc="-1">
                <a:solidFill>
                  <a:srgbClr val="FFFFFF"/>
                </a:solidFill>
                <a:latin typeface="Arial" panose="020B0604020202020204"/>
              </a:rPr>
              <a:t>CSE 203: Data Structures</a:t>
            </a:r>
            <a:r>
              <a:rPr sz="4400"/>
              <a:t/>
            </a:r>
            <a:br>
              <a:rPr sz="4400"/>
            </a:br>
            <a:r>
              <a:rPr sz="4400"/>
              <a:t/>
            </a:r>
            <a:br>
              <a:rPr sz="4400"/>
            </a:br>
            <a:r>
              <a:rPr lang="en-US" sz="3600" b="0" strike="noStrike" spc="-1">
                <a:solidFill>
                  <a:srgbClr val="FFFFFF"/>
                </a:solidFill>
                <a:latin typeface="Arial" panose="020B0604020202020204"/>
              </a:rPr>
              <a:t>Dr. A. H. M. Kamal</a:t>
            </a:r>
          </a:p>
        </p:txBody>
      </p:sp>
      <p:sp>
        <p:nvSpPr>
          <p:cNvPr id="43" name="TextBox 8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Box 2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0" name="Rectangle 5"/>
          <p:cNvSpPr/>
          <p:nvPr/>
        </p:nvSpPr>
        <p:spPr>
          <a:xfrm>
            <a:off x="360" y="1005120"/>
            <a:ext cx="9143640" cy="823680"/>
          </a:xfrm>
          <a:prstGeom prst="rect">
            <a:avLst/>
          </a:prstGeom>
          <a:noFill/>
          <a:ln w="9525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numCol="1" spcCol="0" anchor="ctr">
            <a:spAutoFit/>
          </a:bodyPr>
          <a:lstStyle/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en-US" sz="28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Basic Terminology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panose="05050102010706020507" charset="2"/>
              <a:buChar char=""/>
              <a:tabLst>
                <a:tab pos="457200" algn="l"/>
              </a:tabLst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1" name="TextBox 11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92" name="Picture 91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" y="1566000"/>
            <a:ext cx="8804160" cy="4689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7" name="Rectangle 1"/>
          <p:cNvSpPr/>
          <p:nvPr/>
        </p:nvSpPr>
        <p:spPr>
          <a:xfrm>
            <a:off x="55080" y="2109240"/>
            <a:ext cx="8703000" cy="1583640"/>
          </a:xfrm>
          <a:prstGeom prst="rect">
            <a:avLst/>
          </a:prstGeom>
          <a:noFill/>
          <a:ln w="9525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0" tIns="30240" rIns="30240" bIns="30240" numCol="1" spcCol="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6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Data Object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800" b="0" strike="noStrike" spc="-1">
                <a:solidFill>
                  <a:srgbClr val="FFFFFF"/>
                </a:solidFill>
                <a:latin typeface="Verdana" panose="020B0604030504040204"/>
                <a:ea typeface="Calibri" panose="020F0502020204030204"/>
              </a:rPr>
              <a:t>Data Object represents an object having a data.</a:t>
            </a:r>
            <a:r>
              <a:rPr lang="en-US" sz="1600" b="0" strike="noStrike" spc="-1">
                <a:solidFill>
                  <a:srgbClr val="FFFFFF"/>
                </a:solidFill>
                <a:latin typeface="Arial" panose="020B0604020202020204"/>
                <a:ea typeface="Calibri" panose="020F0502020204030204"/>
              </a:rPr>
              <a:t> </a:t>
            </a:r>
            <a:endParaRPr lang="en-US" sz="1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8" name="TextBox 4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0" name="Rectangle 1"/>
          <p:cNvSpPr/>
          <p:nvPr/>
        </p:nvSpPr>
        <p:spPr>
          <a:xfrm>
            <a:off x="228600" y="934560"/>
            <a:ext cx="8076960" cy="5362920"/>
          </a:xfrm>
          <a:prstGeom prst="rect">
            <a:avLst/>
          </a:prstGeom>
          <a:noFill/>
          <a:ln w="9525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0" tIns="30240" rIns="30240" bIns="30240" numCol="1" spcCol="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44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Data Type</a:t>
            </a:r>
            <a:endParaRPr lang="en-US" sz="4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4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Verdana" panose="020B0604030504040204"/>
                <a:ea typeface="Calibri" panose="020F0502020204030204"/>
              </a:rPr>
              <a:t>Data type is a way to classify 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Verdana" panose="020B0604030504040204"/>
                <a:ea typeface="Calibri" panose="020F0502020204030204"/>
              </a:rPr>
              <a:t> various types of data such as 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Verdana" panose="020B0604030504040204"/>
                <a:ea typeface="Calibri" panose="020F0502020204030204"/>
              </a:rPr>
              <a:t>	- integer, 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Verdana" panose="020B0604030504040204"/>
                <a:ea typeface="Calibri" panose="020F0502020204030204"/>
              </a:rPr>
              <a:t>	- string, 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Verdana" panose="020B0604030504040204"/>
                <a:ea typeface="Calibri" panose="020F0502020204030204"/>
              </a:rPr>
              <a:t>	- etc. 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Verdana" panose="020B0604030504040204"/>
                <a:ea typeface="Calibri" panose="020F0502020204030204"/>
              </a:rPr>
              <a:t>which determines 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457200" indent="-457200">
              <a:lnSpc>
                <a:spcPct val="100000"/>
              </a:lnSpc>
              <a:buClr>
                <a:srgbClr val="FFFFFF"/>
              </a:buClr>
              <a:buFont typeface="Calibri" panose="020F0502020204030204"/>
              <a:buAutoNum type="arabicPeriod"/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Verdana" panose="020B0604030504040204"/>
                <a:ea typeface="Calibri" panose="020F0502020204030204"/>
              </a:rPr>
              <a:t>the values that can be used, 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457200" indent="-457200">
              <a:lnSpc>
                <a:spcPct val="100000"/>
              </a:lnSpc>
              <a:buClr>
                <a:srgbClr val="FFFFFF"/>
              </a:buClr>
              <a:buFont typeface="Calibri" panose="020F0502020204030204"/>
              <a:buAutoNum type="arabicPeriod"/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Verdana" panose="020B0604030504040204"/>
                <a:ea typeface="Calibri" panose="020F0502020204030204"/>
              </a:rPr>
              <a:t>the type of operations that can be performed 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457200" indent="-457200">
              <a:lnSpc>
                <a:spcPct val="100000"/>
              </a:lnSpc>
              <a:tabLst>
                <a:tab pos="0" algn="l"/>
              </a:tabLst>
            </a:pP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457200" indent="-457200">
              <a:lnSpc>
                <a:spcPct val="100000"/>
              </a:lnSpc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Verdana" panose="020B0604030504040204"/>
                <a:ea typeface="Calibri" panose="020F0502020204030204"/>
              </a:rPr>
              <a:t>on the corresponding type of data.</a:t>
            </a:r>
            <a:r>
              <a:rPr lang="en-US" sz="1400" b="0" strike="noStrike" spc="-1">
                <a:solidFill>
                  <a:srgbClr val="FFFFFF"/>
                </a:solidFill>
                <a:latin typeface="Arial" panose="020B0604020202020204"/>
                <a:ea typeface="Calibri" panose="020F0502020204030204"/>
              </a:rPr>
              <a:t> </a:t>
            </a:r>
            <a:endParaRPr lang="en-US" sz="1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1" name="TextBox 4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7" dur="indefinite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8" dur="indefinite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" presetClass="emph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1" dur="indefinite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2" dur="indefinite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mph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" presetClass="emph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0" dur="indefinite"/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" presetClass="emph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3" dur="indefinite"/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4" dur="indefinite"/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mph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/>
                                        <p:tgtEl>
                                          <p:spTgt spid="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" presetClass="emph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3" dur="indefinite"/>
                                        <p:tgtEl>
                                          <p:spTgt spid="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4" dur="indefinite"/>
                                        <p:tgtEl>
                                          <p:spTgt spid="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" presetClass="emph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8" dur="indefinite"/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" presetClass="emph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/>
                                        <p:tgtEl>
                                          <p:spTgt spid="10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1" dur="indefinite"/>
                                        <p:tgtEl>
                                          <p:spTgt spid="10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2" dur="indefinite"/>
                                        <p:tgtEl>
                                          <p:spTgt spid="10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3" name="Rectangle 4"/>
          <p:cNvSpPr/>
          <p:nvPr/>
        </p:nvSpPr>
        <p:spPr>
          <a:xfrm>
            <a:off x="533520" y="990720"/>
            <a:ext cx="8610120" cy="19184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Data Type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</a:rPr>
              <a:t>There are two data types −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342900" indent="-342900">
              <a:lnSpc>
                <a:spcPct val="100000"/>
              </a:lnSpc>
              <a:buClr>
                <a:srgbClr val="FFFFFF"/>
              </a:buClr>
              <a:buFont typeface="Calibri" panose="020F0502020204030204"/>
              <a:buAutoNum type="arabicPeriod"/>
            </a:pPr>
            <a:r>
              <a:rPr lang="en-US" sz="2400" b="0" strike="noStrike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</a:rPr>
              <a:t>Built-in Data Type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342900" indent="-342900">
              <a:lnSpc>
                <a:spcPct val="100000"/>
              </a:lnSpc>
              <a:buClr>
                <a:srgbClr val="FFFFFF"/>
              </a:buClr>
              <a:buFont typeface="Calibri" panose="020F0502020204030204"/>
              <a:buAutoNum type="arabicPeriod"/>
            </a:pPr>
            <a:r>
              <a:rPr lang="en-US" sz="2400" b="0" strike="noStrike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</a:rPr>
              <a:t>Derived Data Type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4" name="TextBox 7"/>
          <p:cNvSpPr/>
          <p:nvPr/>
        </p:nvSpPr>
        <p:spPr>
          <a:xfrm>
            <a:off x="6248520" y="3352680"/>
            <a:ext cx="2590560" cy="1919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Derived Data Type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 List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 Array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 Stack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 Queue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5" name="TextBox 8"/>
          <p:cNvSpPr/>
          <p:nvPr/>
        </p:nvSpPr>
        <p:spPr>
          <a:xfrm>
            <a:off x="762120" y="3352680"/>
            <a:ext cx="3962160" cy="1919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2900" indent="-342900">
              <a:lnSpc>
                <a:spcPct val="100000"/>
              </a:lnSpc>
              <a:tabLst>
                <a:tab pos="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Built-in Data Type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  <a:tabLst>
                <a:tab pos="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 Integers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  <a:tabLst>
                <a:tab pos="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 Boolean (true, false)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  <a:tabLst>
                <a:tab pos="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 Floating (Decimal numbers)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  <a:tabLst>
                <a:tab pos="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 Character and Strings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6" name="Rectangle 9"/>
          <p:cNvSpPr/>
          <p:nvPr/>
        </p:nvSpPr>
        <p:spPr>
          <a:xfrm>
            <a:off x="533520" y="2895480"/>
            <a:ext cx="80769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FFFFFF"/>
                </a:solidFill>
                <a:latin typeface="Calibri" panose="020F0502020204030204"/>
              </a:rPr>
              <a:t>-----------------------------------------------------------------------------------------------------------------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7" name="TextBox 10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5" name="Rectangle 2"/>
          <p:cNvSpPr/>
          <p:nvPr/>
        </p:nvSpPr>
        <p:spPr>
          <a:xfrm>
            <a:off x="457200" y="762120"/>
            <a:ext cx="822600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4400" b="0" strike="noStrike" spc="-1">
                <a:solidFill>
                  <a:srgbClr val="FFFFFF"/>
                </a:solidFill>
                <a:latin typeface="Arial" panose="020B0604020202020204"/>
              </a:rPr>
              <a:t>Some Questions to Ask</a:t>
            </a:r>
          </a:p>
        </p:txBody>
      </p:sp>
      <p:sp>
        <p:nvSpPr>
          <p:cNvPr id="76" name="Rectangle 3"/>
          <p:cNvSpPr/>
          <p:nvPr/>
        </p:nvSpPr>
        <p:spPr>
          <a:xfrm>
            <a:off x="917640" y="1981080"/>
            <a:ext cx="8226000" cy="45702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00000"/>
              </a:lnSpc>
              <a:spcBef>
                <a:spcPts val="640"/>
              </a:spcBef>
              <a:tabLst>
                <a:tab pos="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Are all data inserted into the data structure at the beginning, or are insertions interspersed with other operations?</a:t>
            </a:r>
          </a:p>
          <a:p>
            <a:pPr>
              <a:lnSpc>
                <a:spcPct val="100000"/>
              </a:lnSpc>
              <a:spcBef>
                <a:spcPts val="640"/>
              </a:spcBef>
              <a:tabLst>
                <a:tab pos="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Does the system allows any modification?</a:t>
            </a:r>
          </a:p>
          <a:p>
            <a:pPr>
              <a:lnSpc>
                <a:spcPct val="100000"/>
              </a:lnSpc>
              <a:spcBef>
                <a:spcPts val="640"/>
              </a:spcBef>
              <a:tabLst>
                <a:tab pos="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Can data be deleted?</a:t>
            </a:r>
          </a:p>
          <a:p>
            <a:pPr>
              <a:lnSpc>
                <a:spcPct val="100000"/>
              </a:lnSpc>
              <a:spcBef>
                <a:spcPts val="640"/>
              </a:spcBef>
              <a:tabLst>
                <a:tab pos="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Are all data processed in some well-defined order, or is random access allowed?</a:t>
            </a:r>
          </a:p>
          <a:p>
            <a:pPr>
              <a:lnSpc>
                <a:spcPct val="100000"/>
              </a:lnSpc>
              <a:spcBef>
                <a:spcPts val="640"/>
              </a:spcBef>
              <a:tabLst>
                <a:tab pos="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7" name="Flowchart: Connector 7"/>
          <p:cNvSpPr/>
          <p:nvPr/>
        </p:nvSpPr>
        <p:spPr>
          <a:xfrm>
            <a:off x="304920" y="2057400"/>
            <a:ext cx="380520" cy="380520"/>
          </a:xfrm>
          <a:prstGeom prst="flowChartConnector">
            <a:avLst/>
          </a:prstGeom>
          <a:solidFill>
            <a:schemeClr val="bg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78" name="Flowchart: Connector 8"/>
          <p:cNvSpPr/>
          <p:nvPr/>
        </p:nvSpPr>
        <p:spPr>
          <a:xfrm>
            <a:off x="304920" y="4191120"/>
            <a:ext cx="380520" cy="380520"/>
          </a:xfrm>
          <a:prstGeom prst="flowChartConnector">
            <a:avLst/>
          </a:prstGeom>
          <a:solidFill>
            <a:schemeClr val="bg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79" name="Flowchart: Connector 9"/>
          <p:cNvSpPr/>
          <p:nvPr/>
        </p:nvSpPr>
        <p:spPr>
          <a:xfrm>
            <a:off x="304920" y="3657600"/>
            <a:ext cx="380520" cy="380520"/>
          </a:xfrm>
          <a:prstGeom prst="flowChartConnector">
            <a:avLst/>
          </a:prstGeom>
          <a:solidFill>
            <a:schemeClr val="bg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80" name="Flowchart: Connector 12"/>
          <p:cNvSpPr/>
          <p:nvPr/>
        </p:nvSpPr>
        <p:spPr>
          <a:xfrm>
            <a:off x="304920" y="4800600"/>
            <a:ext cx="380520" cy="380520"/>
          </a:xfrm>
          <a:prstGeom prst="flowChartConnector">
            <a:avLst/>
          </a:prstGeom>
          <a:solidFill>
            <a:schemeClr val="bg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81" name="TextBox 13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9" name="TextBox 4"/>
          <p:cNvSpPr/>
          <p:nvPr/>
        </p:nvSpPr>
        <p:spPr>
          <a:xfrm>
            <a:off x="2057400" y="1752480"/>
            <a:ext cx="3962160" cy="36244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2900" indent="-342900">
              <a:lnSpc>
                <a:spcPct val="100000"/>
              </a:lnSpc>
              <a:tabLst>
                <a:tab pos="0" algn="l"/>
              </a:tabLst>
            </a:pPr>
            <a:r>
              <a:rPr lang="en-US" sz="3600" b="1" strike="noStrike" spc="-1">
                <a:solidFill>
                  <a:srgbClr val="FFFFFF"/>
                </a:solidFill>
                <a:latin typeface="Calibri" panose="020F0502020204030204"/>
              </a:rPr>
              <a:t>Basic Operations: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342900" indent="-342900">
              <a:lnSpc>
                <a:spcPct val="100000"/>
              </a:lnSpc>
              <a:tabLst>
                <a:tab pos="0" algn="l"/>
              </a:tabLst>
            </a:pP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  <a:tabLst>
                <a:tab pos="0" algn="l"/>
              </a:tabLst>
            </a:pPr>
            <a:r>
              <a:rPr lang="en-US" sz="2800" b="1" strike="noStrike" spc="-1">
                <a:solidFill>
                  <a:srgbClr val="FFFFFF"/>
                </a:solidFill>
                <a:latin typeface="Calibri" panose="020F0502020204030204"/>
              </a:rPr>
              <a:t> Traversing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  <a:tabLst>
                <a:tab pos="0" algn="l"/>
              </a:tabLst>
            </a:pPr>
            <a:r>
              <a:rPr lang="en-US" sz="2800" b="1" strike="noStrike" spc="-1">
                <a:solidFill>
                  <a:srgbClr val="FFFFFF"/>
                </a:solidFill>
                <a:latin typeface="Calibri" panose="020F0502020204030204"/>
              </a:rPr>
              <a:t> Searching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  <a:tabLst>
                <a:tab pos="0" algn="l"/>
              </a:tabLst>
            </a:pPr>
            <a:r>
              <a:rPr lang="en-US" sz="2800" b="1" strike="noStrike" spc="-1">
                <a:solidFill>
                  <a:srgbClr val="FFFFFF"/>
                </a:solidFill>
                <a:latin typeface="Calibri" panose="020F0502020204030204"/>
              </a:rPr>
              <a:t> Insertion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  <a:tabLst>
                <a:tab pos="0" algn="l"/>
              </a:tabLst>
            </a:pPr>
            <a:r>
              <a:rPr lang="en-US" sz="2800" b="1" strike="noStrike" spc="-1">
                <a:solidFill>
                  <a:srgbClr val="FFFFFF"/>
                </a:solidFill>
                <a:latin typeface="Calibri" panose="020F0502020204030204"/>
              </a:rPr>
              <a:t> Deletion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  <a:tabLst>
                <a:tab pos="0" algn="l"/>
              </a:tabLst>
            </a:pPr>
            <a:r>
              <a:rPr lang="en-US" sz="2800" b="1" strike="noStrike" spc="-1">
                <a:solidFill>
                  <a:srgbClr val="FFFFFF"/>
                </a:solidFill>
                <a:latin typeface="Calibri" panose="020F0502020204030204"/>
              </a:rPr>
              <a:t> Sorting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  <a:tabLst>
                <a:tab pos="0" algn="l"/>
              </a:tabLst>
            </a:pPr>
            <a:r>
              <a:rPr lang="en-US" sz="2800" b="1" strike="noStrike" spc="-1">
                <a:solidFill>
                  <a:srgbClr val="FFFFFF"/>
                </a:solidFill>
                <a:latin typeface="Calibri" panose="020F0502020204030204"/>
              </a:rPr>
              <a:t> Merging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0" name="TextBox 5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2" name="TextBox 4"/>
          <p:cNvSpPr/>
          <p:nvPr/>
        </p:nvSpPr>
        <p:spPr>
          <a:xfrm>
            <a:off x="380880" y="1523880"/>
            <a:ext cx="8229240" cy="32594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000" b="1" strike="noStrike" spc="-1">
                <a:solidFill>
                  <a:srgbClr val="FFFFFF"/>
                </a:solidFill>
                <a:latin typeface="Calibri" panose="020F0502020204030204"/>
              </a:rPr>
              <a:t>Algorithms</a:t>
            </a:r>
            <a:endParaRPr lang="en-US" sz="4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FFFFFF"/>
                </a:solidFill>
                <a:latin typeface="Calibri" panose="020F0502020204030204"/>
              </a:rPr>
              <a:t>Algorithm is a step-by-step procedure, which defines a set of instructions to be executed in a certain order to get the desired output. Algorithms are generally created independent of underlying languages, i.e. an algorithm can be implemented in more than one programming language.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3" name="TextBox 5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5" name="TextBox 4"/>
          <p:cNvSpPr/>
          <p:nvPr/>
        </p:nvSpPr>
        <p:spPr>
          <a:xfrm>
            <a:off x="304920" y="1523880"/>
            <a:ext cx="8305560" cy="47851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FFFFFF"/>
                </a:solidFill>
                <a:latin typeface="Calibri" panose="020F0502020204030204"/>
              </a:rPr>
              <a:t>Algorithms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</a:rPr>
              <a:t>From the data structure point of view, following are some important categories of algorithms −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Search</a:t>
            </a: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</a:rPr>
              <a:t> − Algorithm to search an item in a data structure.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Sort</a:t>
            </a: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</a:rPr>
              <a:t> − Algorithm to sort items in a certain order.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Insert</a:t>
            </a: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</a:rPr>
              <a:t> − Algorithm to insert item in a data structure.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Update</a:t>
            </a: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</a:rPr>
              <a:t> − Algorithm to update an existing item in a data structure.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1" strike="noStrike" spc="-1">
                <a:solidFill>
                  <a:srgbClr val="FFFFFF"/>
                </a:solidFill>
                <a:latin typeface="Calibri" panose="020F0502020204030204"/>
              </a:rPr>
              <a:t>Delete</a:t>
            </a: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</a:rPr>
              <a:t> − Algorithm to delete an existing item from a data structure.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6" name="TextBox 5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18" name="Picture 4" descr="one problem many solutions"/>
          <p:cNvPicPr/>
          <p:nvPr/>
        </p:nvPicPr>
        <p:blipFill>
          <a:blip r:embed="rId2"/>
          <a:stretch>
            <a:fillRect/>
          </a:stretch>
        </p:blipFill>
        <p:spPr>
          <a:xfrm>
            <a:off x="152280" y="1752480"/>
            <a:ext cx="4358880" cy="4058280"/>
          </a:xfrm>
          <a:prstGeom prst="rect">
            <a:avLst/>
          </a:prstGeom>
          <a:ln w="9525">
            <a:noFill/>
          </a:ln>
        </p:spPr>
      </p:pic>
      <p:sp>
        <p:nvSpPr>
          <p:cNvPr id="119" name="TextBox 5"/>
          <p:cNvSpPr/>
          <p:nvPr/>
        </p:nvSpPr>
        <p:spPr>
          <a:xfrm>
            <a:off x="76320" y="914400"/>
            <a:ext cx="518112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</a:rPr>
              <a:t>Whish is the best algorithm?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0" name="TextBox 7"/>
          <p:cNvSpPr/>
          <p:nvPr/>
        </p:nvSpPr>
        <p:spPr>
          <a:xfrm>
            <a:off x="4572000" y="1295280"/>
            <a:ext cx="2057040" cy="10645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b="0" strike="noStrike" spc="-1">
                <a:solidFill>
                  <a:srgbClr val="FFFFFF"/>
                </a:solidFill>
                <a:latin typeface="Calibri" panose="020F0502020204030204"/>
              </a:rPr>
              <a:t>- Time</a:t>
            </a: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3200" b="0" strike="noStrike" spc="-1">
                <a:solidFill>
                  <a:srgbClr val="FFFFFF"/>
                </a:solidFill>
                <a:latin typeface="Calibri" panose="020F0502020204030204"/>
              </a:rPr>
              <a:t>- Space</a:t>
            </a: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1" name="TextBox 8"/>
          <p:cNvSpPr/>
          <p:nvPr/>
        </p:nvSpPr>
        <p:spPr>
          <a:xfrm>
            <a:off x="4572000" y="2209680"/>
            <a:ext cx="4571640" cy="48445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FFFFFF"/>
                </a:solidFill>
                <a:latin typeface="Calibri" panose="020F0502020204030204"/>
              </a:rPr>
              <a:t>Space complexity S(P) of any algorithm P is S(P) = C + SP(I), where C is the fixed part and S(I) is the variable part of the algorithm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FFFFFF"/>
                </a:solidFill>
                <a:latin typeface="Calibri" panose="020F0502020204030204"/>
              </a:rPr>
              <a:t>----------------------------------------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FFFFFF"/>
                </a:solidFill>
                <a:latin typeface="Calibri" panose="020F0502020204030204"/>
              </a:rPr>
              <a:t>Algorithm: SUM(A, B)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FFFFFF"/>
                </a:solidFill>
                <a:latin typeface="Calibri" panose="020F0502020204030204"/>
              </a:rPr>
              <a:t>Step 1 -  START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FFFFFF"/>
                </a:solidFill>
                <a:latin typeface="Calibri" panose="020F0502020204030204"/>
              </a:rPr>
              <a:t>Step 2 -  C ← A + B + 10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FFFFFF"/>
                </a:solidFill>
                <a:latin typeface="Calibri" panose="020F0502020204030204"/>
              </a:rPr>
              <a:t>Step 3 -  Stop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FFFFFF"/>
                </a:solidFill>
                <a:latin typeface="Calibri" panose="020F0502020204030204"/>
              </a:rPr>
              <a:t>----------------------------------------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FFFFFF"/>
                </a:solidFill>
                <a:latin typeface="Calibri" panose="020F0502020204030204"/>
              </a:rPr>
              <a:t>Here A, B, C are not constant. Hence, S(p)=1+3=4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2" name="TextBox 9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4" name="TextBox 6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25" name="Picture 4" descr="one problem many solutions"/>
          <p:cNvPicPr/>
          <p:nvPr/>
        </p:nvPicPr>
        <p:blipFill>
          <a:blip r:embed="rId2"/>
          <a:stretch>
            <a:fillRect/>
          </a:stretch>
        </p:blipFill>
        <p:spPr>
          <a:xfrm>
            <a:off x="152280" y="1752480"/>
            <a:ext cx="4358880" cy="4058280"/>
          </a:xfrm>
          <a:prstGeom prst="rect">
            <a:avLst/>
          </a:prstGeom>
          <a:ln w="9525">
            <a:noFill/>
          </a:ln>
        </p:spPr>
      </p:pic>
      <p:sp>
        <p:nvSpPr>
          <p:cNvPr id="126" name="TextBox 5"/>
          <p:cNvSpPr/>
          <p:nvPr/>
        </p:nvSpPr>
        <p:spPr>
          <a:xfrm>
            <a:off x="76320" y="914400"/>
            <a:ext cx="518112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</a:rPr>
              <a:t>Whish is the best algorithm?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7" name="TextBox 7"/>
          <p:cNvSpPr/>
          <p:nvPr/>
        </p:nvSpPr>
        <p:spPr>
          <a:xfrm>
            <a:off x="4572000" y="1295280"/>
            <a:ext cx="2057040" cy="10645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b="0" strike="noStrike" spc="-1">
                <a:solidFill>
                  <a:srgbClr val="FFFFFF"/>
                </a:solidFill>
                <a:latin typeface="Calibri" panose="020F0502020204030204"/>
              </a:rPr>
              <a:t>- Time</a:t>
            </a: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3200" b="0" strike="noStrike" spc="-1">
                <a:solidFill>
                  <a:srgbClr val="FFFFFF"/>
                </a:solidFill>
                <a:latin typeface="Calibri" panose="020F0502020204030204"/>
              </a:rPr>
              <a:t>- Space</a:t>
            </a: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8" name="TextBox 8"/>
          <p:cNvSpPr/>
          <p:nvPr/>
        </p:nvSpPr>
        <p:spPr>
          <a:xfrm>
            <a:off x="4572000" y="2386440"/>
            <a:ext cx="4571640" cy="33814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FFFFFF"/>
                </a:solidFill>
                <a:latin typeface="Calibri" panose="020F0502020204030204"/>
              </a:rPr>
              <a:t>Time complexity falls under one of the three: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FFFFFF"/>
                </a:solidFill>
                <a:latin typeface="Calibri" panose="020F0502020204030204"/>
              </a:rPr>
              <a:t>Best Case</a:t>
            </a:r>
            <a:r>
              <a:rPr lang="en-US" sz="2400" b="0" strike="noStrike" spc="-1">
                <a:solidFill>
                  <a:srgbClr val="FFFFFF"/>
                </a:solidFill>
                <a:latin typeface="Calibri" panose="020F0502020204030204"/>
              </a:rPr>
              <a:t> − Minimum time required for program execution.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FFFFFF"/>
                </a:solidFill>
                <a:latin typeface="Calibri" panose="020F0502020204030204"/>
              </a:rPr>
              <a:t>Average Case</a:t>
            </a:r>
            <a:r>
              <a:rPr lang="en-US" sz="2400" b="0" strike="noStrike" spc="-1">
                <a:solidFill>
                  <a:srgbClr val="FFFFFF"/>
                </a:solidFill>
                <a:latin typeface="Calibri" panose="020F0502020204030204"/>
              </a:rPr>
              <a:t> − Average time required for program execution.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FFFFFF"/>
                </a:solidFill>
                <a:latin typeface="Calibri" panose="020F0502020204030204"/>
              </a:rPr>
              <a:t>Worst Case</a:t>
            </a:r>
            <a:r>
              <a:rPr lang="en-US" sz="2400" b="0" strike="noStrike" spc="-1">
                <a:solidFill>
                  <a:srgbClr val="FFFFFF"/>
                </a:solidFill>
                <a:latin typeface="Calibri" panose="020F0502020204030204"/>
              </a:rPr>
              <a:t> − Maximum time required for program execution.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5" name="Rectangle 2"/>
          <p:cNvSpPr/>
          <p:nvPr/>
        </p:nvSpPr>
        <p:spPr>
          <a:xfrm>
            <a:off x="457200" y="762120"/>
            <a:ext cx="822600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4400" b="0" strike="noStrike" spc="-1">
                <a:solidFill>
                  <a:srgbClr val="FFFFFF"/>
                </a:solidFill>
                <a:latin typeface="Arial" panose="020B0604020202020204"/>
              </a:rPr>
              <a:t>Data Structures</a:t>
            </a:r>
          </a:p>
        </p:txBody>
      </p:sp>
      <p:sp>
        <p:nvSpPr>
          <p:cNvPr id="46" name="Rectangle 3"/>
          <p:cNvSpPr/>
          <p:nvPr/>
        </p:nvSpPr>
        <p:spPr>
          <a:xfrm>
            <a:off x="917640" y="1981080"/>
            <a:ext cx="8226000" cy="45716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00000"/>
              </a:lnSpc>
              <a:spcBef>
                <a:spcPts val="640"/>
              </a:spcBef>
              <a:tabLst>
                <a:tab pos="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Prepares the students for the more advanced material to which students will encounter in later courses. </a:t>
            </a:r>
          </a:p>
          <a:p>
            <a:pPr>
              <a:lnSpc>
                <a:spcPct val="100000"/>
              </a:lnSpc>
              <a:spcBef>
                <a:spcPts val="640"/>
              </a:spcBef>
              <a:tabLst>
                <a:tab pos="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Cover well-known data structures such as dynamic arrays, linked lists, stacks, queues, tree and graphs. </a:t>
            </a:r>
          </a:p>
          <a:p>
            <a:pPr>
              <a:lnSpc>
                <a:spcPct val="100000"/>
              </a:lnSpc>
              <a:spcBef>
                <a:spcPts val="640"/>
              </a:spcBef>
              <a:tabLst>
                <a:tab pos="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Implement data structures in C/C++</a:t>
            </a:r>
          </a:p>
          <a:p>
            <a:pPr>
              <a:lnSpc>
                <a:spcPct val="100000"/>
              </a:lnSpc>
              <a:spcBef>
                <a:spcPts val="640"/>
              </a:spcBef>
              <a:tabLst>
                <a:tab pos="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7" name="Oval 7"/>
          <p:cNvSpPr/>
          <p:nvPr/>
        </p:nvSpPr>
        <p:spPr>
          <a:xfrm>
            <a:off x="457200" y="2133720"/>
            <a:ext cx="380520" cy="304560"/>
          </a:xfrm>
          <a:prstGeom prst="ellipse">
            <a:avLst/>
          </a:prstGeom>
          <a:solidFill>
            <a:schemeClr val="accent2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48" name="Oval 8"/>
          <p:cNvSpPr/>
          <p:nvPr/>
        </p:nvSpPr>
        <p:spPr>
          <a:xfrm>
            <a:off x="457200" y="3581280"/>
            <a:ext cx="380520" cy="304560"/>
          </a:xfrm>
          <a:prstGeom prst="ellipse">
            <a:avLst/>
          </a:prstGeom>
          <a:solidFill>
            <a:schemeClr val="accent2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49" name="Oval 9"/>
          <p:cNvSpPr/>
          <p:nvPr/>
        </p:nvSpPr>
        <p:spPr>
          <a:xfrm>
            <a:off x="533520" y="5257800"/>
            <a:ext cx="380520" cy="304560"/>
          </a:xfrm>
          <a:prstGeom prst="ellipse">
            <a:avLst/>
          </a:prstGeom>
          <a:solidFill>
            <a:schemeClr val="accent2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50" name="TextBox 10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7" dur="indefinite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8" dur="indefinite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3" dur="indefinite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4" dur="indefinite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0" dur="indefinite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0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420" y="2319020"/>
            <a:ext cx="6264275" cy="396621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912495" y="1305560"/>
            <a:ext cx="64503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How to Estimate the complexity of a program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912495" y="1305560"/>
            <a:ext cx="64503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How to Estimate the complexity of a program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" y="2137410"/>
            <a:ext cx="6471920" cy="36658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912495" y="1305560"/>
            <a:ext cx="64503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How to Estimate the complexity of a program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760" y="2257425"/>
            <a:ext cx="7261225" cy="3482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912495" y="1305560"/>
            <a:ext cx="64503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How to Estimate the complexity of a program</a:t>
            </a:r>
          </a:p>
        </p:txBody>
      </p:sp>
      <p:graphicFrame>
        <p:nvGraphicFramePr>
          <p:cNvPr id="2" name="Object 1"/>
          <p:cNvGraphicFramePr/>
          <p:nvPr/>
        </p:nvGraphicFramePr>
        <p:xfrm>
          <a:off x="1222375" y="2270760"/>
          <a:ext cx="6326505" cy="4232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r:id="rId3" imgW="3905250" imgH="2314575" progId="Paint.Picture">
                  <p:embed/>
                </p:oleObj>
              </mc:Choice>
              <mc:Fallback>
                <p:oleObj r:id="rId3" imgW="3905250" imgH="2314575" progId="Paint.Picture">
                  <p:embed/>
                  <p:pic>
                    <p:nvPicPr>
                      <p:cNvPr id="0" name="Picture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22375" y="2270760"/>
                        <a:ext cx="6326505" cy="4232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912495" y="1305560"/>
            <a:ext cx="64503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How to Estimate the complexity of a program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55" y="2642870"/>
            <a:ext cx="8145145" cy="2765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220" y="1130300"/>
            <a:ext cx="6112510" cy="5270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70" y="1315085"/>
            <a:ext cx="8599805" cy="5168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782321" y="1124744"/>
            <a:ext cx="508582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int</a:t>
            </a:r>
            <a:r>
              <a:rPr lang="en-US" dirty="0">
                <a:solidFill>
                  <a:schemeClr val="bg1"/>
                </a:solidFill>
              </a:rPr>
              <a:t> a[15]={1,5,2,-6,2,4,9,0,12,35,8,2,23,-1,9};</a:t>
            </a:r>
          </a:p>
          <a:p>
            <a:r>
              <a:rPr lang="en-US" dirty="0" err="1">
                <a:solidFill>
                  <a:schemeClr val="bg1"/>
                </a:solidFill>
              </a:rPr>
              <a:t>int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i,j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smtClean="0">
                <a:solidFill>
                  <a:schemeClr val="bg1"/>
                </a:solidFill>
              </a:rPr>
              <a:t>Sum=0, Count=0;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for(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dirty="0">
                <a:solidFill>
                  <a:schemeClr val="bg1"/>
                </a:solidFill>
              </a:rPr>
              <a:t>=0;i&lt;</a:t>
            </a:r>
            <a:r>
              <a:rPr lang="en-US" dirty="0" err="1">
                <a:solidFill>
                  <a:schemeClr val="bg1"/>
                </a:solidFill>
              </a:rPr>
              <a:t>n,i</a:t>
            </a:r>
            <a:r>
              <a:rPr lang="en-US" dirty="0">
                <a:solidFill>
                  <a:schemeClr val="bg1"/>
                </a:solidFill>
              </a:rPr>
              <a:t>++)</a:t>
            </a:r>
          </a:p>
          <a:p>
            <a:r>
              <a:rPr lang="en-US" dirty="0">
                <a:solidFill>
                  <a:schemeClr val="bg1"/>
                </a:solidFill>
              </a:rPr>
              <a:t>for(j=0, j&lt;n-i-1,j++)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{</a:t>
            </a:r>
          </a:p>
          <a:p>
            <a:pPr indent="457200"/>
            <a:r>
              <a:rPr lang="en-US" dirty="0">
                <a:solidFill>
                  <a:schemeClr val="bg1"/>
                </a:solidFill>
              </a:rPr>
              <a:t>if(a[j]&gt;a[j+1])</a:t>
            </a:r>
          </a:p>
          <a:p>
            <a:pPr indent="457200"/>
            <a:r>
              <a:rPr lang="en-US" dirty="0">
                <a:solidFill>
                  <a:schemeClr val="bg1"/>
                </a:solidFill>
              </a:rPr>
              <a:t>{</a:t>
            </a:r>
          </a:p>
          <a:p>
            <a:pPr indent="457200"/>
            <a:r>
              <a:rPr lang="en-US" dirty="0" smtClean="0">
                <a:solidFill>
                  <a:schemeClr val="bg1"/>
                </a:solidFill>
              </a:rPr>
              <a:t>	t=a[j</a:t>
            </a:r>
            <a:r>
              <a:rPr lang="en-US" dirty="0">
                <a:solidFill>
                  <a:schemeClr val="bg1"/>
                </a:solidFill>
              </a:rPr>
              <a:t>]; a[j]=a[j+1]; a[j+1]=t;</a:t>
            </a:r>
          </a:p>
          <a:p>
            <a:pPr indent="457200"/>
            <a:r>
              <a:rPr lang="en-US" dirty="0" smtClean="0">
                <a:solidFill>
                  <a:schemeClr val="bg1"/>
                </a:solidFill>
              </a:rPr>
              <a:t>}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}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for(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=0;i&lt;</a:t>
            </a:r>
            <a:r>
              <a:rPr lang="en-US" dirty="0" err="1" smtClean="0">
                <a:solidFill>
                  <a:schemeClr val="bg1"/>
                </a:solidFill>
              </a:rPr>
              <a:t>n;i</a:t>
            </a:r>
            <a:r>
              <a:rPr lang="en-US" dirty="0" smtClean="0">
                <a:solidFill>
                  <a:schemeClr val="bg1"/>
                </a:solidFill>
              </a:rPr>
              <a:t>++)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    If(a[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]%2==0)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    {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Sum+=a[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];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Count++;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        }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printf</a:t>
            </a:r>
            <a:r>
              <a:rPr lang="en-US" dirty="0" smtClean="0">
                <a:solidFill>
                  <a:schemeClr val="bg1"/>
                </a:solidFill>
              </a:rPr>
              <a:t>(“Average is %d”, Sum/Count);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18960" y="1155804"/>
            <a:ext cx="2005368" cy="580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Constant c1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c2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sz="1100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3*n*n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2*n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c3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32240" y="263691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Total 3n</a:t>
            </a:r>
            <a:r>
              <a:rPr lang="en-US" baseline="30000" dirty="0" smtClean="0">
                <a:solidFill>
                  <a:schemeClr val="bg1"/>
                </a:solidFill>
              </a:rPr>
              <a:t>2</a:t>
            </a:r>
            <a:r>
              <a:rPr lang="en-US" dirty="0" smtClean="0">
                <a:solidFill>
                  <a:schemeClr val="bg1"/>
                </a:solidFill>
              </a:rPr>
              <a:t>+2n+3c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4465" y="981075"/>
            <a:ext cx="879983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Several Growth Functions: </a:t>
            </a:r>
          </a:p>
          <a:p>
            <a:r>
              <a:rPr lang="en-US" sz="2800" dirty="0">
                <a:solidFill>
                  <a:schemeClr val="bg1"/>
                </a:solidFill>
              </a:rPr>
              <a:t>1 &lt; </a:t>
            </a:r>
            <a:r>
              <a:rPr lang="en-US" sz="2800" dirty="0" err="1">
                <a:solidFill>
                  <a:schemeClr val="bg1"/>
                </a:solidFill>
              </a:rPr>
              <a:t>logn</a:t>
            </a:r>
            <a:r>
              <a:rPr lang="en-US" sz="2800" dirty="0">
                <a:solidFill>
                  <a:schemeClr val="bg1"/>
                </a:solidFill>
              </a:rPr>
              <a:t> &lt;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√n &lt; n &lt;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nlogn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n</a:t>
            </a:r>
            <a:r>
              <a:rPr lang="en-US" sz="28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n</a:t>
            </a:r>
            <a:r>
              <a:rPr lang="en-US" sz="28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2</a:t>
            </a:r>
            <a:r>
              <a:rPr lang="en-US" sz="28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3</a:t>
            </a:r>
            <a:r>
              <a:rPr lang="en-US" sz="28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aseline="30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99592" y="1916832"/>
            <a:ext cx="79208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Asymptotic </a:t>
            </a:r>
            <a:r>
              <a:rPr lang="en-US" sz="2800" dirty="0" smtClean="0">
                <a:solidFill>
                  <a:schemeClr val="bg1"/>
                </a:solidFill>
              </a:rPr>
              <a:t>Notations: </a:t>
            </a:r>
            <a:endParaRPr lang="en-US" sz="2800" dirty="0">
              <a:solidFill>
                <a:schemeClr val="bg1"/>
              </a:solidFill>
            </a:endParaRPr>
          </a:p>
          <a:p>
            <a:pPr marL="742950" lvl="1" indent="-285750">
              <a:buBlip>
                <a:blip r:embed="rId2"/>
              </a:buBlip>
            </a:pPr>
            <a:r>
              <a:rPr lang="en-US" sz="2800" dirty="0" smtClean="0">
                <a:solidFill>
                  <a:schemeClr val="bg1"/>
                </a:solidFill>
              </a:rPr>
              <a:t> Big-Oh </a:t>
            </a:r>
            <a:r>
              <a:rPr lang="en-US" sz="2800" dirty="0">
                <a:solidFill>
                  <a:schemeClr val="bg1"/>
                </a:solidFill>
              </a:rPr>
              <a:t>Notation, O</a:t>
            </a:r>
          </a:p>
          <a:p>
            <a:pPr marL="742950" lvl="1" indent="-285750">
              <a:buBlip>
                <a:blip r:embed="rId2"/>
              </a:buBlip>
            </a:pPr>
            <a:r>
              <a:rPr lang="en-US" sz="2800" dirty="0" smtClean="0">
                <a:solidFill>
                  <a:schemeClr val="bg1"/>
                </a:solidFill>
              </a:rPr>
              <a:t> Big-Omega Notation, </a:t>
            </a:r>
            <a:r>
              <a:rPr lang="el-GR" sz="2800" dirty="0" smtClean="0">
                <a:solidFill>
                  <a:schemeClr val="bg1"/>
                </a:solidFill>
              </a:rPr>
              <a:t>Ω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</a:p>
          <a:p>
            <a:pPr marL="742950" lvl="1" indent="-285750">
              <a:buBlip>
                <a:blip r:embed="rId2"/>
              </a:buBlip>
            </a:pPr>
            <a:r>
              <a:rPr lang="en-US" sz="2800" dirty="0" smtClean="0">
                <a:solidFill>
                  <a:schemeClr val="bg1"/>
                </a:solidFill>
              </a:rPr>
              <a:t> Theta Notation, </a:t>
            </a:r>
            <a:r>
              <a:rPr lang="el-GR" sz="2800" dirty="0" smtClean="0">
                <a:solidFill>
                  <a:schemeClr val="bg1"/>
                </a:solidFill>
              </a:rPr>
              <a:t>θ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6063" y="3789040"/>
            <a:ext cx="8908232" cy="2673588"/>
            <a:chOff x="56063" y="3789040"/>
            <a:chExt cx="8908232" cy="2673588"/>
          </a:xfrm>
        </p:grpSpPr>
        <p:sp>
          <p:nvSpPr>
            <p:cNvPr id="3" name="Rectangle 2"/>
            <p:cNvSpPr/>
            <p:nvPr/>
          </p:nvSpPr>
          <p:spPr>
            <a:xfrm>
              <a:off x="2051721" y="3789040"/>
              <a:ext cx="691257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14400" lvl="1" indent="-457200">
                <a:buBlip>
                  <a:blip r:embed="rId3"/>
                </a:buBlip>
              </a:pPr>
              <a:r>
                <a:rPr lang="en-US" sz="2800" dirty="0">
                  <a:solidFill>
                    <a:schemeClr val="bg1"/>
                  </a:solidFill>
                </a:rPr>
                <a:t>Big-Oh </a:t>
              </a:r>
              <a:r>
                <a:rPr lang="en-US" sz="2800" dirty="0" smtClean="0">
                  <a:solidFill>
                    <a:schemeClr val="bg1"/>
                  </a:solidFill>
                </a:rPr>
                <a:t>Notation: Upper bound</a:t>
              </a:r>
              <a:endParaRPr lang="en-US" sz="2800" dirty="0">
                <a:solidFill>
                  <a:schemeClr val="bg1"/>
                </a:solidFill>
              </a:endParaRPr>
            </a:p>
            <a:p>
              <a:pPr marL="914400" lvl="1" indent="-457200">
                <a:buBlip>
                  <a:blip r:embed="rId3"/>
                </a:buBlip>
              </a:pPr>
              <a:r>
                <a:rPr lang="en-US" sz="2800" dirty="0">
                  <a:solidFill>
                    <a:schemeClr val="bg1"/>
                  </a:solidFill>
                </a:rPr>
                <a:t> Big-Omega </a:t>
              </a:r>
              <a:r>
                <a:rPr lang="en-US" sz="2800" dirty="0" smtClean="0">
                  <a:solidFill>
                    <a:schemeClr val="bg1"/>
                  </a:solidFill>
                </a:rPr>
                <a:t>Notation: Lower bound </a:t>
              </a:r>
              <a:endParaRPr lang="en-US" sz="2800" dirty="0">
                <a:solidFill>
                  <a:schemeClr val="bg1"/>
                </a:solidFill>
              </a:endParaRPr>
            </a:p>
            <a:p>
              <a:pPr marL="914400" lvl="1" indent="-457200">
                <a:buBlip>
                  <a:blip r:embed="rId3"/>
                </a:buBlip>
              </a:pPr>
              <a:r>
                <a:rPr lang="en-US" sz="2800" dirty="0">
                  <a:solidFill>
                    <a:schemeClr val="bg1"/>
                  </a:solidFill>
                </a:rPr>
                <a:t> Theta </a:t>
              </a:r>
              <a:r>
                <a:rPr lang="en-US" sz="2800" dirty="0" smtClean="0">
                  <a:solidFill>
                    <a:schemeClr val="bg1"/>
                  </a:solidFill>
                </a:rPr>
                <a:t>Notation: Average bound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 Box 1"/>
            <p:cNvSpPr txBox="1"/>
            <p:nvPr/>
          </p:nvSpPr>
          <p:spPr>
            <a:xfrm>
              <a:off x="56063" y="5275823"/>
              <a:ext cx="8799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</a:rPr>
                <a:t>1 </a:t>
              </a:r>
              <a:r>
                <a:rPr lang="en-US" sz="2800" dirty="0">
                  <a:solidFill>
                    <a:schemeClr val="bg1"/>
                  </a:solidFill>
                </a:rPr>
                <a:t>&lt; </a:t>
              </a:r>
              <a:r>
                <a:rPr lang="en-US" sz="2800" dirty="0" err="1">
                  <a:solidFill>
                    <a:schemeClr val="bg1"/>
                  </a:solidFill>
                </a:rPr>
                <a:t>logn</a:t>
              </a:r>
              <a:r>
                <a:rPr lang="en-US" sz="2800" dirty="0">
                  <a:solidFill>
                    <a:schemeClr val="bg1"/>
                  </a:solidFill>
                </a:rPr>
                <a:t> &lt; 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√n &lt; n &lt;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nlogn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&lt; n</a:t>
              </a:r>
              <a:r>
                <a:rPr lang="en-US" sz="2800" baseline="30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 n</a:t>
              </a:r>
              <a:r>
                <a:rPr lang="en-US" sz="2800" baseline="30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&lt;...&lt; 2</a:t>
              </a:r>
              <a:r>
                <a:rPr lang="en-US" sz="2800" baseline="30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 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 3</a:t>
              </a:r>
              <a:r>
                <a:rPr lang="en-US" sz="2800" baseline="30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 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&lt;...&lt;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2800" baseline="30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2800" baseline="30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2483768" y="5318051"/>
              <a:ext cx="432048" cy="48099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Left Brace 5"/>
            <p:cNvSpPr/>
            <p:nvPr/>
          </p:nvSpPr>
          <p:spPr>
            <a:xfrm rot="16200000">
              <a:off x="827583" y="4797151"/>
              <a:ext cx="792088" cy="2232250"/>
            </a:xfrm>
            <a:prstGeom prst="leftBrac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94984" y="6093296"/>
              <a:ext cx="19442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Lower bound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" name="Left Brace 10"/>
            <p:cNvSpPr/>
            <p:nvPr/>
          </p:nvSpPr>
          <p:spPr>
            <a:xfrm rot="16200000">
              <a:off x="5616116" y="3104964"/>
              <a:ext cx="792088" cy="5616624"/>
            </a:xfrm>
            <a:prstGeom prst="leftBrac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277792" y="5949280"/>
              <a:ext cx="19442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Upper bound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23728" y="6084004"/>
              <a:ext cx="19442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Average bound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2699792" y="5830401"/>
              <a:ext cx="0" cy="334903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4465" y="981075"/>
            <a:ext cx="879983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Several Growth Functions: </a:t>
            </a:r>
          </a:p>
          <a:p>
            <a:r>
              <a:rPr lang="en-US" sz="2800">
                <a:solidFill>
                  <a:schemeClr val="bg1"/>
                </a:solidFill>
              </a:rPr>
              <a:t>1 &lt; logn &lt;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√n &lt; n &lt; nlogn 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2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3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endParaRPr lang="en-US" sz="280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99592" y="191683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Asymptotic </a:t>
            </a:r>
            <a:r>
              <a:rPr lang="en-US" sz="2800" dirty="0" smtClean="0">
                <a:solidFill>
                  <a:schemeClr val="bg1"/>
                </a:solidFill>
              </a:rPr>
              <a:t>Notations: Big </a:t>
            </a:r>
            <a:r>
              <a:rPr lang="en-US" sz="2800" dirty="0">
                <a:solidFill>
                  <a:schemeClr val="bg1"/>
                </a:solidFill>
              </a:rPr>
              <a:t>Oh Notation, </a:t>
            </a:r>
            <a:r>
              <a:rPr lang="en-US" sz="2800" dirty="0" smtClean="0">
                <a:solidFill>
                  <a:schemeClr val="bg1"/>
                </a:solidFill>
              </a:rPr>
              <a:t>O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40052"/>
            <a:ext cx="7882740" cy="156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4095750"/>
            <a:ext cx="2487605" cy="629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4725144"/>
            <a:ext cx="2487605" cy="51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2" name="Rectangle 2"/>
          <p:cNvSpPr/>
          <p:nvPr/>
        </p:nvSpPr>
        <p:spPr>
          <a:xfrm>
            <a:off x="457200" y="747720"/>
            <a:ext cx="822600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4400" b="0" strike="noStrike" spc="-1">
                <a:solidFill>
                  <a:srgbClr val="FFFFFF"/>
                </a:solidFill>
                <a:latin typeface="Arial" panose="020B0604020202020204"/>
              </a:rPr>
              <a:t>Organizing Data</a:t>
            </a:r>
          </a:p>
        </p:txBody>
      </p:sp>
      <p:sp>
        <p:nvSpPr>
          <p:cNvPr id="53" name="Rectangle 3"/>
          <p:cNvSpPr/>
          <p:nvPr/>
        </p:nvSpPr>
        <p:spPr>
          <a:xfrm>
            <a:off x="917640" y="2895480"/>
            <a:ext cx="8226000" cy="34286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00000"/>
              </a:lnSpc>
              <a:spcBef>
                <a:spcPts val="640"/>
              </a:spcBef>
              <a:buClr>
                <a:srgbClr val="FFFFFF"/>
              </a:buClr>
              <a:buFont typeface="Wingdings" panose="05000000000000000000" pitchFamily="2" charset="2"/>
              <a:buChar char=""/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 Any organization for a collection of records that can be searched, processed in any order, or modified.</a:t>
            </a:r>
          </a:p>
          <a:p>
            <a:pPr>
              <a:lnSpc>
                <a:spcPct val="100000"/>
              </a:lnSpc>
              <a:spcBef>
                <a:spcPts val="640"/>
              </a:spcBef>
              <a:buClr>
                <a:srgbClr val="FFFFFF"/>
              </a:buClr>
              <a:buFont typeface="Wingdings" panose="05000000000000000000" pitchFamily="2" charset="2"/>
              <a:buChar char=""/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 The choice of data structure and algorithm can make the difference between a program running in a few seconds or many days.</a:t>
            </a:r>
          </a:p>
        </p:txBody>
      </p:sp>
      <p:sp>
        <p:nvSpPr>
          <p:cNvPr id="54" name="Rectangle 7"/>
          <p:cNvSpPr/>
          <p:nvPr/>
        </p:nvSpPr>
        <p:spPr>
          <a:xfrm>
            <a:off x="380880" y="1676520"/>
            <a:ext cx="822924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Data Structure is a systematic way to organize data in order to use it efficiently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5" name="TextBox 8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4465" y="981075"/>
            <a:ext cx="879983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Several Growth Functions: </a:t>
            </a:r>
          </a:p>
          <a:p>
            <a:r>
              <a:rPr lang="en-US" sz="2800">
                <a:solidFill>
                  <a:schemeClr val="bg1"/>
                </a:solidFill>
              </a:rPr>
              <a:t>1 &lt; logn &lt;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√n &lt; n &lt; nlogn 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2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3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endParaRPr lang="en-US" sz="280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99592" y="191683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Asymptotic </a:t>
            </a:r>
            <a:r>
              <a:rPr lang="en-US" sz="2800" dirty="0" smtClean="0">
                <a:solidFill>
                  <a:schemeClr val="bg1"/>
                </a:solidFill>
              </a:rPr>
              <a:t>Notations: Big </a:t>
            </a:r>
            <a:r>
              <a:rPr lang="en-US" sz="2800" dirty="0">
                <a:solidFill>
                  <a:schemeClr val="bg1"/>
                </a:solidFill>
              </a:rPr>
              <a:t>Oh Notation, </a:t>
            </a:r>
            <a:r>
              <a:rPr lang="en-US" sz="2800" dirty="0" smtClean="0">
                <a:solidFill>
                  <a:schemeClr val="bg1"/>
                </a:solidFill>
              </a:rPr>
              <a:t>O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40052"/>
            <a:ext cx="7882740" cy="156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4095750"/>
            <a:ext cx="2487605" cy="629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246" y="4725144"/>
            <a:ext cx="247585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21088"/>
            <a:ext cx="1584755" cy="903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4465" y="981075"/>
            <a:ext cx="879983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Several Growth Functions: </a:t>
            </a:r>
          </a:p>
          <a:p>
            <a:r>
              <a:rPr lang="en-US" sz="2800">
                <a:solidFill>
                  <a:schemeClr val="bg1"/>
                </a:solidFill>
              </a:rPr>
              <a:t>1 &lt; logn &lt;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√n &lt; n &lt; nlogn 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2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3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endParaRPr lang="en-US" sz="280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99592" y="191683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Asymptotic </a:t>
            </a:r>
            <a:r>
              <a:rPr lang="en-US" sz="2800" dirty="0" smtClean="0">
                <a:solidFill>
                  <a:schemeClr val="bg1"/>
                </a:solidFill>
              </a:rPr>
              <a:t>Notations: Big </a:t>
            </a:r>
            <a:r>
              <a:rPr lang="en-US" sz="2800" dirty="0">
                <a:solidFill>
                  <a:schemeClr val="bg1"/>
                </a:solidFill>
              </a:rPr>
              <a:t>Oh Notation, </a:t>
            </a:r>
            <a:r>
              <a:rPr lang="en-US" sz="2800" dirty="0" smtClean="0">
                <a:solidFill>
                  <a:schemeClr val="bg1"/>
                </a:solidFill>
              </a:rPr>
              <a:t>O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40052"/>
            <a:ext cx="7882740" cy="156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4095750"/>
            <a:ext cx="2487605" cy="629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21088"/>
            <a:ext cx="1584755" cy="903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4" y="4734460"/>
            <a:ext cx="2487605" cy="98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4465" y="981075"/>
            <a:ext cx="879983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Several Growth Functions: </a:t>
            </a:r>
          </a:p>
          <a:p>
            <a:r>
              <a:rPr lang="en-US" sz="2800">
                <a:solidFill>
                  <a:schemeClr val="bg1"/>
                </a:solidFill>
              </a:rPr>
              <a:t>1 &lt; logn &lt;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√n &lt; n &lt; nlogn 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2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3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endParaRPr lang="en-US" sz="280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99592" y="191683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Asymptotic </a:t>
            </a:r>
            <a:r>
              <a:rPr lang="en-US" sz="2800" dirty="0" smtClean="0">
                <a:solidFill>
                  <a:schemeClr val="bg1"/>
                </a:solidFill>
              </a:rPr>
              <a:t>Notations: Big </a:t>
            </a:r>
            <a:r>
              <a:rPr lang="en-US" sz="2800" dirty="0">
                <a:solidFill>
                  <a:schemeClr val="bg1"/>
                </a:solidFill>
              </a:rPr>
              <a:t>Oh Notation, </a:t>
            </a:r>
            <a:r>
              <a:rPr lang="en-US" sz="2800" dirty="0" smtClean="0">
                <a:solidFill>
                  <a:schemeClr val="bg1"/>
                </a:solidFill>
              </a:rPr>
              <a:t>O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40052"/>
            <a:ext cx="7882740" cy="156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4095750"/>
            <a:ext cx="2487605" cy="629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151" y="4725144"/>
            <a:ext cx="2512700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996" y="4095750"/>
            <a:ext cx="1840650" cy="127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4465" y="981075"/>
            <a:ext cx="879983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Several Growth Functions: </a:t>
            </a:r>
          </a:p>
          <a:p>
            <a:r>
              <a:rPr lang="en-US" sz="2800">
                <a:solidFill>
                  <a:schemeClr val="bg1"/>
                </a:solidFill>
              </a:rPr>
              <a:t>1 &lt; logn &lt;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√n &lt; n &lt; nlogn 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2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3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endParaRPr lang="en-US" sz="280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99592" y="191683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Asymptotic </a:t>
            </a:r>
            <a:r>
              <a:rPr lang="en-US" sz="2800" dirty="0" smtClean="0">
                <a:solidFill>
                  <a:schemeClr val="bg1"/>
                </a:solidFill>
              </a:rPr>
              <a:t>Notations: Big </a:t>
            </a:r>
            <a:r>
              <a:rPr lang="en-US" sz="2800" dirty="0">
                <a:solidFill>
                  <a:schemeClr val="bg1"/>
                </a:solidFill>
              </a:rPr>
              <a:t>Oh Notation, </a:t>
            </a:r>
            <a:r>
              <a:rPr lang="en-US" sz="2800" dirty="0" smtClean="0">
                <a:solidFill>
                  <a:schemeClr val="bg1"/>
                </a:solidFill>
              </a:rPr>
              <a:t>O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40052"/>
            <a:ext cx="7882740" cy="156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4095750"/>
            <a:ext cx="2487605" cy="629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685" y="4095750"/>
            <a:ext cx="2216902" cy="192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97152"/>
            <a:ext cx="6520572" cy="962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899592" y="5805264"/>
            <a:ext cx="4763219" cy="647700"/>
            <a:chOff x="899592" y="5805264"/>
            <a:chExt cx="4763219" cy="647700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936" y="5805264"/>
              <a:ext cx="1666875" cy="647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899592" y="5867980"/>
              <a:ext cx="31806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Most appropriate one: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4465" y="981075"/>
            <a:ext cx="879983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Several Growth Functions: </a:t>
            </a:r>
          </a:p>
          <a:p>
            <a:r>
              <a:rPr lang="en-US" sz="2800">
                <a:solidFill>
                  <a:schemeClr val="bg1"/>
                </a:solidFill>
              </a:rPr>
              <a:t>1 &lt; logn &lt;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√n &lt; n &lt; nlogn 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2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3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endParaRPr lang="en-US" sz="280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99592" y="191683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Asymptotic </a:t>
            </a:r>
            <a:r>
              <a:rPr lang="en-US" sz="2800" dirty="0" smtClean="0">
                <a:solidFill>
                  <a:schemeClr val="bg1"/>
                </a:solidFill>
              </a:rPr>
              <a:t>Notations: Big Omega </a:t>
            </a:r>
            <a:r>
              <a:rPr lang="en-US" sz="2800" dirty="0">
                <a:solidFill>
                  <a:schemeClr val="bg1"/>
                </a:solidFill>
              </a:rPr>
              <a:t>Notation, </a:t>
            </a:r>
            <a:r>
              <a:rPr lang="el-GR" sz="2800" dirty="0">
                <a:solidFill>
                  <a:schemeClr val="bg1"/>
                </a:solidFill>
              </a:rPr>
              <a:t>Ω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34421"/>
            <a:ext cx="6984775" cy="142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05064"/>
            <a:ext cx="2308473" cy="996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080" y="4465688"/>
            <a:ext cx="1003896" cy="52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005064"/>
            <a:ext cx="122872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4465" y="981075"/>
            <a:ext cx="879983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Several Growth Functions: </a:t>
            </a:r>
          </a:p>
          <a:p>
            <a:r>
              <a:rPr lang="en-US" sz="2800">
                <a:solidFill>
                  <a:schemeClr val="bg1"/>
                </a:solidFill>
              </a:rPr>
              <a:t>1 &lt; logn &lt;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√n &lt; n &lt; nlogn 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2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3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endParaRPr lang="en-US" sz="280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99592" y="191683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Asymptotic </a:t>
            </a:r>
            <a:r>
              <a:rPr lang="en-US" sz="2800" dirty="0" smtClean="0">
                <a:solidFill>
                  <a:schemeClr val="bg1"/>
                </a:solidFill>
              </a:rPr>
              <a:t>Notations: Big Omega </a:t>
            </a:r>
            <a:r>
              <a:rPr lang="en-US" sz="2800" dirty="0">
                <a:solidFill>
                  <a:schemeClr val="bg1"/>
                </a:solidFill>
              </a:rPr>
              <a:t>Notation, </a:t>
            </a:r>
            <a:r>
              <a:rPr lang="el-GR" sz="2800" dirty="0">
                <a:solidFill>
                  <a:schemeClr val="bg1"/>
                </a:solidFill>
              </a:rPr>
              <a:t>Ω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34421"/>
            <a:ext cx="6984775" cy="142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36"/>
          <a:stretch>
            <a:fillRect/>
          </a:stretch>
        </p:blipFill>
        <p:spPr bwMode="auto">
          <a:xfrm>
            <a:off x="1043608" y="4005064"/>
            <a:ext cx="2308473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4557513"/>
            <a:ext cx="2308473" cy="852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239" y="4005064"/>
            <a:ext cx="14192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4465" y="981075"/>
            <a:ext cx="879983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Several Growth Functions: </a:t>
            </a:r>
          </a:p>
          <a:p>
            <a:r>
              <a:rPr lang="en-US" sz="2800">
                <a:solidFill>
                  <a:schemeClr val="bg1"/>
                </a:solidFill>
              </a:rPr>
              <a:t>1 &lt; logn &lt;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√n &lt; n &lt; nlogn 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2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3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endParaRPr lang="en-US" sz="280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99592" y="191683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Asymptotic </a:t>
            </a:r>
            <a:r>
              <a:rPr lang="en-US" sz="2800" dirty="0" smtClean="0">
                <a:solidFill>
                  <a:schemeClr val="bg1"/>
                </a:solidFill>
              </a:rPr>
              <a:t>Notations: Big Omega </a:t>
            </a:r>
            <a:r>
              <a:rPr lang="en-US" sz="2800" dirty="0">
                <a:solidFill>
                  <a:schemeClr val="bg1"/>
                </a:solidFill>
              </a:rPr>
              <a:t>Notation, </a:t>
            </a:r>
            <a:r>
              <a:rPr lang="el-GR" sz="2800" dirty="0">
                <a:solidFill>
                  <a:schemeClr val="bg1"/>
                </a:solidFill>
              </a:rPr>
              <a:t>Ω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34421"/>
            <a:ext cx="6984775" cy="142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36"/>
          <a:stretch>
            <a:fillRect/>
          </a:stretch>
        </p:blipFill>
        <p:spPr bwMode="auto">
          <a:xfrm>
            <a:off x="1043608" y="4005064"/>
            <a:ext cx="2308473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4557513"/>
            <a:ext cx="2308473" cy="852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021" y="3986187"/>
            <a:ext cx="1864209" cy="1340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094" y="5589240"/>
            <a:ext cx="6520572" cy="962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4465" y="981075"/>
            <a:ext cx="879983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Several Growth Functions: </a:t>
            </a:r>
          </a:p>
          <a:p>
            <a:r>
              <a:rPr lang="en-US" sz="2800">
                <a:solidFill>
                  <a:schemeClr val="bg1"/>
                </a:solidFill>
              </a:rPr>
              <a:t>1 &lt; logn &lt;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√n &lt; n &lt; nlogn 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2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3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&lt;...&lt; n</a:t>
            </a:r>
            <a:r>
              <a:rPr lang="en-US" sz="28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endParaRPr lang="en-US" sz="280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99592" y="191683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Asymptotic </a:t>
            </a:r>
            <a:r>
              <a:rPr lang="en-US" sz="2800" dirty="0" smtClean="0">
                <a:solidFill>
                  <a:schemeClr val="bg1"/>
                </a:solidFill>
              </a:rPr>
              <a:t>Notations: Theta </a:t>
            </a:r>
            <a:r>
              <a:rPr lang="en-US" sz="2800" dirty="0">
                <a:solidFill>
                  <a:schemeClr val="bg1"/>
                </a:solidFill>
              </a:rPr>
              <a:t>Notation, </a:t>
            </a:r>
            <a:r>
              <a:rPr lang="el-GR" sz="2800" dirty="0">
                <a:solidFill>
                  <a:schemeClr val="bg1"/>
                </a:solidFill>
              </a:rPr>
              <a:t>θ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68" y="2564905"/>
            <a:ext cx="6527612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60702"/>
            <a:ext cx="260985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155952"/>
            <a:ext cx="2664296" cy="1907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7" name="Rectangle 1"/>
          <p:cNvSpPr/>
          <p:nvPr/>
        </p:nvSpPr>
        <p:spPr>
          <a:xfrm>
            <a:off x="990720" y="2153880"/>
            <a:ext cx="8152920" cy="4114080"/>
          </a:xfrm>
          <a:prstGeom prst="rect">
            <a:avLst/>
          </a:prstGeom>
          <a:noFill/>
          <a:ln w="9525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numCol="1" spcCol="0" anchor="ctr">
            <a:spAutoFit/>
          </a:bodyPr>
          <a:lstStyle/>
          <a:p>
            <a:pPr algn="just">
              <a:lnSpc>
                <a:spcPct val="100000"/>
              </a:lnSpc>
              <a:buClr>
                <a:srgbClr val="FFFFFF"/>
              </a:buClr>
              <a:buFont typeface="Symbol" panose="05050102010706020507" charset="2"/>
              <a:buChar char=""/>
              <a:tabLst>
                <a:tab pos="457200" algn="l"/>
              </a:tabLst>
            </a:pPr>
            <a:r>
              <a:rPr lang="en-US" sz="2400" b="1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 Interface</a:t>
            </a:r>
            <a:r>
              <a:rPr lang="en-US" sz="2400" b="0" strike="noStrike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</a:rPr>
              <a:t> </a:t>
            </a:r>
            <a:r>
              <a:rPr lang="en-US" sz="24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− Each data structure has an interface. Interface represents the set of operations that a data structure supports. An interface only provides the list of supported operations, type of parameters they can accept and return type of these operations.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panose="05050102010706020507" charset="2"/>
              <a:buChar char=""/>
              <a:tabLst>
                <a:tab pos="457200" algn="l"/>
              </a:tabLst>
            </a:pPr>
            <a:r>
              <a:rPr lang="en-US" sz="2400" b="1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 Implementation</a:t>
            </a:r>
            <a:r>
              <a:rPr lang="en-US" sz="2400" b="0" strike="noStrike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</a:rPr>
              <a:t> </a:t>
            </a:r>
            <a:r>
              <a:rPr lang="en-US" sz="24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− Implementation provides the internal representation of a data structure. Implementation also provides the definition of the algorithms used in the operations of the data structure.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8" name="Rectangle 2"/>
          <p:cNvSpPr/>
          <p:nvPr/>
        </p:nvSpPr>
        <p:spPr>
          <a:xfrm>
            <a:off x="457200" y="914400"/>
            <a:ext cx="822600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4400" b="0" strike="noStrike" spc="-1">
                <a:solidFill>
                  <a:srgbClr val="FFFFFF"/>
                </a:solidFill>
                <a:latin typeface="Arial" panose="020B0604020202020204"/>
              </a:rPr>
              <a:t>Organizing Data</a:t>
            </a:r>
          </a:p>
        </p:txBody>
      </p:sp>
      <p:sp>
        <p:nvSpPr>
          <p:cNvPr id="59" name="TextBox 7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7467480" y="76320"/>
            <a:ext cx="1676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1" name="Rectangle 2"/>
          <p:cNvSpPr/>
          <p:nvPr/>
        </p:nvSpPr>
        <p:spPr>
          <a:xfrm>
            <a:off x="457200" y="914400"/>
            <a:ext cx="822600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4400" b="0" strike="noStrike" spc="-1">
                <a:solidFill>
                  <a:srgbClr val="FFFFFF"/>
                </a:solidFill>
                <a:latin typeface="Arial" panose="020B0604020202020204"/>
              </a:rPr>
              <a:t>Efficiency</a:t>
            </a:r>
          </a:p>
        </p:txBody>
      </p:sp>
      <p:sp>
        <p:nvSpPr>
          <p:cNvPr id="62" name="Rectangle 3"/>
          <p:cNvSpPr/>
          <p:nvPr/>
        </p:nvSpPr>
        <p:spPr>
          <a:xfrm>
            <a:off x="457200" y="1905120"/>
            <a:ext cx="8226000" cy="45702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t">
            <a:normAutofit fontScale="97000"/>
          </a:bodyPr>
          <a:lstStyle/>
          <a:p>
            <a:pPr>
              <a:lnSpc>
                <a:spcPct val="100000"/>
              </a:lnSpc>
              <a:spcBef>
                <a:spcPts val="640"/>
              </a:spcBef>
              <a:buClr>
                <a:srgbClr val="FFFFFF"/>
              </a:buClr>
              <a:buFont typeface="Wingdings" panose="05000000000000000000" pitchFamily="2" charset="2"/>
              <a:buChar char=""/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 A solution is said to be </a:t>
            </a:r>
            <a:r>
              <a:rPr lang="en-US" sz="3200" b="0" i="1" strike="noStrike" spc="-1">
                <a:solidFill>
                  <a:srgbClr val="FFFFFF"/>
                </a:solidFill>
                <a:latin typeface="Arial" panose="020B0604020202020204"/>
              </a:rPr>
              <a:t>efficient</a:t>
            </a: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 if it solves the problem </a:t>
            </a:r>
          </a:p>
          <a:p>
            <a:pPr marL="942340" lvl="1" indent="-499110">
              <a:lnSpc>
                <a:spcPct val="100000"/>
              </a:lnSpc>
              <a:spcBef>
                <a:spcPts val="640"/>
              </a:spcBef>
              <a:buClr>
                <a:srgbClr val="FFFFFF"/>
              </a:buClr>
              <a:buFont typeface="Calibri" panose="020F0502020204030204"/>
              <a:buAutoNum type="arabicPeriod"/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within its </a:t>
            </a:r>
            <a:r>
              <a:rPr lang="en-US" sz="3200" b="0" i="1" strike="noStrike" spc="-1">
                <a:solidFill>
                  <a:srgbClr val="FFFFFF"/>
                </a:solidFill>
                <a:latin typeface="Arial" panose="020B0604020202020204"/>
              </a:rPr>
              <a:t>resource constraints</a:t>
            </a: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.</a:t>
            </a:r>
          </a:p>
          <a:p>
            <a:pPr marL="443230">
              <a:lnSpc>
                <a:spcPct val="100000"/>
              </a:lnSpc>
              <a:spcBef>
                <a:spcPts val="560"/>
              </a:spcBef>
              <a:tabLst>
                <a:tab pos="0" algn="l"/>
              </a:tabLst>
            </a:pPr>
            <a:r>
              <a:rPr lang="en-US" sz="2800" b="0" strike="noStrike" spc="-1">
                <a:solidFill>
                  <a:srgbClr val="FFFFFF"/>
                </a:solidFill>
                <a:latin typeface="Arial" panose="020B0604020202020204"/>
              </a:rPr>
              <a:t>		- Space</a:t>
            </a:r>
          </a:p>
          <a:p>
            <a:pPr marL="443230">
              <a:lnSpc>
                <a:spcPct val="100000"/>
              </a:lnSpc>
              <a:spcBef>
                <a:spcPts val="560"/>
              </a:spcBef>
              <a:tabLst>
                <a:tab pos="0" algn="l"/>
              </a:tabLst>
            </a:pPr>
            <a:r>
              <a:rPr lang="en-US" sz="2800" b="0" strike="noStrike" spc="-1">
                <a:solidFill>
                  <a:srgbClr val="FFFFFF"/>
                </a:solidFill>
                <a:latin typeface="Arial" panose="020B0604020202020204"/>
              </a:rPr>
              <a:t>		- Time</a:t>
            </a:r>
          </a:p>
          <a:p>
            <a:pPr marL="443230">
              <a:lnSpc>
                <a:spcPct val="100000"/>
              </a:lnSpc>
              <a:spcBef>
                <a:spcPts val="560"/>
              </a:spcBef>
              <a:tabLst>
                <a:tab pos="0" algn="l"/>
              </a:tabLst>
            </a:pPr>
            <a:r>
              <a:rPr lang="en-US" sz="2800" b="0" strike="noStrike" spc="-1">
                <a:solidFill>
                  <a:srgbClr val="FFFFFF"/>
                </a:solidFill>
                <a:latin typeface="Arial" panose="020B0604020202020204"/>
              </a:rPr>
              <a:t>2.   Correctly.</a:t>
            </a:r>
          </a:p>
          <a:p>
            <a:pPr marL="443230">
              <a:lnSpc>
                <a:spcPct val="100000"/>
              </a:lnSpc>
              <a:spcBef>
                <a:spcPts val="560"/>
              </a:spcBef>
              <a:tabLst>
                <a:tab pos="0" algn="l"/>
              </a:tabLst>
            </a:pP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spcBef>
                <a:spcPts val="640"/>
              </a:spcBef>
              <a:buClr>
                <a:srgbClr val="FFFFFF"/>
              </a:buClr>
              <a:buFont typeface="Wingdings" panose="05000000000000000000" pitchFamily="2" charset="2"/>
              <a:buChar char=""/>
              <a:tabLst>
                <a:tab pos="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 The cost of a solution is the amount of resources that the solution consumes.</a:t>
            </a:r>
          </a:p>
          <a:p>
            <a:pPr>
              <a:lnSpc>
                <a:spcPct val="100000"/>
              </a:lnSpc>
              <a:spcBef>
                <a:spcPts val="640"/>
              </a:spcBef>
              <a:tabLst>
                <a:tab pos="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spcBef>
                <a:spcPts val="640"/>
              </a:spcBef>
              <a:tabLst>
                <a:tab pos="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3" name="TextBox 7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5" name="Rectangle 1"/>
          <p:cNvSpPr/>
          <p:nvPr/>
        </p:nvSpPr>
        <p:spPr>
          <a:xfrm>
            <a:off x="0" y="1467360"/>
            <a:ext cx="9143640" cy="3746160"/>
          </a:xfrm>
          <a:prstGeom prst="rect">
            <a:avLst/>
          </a:prstGeom>
          <a:noFill/>
          <a:ln w="9525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numCol="1" spcCol="0" anchor="ctr">
            <a:spAutoFit/>
          </a:bodyPr>
          <a:lstStyle/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en-US" sz="48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Need for Data Structure</a:t>
            </a:r>
            <a:endParaRPr lang="en-US" sz="4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en-US" sz="4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en-US" sz="16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514350" indent="-514350" algn="just">
              <a:lnSpc>
                <a:spcPct val="100000"/>
              </a:lnSpc>
              <a:buClr>
                <a:srgbClr val="FFFFFF"/>
              </a:buClr>
              <a:buFont typeface="Calibri" panose="020F0502020204030204"/>
              <a:buAutoNum type="arabicPeriod"/>
              <a:tabLst>
                <a:tab pos="4572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Applications are getting complex </a:t>
            </a: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514350" indent="-514350" algn="just">
              <a:lnSpc>
                <a:spcPct val="100000"/>
              </a:lnSpc>
              <a:buClr>
                <a:srgbClr val="FFFFFF"/>
              </a:buClr>
              <a:buFont typeface="Calibri" panose="020F0502020204030204"/>
              <a:buAutoNum type="arabicPeriod"/>
              <a:tabLst>
                <a:tab pos="4572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Data are becoming rich</a:t>
            </a: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514350" indent="-514350" algn="just">
              <a:lnSpc>
                <a:spcPct val="100000"/>
              </a:lnSpc>
              <a:buClr>
                <a:srgbClr val="FFFFFF"/>
              </a:buClr>
              <a:buFont typeface="Calibri" panose="020F0502020204030204"/>
              <a:buAutoNum type="arabicPeriod"/>
              <a:tabLst>
                <a:tab pos="4572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Demand for handling data by computer is increasing</a:t>
            </a: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6" name="TextBox 4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1" name="Rectangle 2"/>
          <p:cNvSpPr/>
          <p:nvPr/>
        </p:nvSpPr>
        <p:spPr>
          <a:xfrm>
            <a:off x="533520" y="762120"/>
            <a:ext cx="822600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4400" b="0" strike="noStrike" spc="-1">
                <a:solidFill>
                  <a:srgbClr val="FFFFFF"/>
                </a:solidFill>
                <a:latin typeface="Arial" panose="020B0604020202020204"/>
              </a:rPr>
              <a:t>Selecting a Data Structure</a:t>
            </a:r>
          </a:p>
        </p:txBody>
      </p:sp>
      <p:sp>
        <p:nvSpPr>
          <p:cNvPr id="72" name="Rectangle 3"/>
          <p:cNvSpPr/>
          <p:nvPr/>
        </p:nvSpPr>
        <p:spPr>
          <a:xfrm>
            <a:off x="533520" y="1995480"/>
            <a:ext cx="8226000" cy="45702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t">
            <a:normAutofit/>
          </a:bodyPr>
          <a:lstStyle/>
          <a:p>
            <a:pPr marL="533400" indent="-533400">
              <a:lnSpc>
                <a:spcPct val="90000"/>
              </a:lnSpc>
              <a:spcBef>
                <a:spcPts val="640"/>
              </a:spcBef>
              <a:tabLst>
                <a:tab pos="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Select a data structure as follows:</a:t>
            </a:r>
          </a:p>
          <a:p>
            <a:pPr marL="533400" indent="-533400">
              <a:lnSpc>
                <a:spcPct val="90000"/>
              </a:lnSpc>
              <a:spcBef>
                <a:spcPts val="640"/>
              </a:spcBef>
              <a:buClr>
                <a:srgbClr val="FFFFFF"/>
              </a:buClr>
              <a:buFont typeface="StarSymbol"/>
              <a:buAutoNum type="arabicPeriod"/>
              <a:tabLst>
                <a:tab pos="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Analyze the problem to determine the resource constraints a solution must meet.</a:t>
            </a:r>
          </a:p>
          <a:p>
            <a:pPr marL="533400" indent="-533400">
              <a:lnSpc>
                <a:spcPct val="90000"/>
              </a:lnSpc>
              <a:spcBef>
                <a:spcPts val="640"/>
              </a:spcBef>
              <a:buClr>
                <a:srgbClr val="FFFFFF"/>
              </a:buClr>
              <a:buFont typeface="StarSymbol"/>
              <a:buAutoNum type="arabicPeriod"/>
              <a:tabLst>
                <a:tab pos="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Determine the basic operations that must be supported.  Quantify the resource constraints for each operation.</a:t>
            </a:r>
          </a:p>
          <a:p>
            <a:pPr marL="533400" indent="-533400">
              <a:lnSpc>
                <a:spcPct val="90000"/>
              </a:lnSpc>
              <a:spcBef>
                <a:spcPts val="640"/>
              </a:spcBef>
              <a:buClr>
                <a:srgbClr val="FFFFFF"/>
              </a:buClr>
              <a:buFont typeface="StarSymbol"/>
              <a:buAutoNum type="arabicPeriod"/>
              <a:tabLst>
                <a:tab pos="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Select the data structure that best meets these requirements.</a:t>
            </a:r>
          </a:p>
        </p:txBody>
      </p:sp>
      <p:sp>
        <p:nvSpPr>
          <p:cNvPr id="73" name="TextBox 7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7" name="Rectangle 1"/>
          <p:cNvSpPr/>
          <p:nvPr/>
        </p:nvSpPr>
        <p:spPr>
          <a:xfrm>
            <a:off x="0" y="1073355"/>
            <a:ext cx="9143640" cy="2061210"/>
          </a:xfrm>
          <a:prstGeom prst="rect">
            <a:avLst/>
          </a:prstGeom>
          <a:noFill/>
          <a:ln w="9525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numCol="1" spcCol="0" anchor="ctr">
            <a:spAutoFit/>
          </a:bodyPr>
          <a:lstStyle/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en-US" sz="28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Basic Terminology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panose="05050102010706020507" charset="2"/>
              <a:buChar char=""/>
              <a:tabLst>
                <a:tab pos="45720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Data</a:t>
            </a: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</a:rPr>
              <a:t> </a:t>
            </a:r>
            <a:r>
              <a:rPr lang="en-US" sz="20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− Data are values or set of values.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tabLst>
                <a:tab pos="457200" algn="l"/>
              </a:tabLst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panose="05050102010706020507" charset="2"/>
              <a:buChar char=""/>
              <a:tabLst>
                <a:tab pos="45720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Data Item</a:t>
            </a: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</a:rPr>
              <a:t> </a:t>
            </a:r>
            <a:r>
              <a:rPr lang="en-US" sz="20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− Data item refers to single unit of values.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tabLst>
                <a:tab pos="457200" algn="l"/>
              </a:tabLst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panose="05050102010706020507" charset="2"/>
              <a:buChar char=""/>
              <a:tabLst>
                <a:tab pos="45720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Group Items</a:t>
            </a: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</a:rPr>
              <a:t> </a:t>
            </a:r>
            <a:r>
              <a:rPr lang="en-US" sz="20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− Data items that are divided into sub.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8" name="TextBox 4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235" y="3140710"/>
            <a:ext cx="3752850" cy="325755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35560" y="3498850"/>
            <a:ext cx="490283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00000"/>
              </a:lnSpc>
              <a:tabLst>
                <a:tab pos="457200" algn="l"/>
              </a:tabLst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panose="05050102010706020507" charset="2"/>
              <a:buChar char=""/>
              <a:tabLst>
                <a:tab pos="457200" algn="l"/>
              </a:tabLst>
            </a:pPr>
            <a:r>
              <a:rPr lang="en-US" sz="2000" b="1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  <a:sym typeface="+mn-ea"/>
              </a:rPr>
              <a:t>Elementary Items</a:t>
            </a:r>
            <a:r>
              <a:rPr lang="en-US" sz="2000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  <a:sym typeface="+mn-ea"/>
              </a:rPr>
              <a:t> </a:t>
            </a:r>
            <a:r>
              <a:rPr lang="en-US" sz="2000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  <a:sym typeface="+mn-ea"/>
              </a:rPr>
              <a:t>− Data items that cannot be divided.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tabLst>
                <a:tab pos="457200" algn="l"/>
              </a:tabLst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panose="05050102010706020507" charset="2"/>
              <a:buChar char=""/>
              <a:tabLst>
                <a:tab pos="457200" algn="l"/>
              </a:tabLst>
            </a:pPr>
            <a:r>
              <a:rPr lang="en-US" sz="2000" b="1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  <a:sym typeface="+mn-ea"/>
              </a:rPr>
              <a:t>Attribute and Entity</a:t>
            </a:r>
            <a:r>
              <a:rPr lang="en-US" sz="2000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  <a:sym typeface="+mn-ea"/>
              </a:rPr>
              <a:t> </a:t>
            </a:r>
            <a:r>
              <a:rPr lang="en-US" sz="2000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  <a:sym typeface="+mn-ea"/>
              </a:rPr>
              <a:t>− Which contains certain properties.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tabLst>
                <a:tab pos="457200" algn="l"/>
              </a:tabLst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Box 3"/>
          <p:cNvSpPr/>
          <p:nvPr/>
        </p:nvSpPr>
        <p:spPr>
          <a:xfrm>
            <a:off x="914400" y="152280"/>
            <a:ext cx="6476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7" name="Rectangle 1"/>
          <p:cNvSpPr/>
          <p:nvPr/>
        </p:nvSpPr>
        <p:spPr>
          <a:xfrm>
            <a:off x="35560" y="1124790"/>
            <a:ext cx="9143640" cy="2984500"/>
          </a:xfrm>
          <a:prstGeom prst="rect">
            <a:avLst/>
          </a:prstGeom>
          <a:noFill/>
          <a:ln w="9525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numCol="1" spcCol="0" anchor="ctr">
            <a:spAutoFit/>
          </a:bodyPr>
          <a:lstStyle/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en-US" sz="28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Basic Terminology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tabLst>
                <a:tab pos="457200" algn="l"/>
              </a:tabLst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panose="05050102010706020507" charset="2"/>
              <a:buChar char=""/>
              <a:tabLst>
                <a:tab pos="45720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Entity Set</a:t>
            </a: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</a:rPr>
              <a:t> </a:t>
            </a:r>
            <a:r>
              <a:rPr lang="en-US" sz="20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− Entities of similar attributes form an entity set.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tabLst>
                <a:tab pos="457200" algn="l"/>
              </a:tabLst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panose="05050102010706020507" charset="2"/>
              <a:buChar char=""/>
              <a:tabLst>
                <a:tab pos="45720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Field</a:t>
            </a: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</a:rPr>
              <a:t> </a:t>
            </a:r>
            <a:r>
              <a:rPr lang="en-US" sz="20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− Field is a single elementary unit of information.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tabLst>
                <a:tab pos="457200" algn="l"/>
              </a:tabLst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panose="05050102010706020507" charset="2"/>
              <a:buChar char=""/>
              <a:tabLst>
                <a:tab pos="45720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Record</a:t>
            </a: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</a:rPr>
              <a:t> </a:t>
            </a:r>
            <a:r>
              <a:rPr lang="en-US" sz="20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− Record is a collection of field values of a given entity.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tabLst>
                <a:tab pos="457200" algn="l"/>
              </a:tabLst>
            </a:pP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panose="05050102010706020507" charset="2"/>
              <a:buChar char=""/>
              <a:tabLst>
                <a:tab pos="45720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File</a:t>
            </a: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Times New Roman" panose="02020603050405020304"/>
              </a:rPr>
              <a:t> </a:t>
            </a:r>
            <a:r>
              <a:rPr lang="en-US" sz="2000" b="0" strike="noStrike" spc="-1">
                <a:solidFill>
                  <a:srgbClr val="FFFFFF"/>
                </a:solidFill>
                <a:latin typeface="Verdana" panose="020B0604030504040204"/>
                <a:ea typeface="Times New Roman" panose="02020603050405020304"/>
              </a:rPr>
              <a:t>− File is a collection of records of the entities.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8" name="TextBox 4"/>
          <p:cNvSpPr/>
          <p:nvPr/>
        </p:nvSpPr>
        <p:spPr>
          <a:xfrm>
            <a:off x="7772400" y="224280"/>
            <a:ext cx="1066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</a:rPr>
              <a:t>Basic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00" name="Picture 99"/>
          <p:cNvPicPr/>
          <p:nvPr/>
        </p:nvPicPr>
        <p:blipFill>
          <a:blip r:embed="rId2"/>
          <a:stretch>
            <a:fillRect/>
          </a:stretch>
        </p:blipFill>
        <p:spPr>
          <a:xfrm>
            <a:off x="1331595" y="4220845"/>
            <a:ext cx="5890260" cy="2371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1383030" y="5417185"/>
            <a:ext cx="740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File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1268</Words>
  <Application>Microsoft Office PowerPoint</Application>
  <PresentationFormat>On-screen Show (4:3)</PresentationFormat>
  <Paragraphs>305</Paragraphs>
  <Slides>44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6" baseType="lpstr">
      <vt:lpstr>Office Theme</vt:lpstr>
      <vt:lpstr>Paintbrush Picture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Dell</cp:lastModifiedBy>
  <cp:revision>33</cp:revision>
  <dcterms:created xsi:type="dcterms:W3CDTF">2018-03-06T15:10:00Z</dcterms:created>
  <dcterms:modified xsi:type="dcterms:W3CDTF">2024-01-22T05:01:34Z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  <property fmtid="{D5CDD505-2E9C-101B-9397-08002B2CF9AE}" pid="3" name="Slides">
    <vt:i4>22</vt:i4>
  </property>
  <property fmtid="{D5CDD505-2E9C-101B-9397-08002B2CF9AE}" pid="4" name="ICV">
    <vt:lpwstr>4061A285CA784BDF94F3A2FE9F0E9925_12</vt:lpwstr>
  </property>
  <property fmtid="{D5CDD505-2E9C-101B-9397-08002B2CF9AE}" pid="5" name="KSOProductBuildVer">
    <vt:lpwstr>1033-12.2.0.13431</vt:lpwstr>
  </property>
</Properties>
</file>