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60" r:id="rId5"/>
    <p:sldId id="261" r:id="rId6"/>
    <p:sldId id="262" r:id="rId7"/>
    <p:sldId id="264" r:id="rId8"/>
    <p:sldId id="263" r:id="rId9"/>
    <p:sldId id="279" r:id="rId10"/>
    <p:sldId id="278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87" r:id="rId26"/>
    <p:sldId id="288" r:id="rId27"/>
    <p:sldId id="281" r:id="rId28"/>
    <p:sldId id="282" r:id="rId29"/>
    <p:sldId id="283" r:id="rId30"/>
    <p:sldId id="284" r:id="rId31"/>
    <p:sldId id="285" r:id="rId32"/>
    <p:sldId id="289" r:id="rId33"/>
    <p:sldId id="290" r:id="rId34"/>
    <p:sldId id="291" r:id="rId35"/>
    <p:sldId id="292" r:id="rId36"/>
    <p:sldId id="295" r:id="rId37"/>
    <p:sldId id="322" r:id="rId38"/>
    <p:sldId id="296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23" r:id="rId55"/>
    <p:sldId id="293" r:id="rId56"/>
    <p:sldId id="297" r:id="rId57"/>
    <p:sldId id="294" r:id="rId58"/>
    <p:sldId id="313" r:id="rId59"/>
    <p:sldId id="314" r:id="rId60"/>
    <p:sldId id="318" r:id="rId61"/>
    <p:sldId id="317" r:id="rId62"/>
    <p:sldId id="321" r:id="rId63"/>
    <p:sldId id="319" r:id="rId64"/>
    <p:sldId id="320" r:id="rId65"/>
    <p:sldId id="324" r:id="rId66"/>
    <p:sldId id="325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4" autoAdjust="0"/>
    <p:restoredTop sz="94660"/>
  </p:normalViewPr>
  <p:slideViewPr>
    <p:cSldViewPr showGuides="1"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0" Type="http://schemas.openxmlformats.org/officeDocument/2006/relationships/tableStyles" Target="tableStyles.xml"/><Relationship Id="rId7" Type="http://schemas.openxmlformats.org/officeDocument/2006/relationships/slide" Target="slides/slide5.xml"/><Relationship Id="rId69" Type="http://schemas.openxmlformats.org/officeDocument/2006/relationships/viewProps" Target="viewProps.xml"/><Relationship Id="rId68" Type="http://schemas.openxmlformats.org/officeDocument/2006/relationships/presProps" Target="presProps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22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1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Pointer/Link List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600" y="1371600"/>
            <a:ext cx="56559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 link list: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is a one way list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is a linear collection of data elements, called nodes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3400" y="2248505"/>
            <a:ext cx="7002192" cy="239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228600" y="4876800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Where the linear order is given by means of pointers. Each node is divided into two parts: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First part that contains information of element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Second part that contains the address of next node. It is also known as link field, </a:t>
            </a:r>
            <a:r>
              <a:rPr lang="en-US" dirty="0" err="1" smtClean="0">
                <a:solidFill>
                  <a:schemeClr val="bg1"/>
                </a:solidFill>
              </a:rPr>
              <a:t>nextpointer</a:t>
            </a:r>
            <a:r>
              <a:rPr lang="en-US" dirty="0" smtClean="0">
                <a:solidFill>
                  <a:schemeClr val="bg1"/>
                </a:solidFill>
              </a:rPr>
              <a:t> field.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The pointer of the last node contains a special value, called null pointer.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There is a list pointer variable, called START, that contains the address of first node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905000" y="2362200"/>
            <a:ext cx="2667000" cy="457200"/>
            <a:chOff x="5334000" y="1676400"/>
            <a:chExt cx="2667000" cy="457200"/>
          </a:xfrm>
        </p:grpSpPr>
        <p:sp>
          <p:nvSpPr>
            <p:cNvPr id="26" name="Rectangle 25"/>
            <p:cNvSpPr/>
            <p:nvPr/>
          </p:nvSpPr>
          <p:spPr>
            <a:xfrm>
              <a:off x="5334000" y="1676400"/>
              <a:ext cx="2667000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/>
                <a:t>What happens if START           </a:t>
              </a:r>
              <a:r>
                <a:rPr lang="en-US" sz="600" dirty="0" smtClean="0"/>
                <a:t>.</a:t>
              </a:r>
              <a:endParaRPr lang="en-US" dirty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4000" t="15789"/>
            <a:stretch>
              <a:fillRect/>
            </a:stretch>
          </p:blipFill>
          <p:spPr bwMode="auto">
            <a:xfrm>
              <a:off x="7696200" y="1752600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oup 28"/>
          <p:cNvGrpSpPr/>
          <p:nvPr/>
        </p:nvGrpSpPr>
        <p:grpSpPr>
          <a:xfrm>
            <a:off x="5029200" y="2362200"/>
            <a:ext cx="2362200" cy="457200"/>
            <a:chOff x="5334000" y="1676400"/>
            <a:chExt cx="2362200" cy="457200"/>
          </a:xfrm>
        </p:grpSpPr>
        <p:sp>
          <p:nvSpPr>
            <p:cNvPr id="30" name="Rectangle 29"/>
            <p:cNvSpPr/>
            <p:nvPr/>
          </p:nvSpPr>
          <p:spPr>
            <a:xfrm>
              <a:off x="5334000" y="1676400"/>
              <a:ext cx="2362200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/>
                <a:t>What does        means?           </a:t>
              </a:r>
              <a:r>
                <a:rPr lang="en-US" sz="600" dirty="0" smtClean="0"/>
                <a:t>.</a:t>
              </a:r>
              <a:endParaRPr lang="en-US" dirty="0"/>
            </a:p>
          </p:txBody>
        </p:sp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21053"/>
            <a:stretch>
              <a:fillRect/>
            </a:stretch>
          </p:blipFill>
          <p:spPr bwMode="auto">
            <a:xfrm>
              <a:off x="6477000" y="1752600"/>
              <a:ext cx="23812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7772400" y="35052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953000" y="5257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19800" y="36576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PTR=9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3"/>
          </p:cNvCxnSpPr>
          <p:nvPr/>
        </p:nvCxnSpPr>
        <p:spPr>
          <a:xfrm flipV="1">
            <a:off x="4038600" y="3830404"/>
            <a:ext cx="3800755" cy="15035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458200" y="35052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886200" y="5562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PTR=3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3"/>
          </p:cNvCxnSpPr>
          <p:nvPr/>
        </p:nvCxnSpPr>
        <p:spPr>
          <a:xfrm flipV="1">
            <a:off x="3048000" y="3830404"/>
            <a:ext cx="5477155" cy="17321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eft Arrow 14"/>
          <p:cNvSpPr/>
          <p:nvPr/>
        </p:nvSpPr>
        <p:spPr>
          <a:xfrm>
            <a:off x="5410200" y="4876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PTR=3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7772400" y="16764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876800" y="5257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PTR=3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3"/>
          </p:cNvCxnSpPr>
          <p:nvPr/>
        </p:nvCxnSpPr>
        <p:spPr>
          <a:xfrm flipV="1">
            <a:off x="3962400" y="2001604"/>
            <a:ext cx="3876955" cy="33323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396068" y="1704536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810000" y="5562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PTR=6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3"/>
          </p:cNvCxnSpPr>
          <p:nvPr/>
        </p:nvCxnSpPr>
        <p:spPr>
          <a:xfrm flipV="1">
            <a:off x="2819400" y="2029740"/>
            <a:ext cx="5643623" cy="360906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eft Arrow 14"/>
          <p:cNvSpPr/>
          <p:nvPr/>
        </p:nvSpPr>
        <p:spPr>
          <a:xfrm>
            <a:off x="5334000" y="4876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PTR=6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7772400" y="25908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876800" y="5257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67864" y="3886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PTR=6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2"/>
          </p:cNvCxnSpPr>
          <p:nvPr/>
        </p:nvCxnSpPr>
        <p:spPr>
          <a:xfrm flipV="1">
            <a:off x="3962400" y="2781300"/>
            <a:ext cx="3810000" cy="25527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382000" y="25908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810000" y="5562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5943600" y="3886200"/>
            <a:ext cx="141966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200" b="1" dirty="0" smtClean="0"/>
              <a:t>PTR=11</a:t>
            </a:r>
            <a:endParaRPr lang="en-US" sz="3200" b="1" dirty="0"/>
          </a:p>
        </p:txBody>
      </p:sp>
      <p:cxnSp>
        <p:nvCxnSpPr>
          <p:cNvPr id="17" name="Straight Arrow Connector 16"/>
          <p:cNvCxnSpPr>
            <a:endCxn id="14" idx="2"/>
          </p:cNvCxnSpPr>
          <p:nvPr/>
        </p:nvCxnSpPr>
        <p:spPr>
          <a:xfrm flipV="1">
            <a:off x="2971800" y="2781300"/>
            <a:ext cx="5410200" cy="28575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382000" y="25908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810000" y="5562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219200" y="2667000"/>
            <a:ext cx="44196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After several executions………Let PTR=4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7772400" y="19812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800600" y="5181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019800" y="3886200"/>
            <a:ext cx="134346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200" b="1" dirty="0" smtClean="0"/>
              <a:t>PTR=4</a:t>
            </a:r>
            <a:endParaRPr lang="en-US" sz="3200" b="1" dirty="0"/>
          </a:p>
        </p:txBody>
      </p:sp>
      <p:cxnSp>
        <p:nvCxnSpPr>
          <p:cNvPr id="17" name="Straight Arrow Connector 16"/>
          <p:cNvCxnSpPr>
            <a:endCxn id="14" idx="3"/>
          </p:cNvCxnSpPr>
          <p:nvPr/>
        </p:nvCxnSpPr>
        <p:spPr>
          <a:xfrm flipV="1">
            <a:off x="3733800" y="2306404"/>
            <a:ext cx="4105555" cy="30275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Pointer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/Link List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447800" y="990601"/>
            <a:ext cx="7696200" cy="77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799" y="1752600"/>
            <a:ext cx="531080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382000" y="19812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810000" y="55626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19800" y="3886200"/>
            <a:ext cx="134346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200" b="1" dirty="0" smtClean="0"/>
              <a:t>PTR=0</a:t>
            </a:r>
            <a:endParaRPr lang="en-US" sz="3200" b="1" dirty="0"/>
          </a:p>
        </p:txBody>
      </p:sp>
      <p:cxnSp>
        <p:nvCxnSpPr>
          <p:cNvPr id="16" name="Straight Arrow Connector 15"/>
          <p:cNvCxnSpPr>
            <a:endCxn id="14" idx="3"/>
          </p:cNvCxnSpPr>
          <p:nvPr/>
        </p:nvCxnSpPr>
        <p:spPr>
          <a:xfrm flipV="1">
            <a:off x="2819400" y="2306404"/>
            <a:ext cx="5629555" cy="32561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8382000" y="19812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5334000" y="4876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19800" y="3886200"/>
            <a:ext cx="134346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200" b="1" dirty="0" smtClean="0"/>
              <a:t>PTR=0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eft Arrow 14"/>
          <p:cNvSpPr/>
          <p:nvPr/>
        </p:nvSpPr>
        <p:spPr>
          <a:xfrm>
            <a:off x="1143000" y="60960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Code window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955268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Implementing in C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 smtClean="0"/>
              <a:t>Identify the variables, their types and the necessary data structures.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955268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Implementing in C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09600" y="1295400"/>
            <a:ext cx="5334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19050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828800" y="21336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71600" y="12954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 smtClean="0"/>
              <a:t>Identify the variables, their types and the necessary data structures.</a:t>
            </a:r>
            <a:endParaRPr lang="en-US" sz="2400" dirty="0" smtClean="0"/>
          </a:p>
          <a:p>
            <a:endParaRPr lang="en-US" sz="1100" dirty="0" smtClean="0"/>
          </a:p>
          <a:p>
            <a:r>
              <a:rPr lang="en-US" sz="2400" dirty="0" smtClean="0"/>
              <a:t>Here,</a:t>
            </a:r>
            <a:endParaRPr lang="en-US" sz="2400" dirty="0" smtClean="0"/>
          </a:p>
          <a:p>
            <a:r>
              <a:rPr lang="en-US" sz="2400" dirty="0" smtClean="0"/>
              <a:t>	</a:t>
            </a:r>
            <a:r>
              <a:rPr lang="en-US" sz="2000" dirty="0" smtClean="0"/>
              <a:t>There are four variables.</a:t>
            </a:r>
            <a:endParaRPr lang="en-US" sz="2000" dirty="0" smtClean="0"/>
          </a:p>
          <a:p>
            <a:r>
              <a:rPr lang="en-US" sz="2400" dirty="0" smtClean="0"/>
              <a:t>	</a:t>
            </a:r>
            <a:r>
              <a:rPr lang="en-US" sz="2000" dirty="0" smtClean="0"/>
              <a:t>Three of integer type and one of character type.</a:t>
            </a:r>
            <a:endParaRPr lang="en-US" sz="2000" dirty="0" smtClean="0"/>
          </a:p>
          <a:p>
            <a:r>
              <a:rPr lang="en-US" sz="2000" dirty="0" smtClean="0"/>
              <a:t>	Two of single valued and two of array types.</a:t>
            </a:r>
            <a:endParaRPr lang="en-US" sz="2000" dirty="0" smtClean="0"/>
          </a:p>
          <a:p>
            <a:r>
              <a:rPr lang="en-US" sz="2400" dirty="0" smtClean="0"/>
              <a:t>Now declare them accordingly.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955268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Implementing in C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09600" y="1295400"/>
            <a:ext cx="5334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19050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828800" y="21336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71600" y="1295400"/>
            <a:ext cx="838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START, PTR,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“};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955268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Implementing in C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2000" y="3810000"/>
            <a:ext cx="3290668" cy="1143000"/>
            <a:chOff x="762000" y="3810000"/>
            <a:chExt cx="3290668" cy="1143000"/>
          </a:xfrm>
        </p:grpSpPr>
        <p:cxnSp>
          <p:nvCxnSpPr>
            <p:cNvPr id="12" name="Straight Arrow Connector 11"/>
            <p:cNvCxnSpPr/>
            <p:nvPr/>
          </p:nvCxnSpPr>
          <p:spPr>
            <a:xfrm flipH="1">
              <a:off x="1600200" y="3810000"/>
              <a:ext cx="152400" cy="83820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1600200" y="3872132"/>
              <a:ext cx="533400" cy="77606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348132" y="3843996"/>
              <a:ext cx="699868" cy="728004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700996" y="3821720"/>
              <a:ext cx="304800" cy="69986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62000" y="4572000"/>
              <a:ext cx="1295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Two space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04868" y="4515728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Single space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START=9, PTR,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“};</a:t>
            </a:r>
            <a:endParaRPr lang="en-US" dirty="0" smtClean="0"/>
          </a:p>
          <a:p>
            <a:r>
              <a:rPr lang="en-US" dirty="0" smtClean="0"/>
              <a:t>PTR=START;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371600"/>
            <a:ext cx="4876800" cy="3048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START, PTR,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“};</a:t>
            </a:r>
            <a:endParaRPr lang="en-US" dirty="0" smtClean="0"/>
          </a:p>
          <a:p>
            <a:r>
              <a:rPr lang="en-US" dirty="0" smtClean="0"/>
              <a:t>PTR=START;</a:t>
            </a:r>
            <a:endParaRPr lang="en-US" dirty="0" smtClean="0"/>
          </a:p>
          <a:p>
            <a:r>
              <a:rPr lang="en-US" dirty="0" smtClean="0"/>
              <a:t>while(PTR!=-1)</a:t>
            </a:r>
            <a:endParaRPr lang="en-US" dirty="0" smtClean="0"/>
          </a:p>
          <a:p>
            <a:r>
              <a:rPr lang="en-US" dirty="0" smtClean="0"/>
              <a:t>{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600200"/>
            <a:ext cx="4876800" cy="3048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START, PTR,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“};</a:t>
            </a:r>
            <a:endParaRPr lang="en-US" dirty="0" smtClean="0"/>
          </a:p>
          <a:p>
            <a:r>
              <a:rPr lang="en-US" dirty="0" smtClean="0"/>
              <a:t>PTR=START;</a:t>
            </a:r>
            <a:endParaRPr lang="en-US" dirty="0" smtClean="0"/>
          </a:p>
          <a:p>
            <a:r>
              <a:rPr lang="en-US" dirty="0" smtClean="0"/>
              <a:t>while(PTR!=-1)</a:t>
            </a:r>
            <a:endParaRPr lang="en-US" dirty="0" smtClean="0"/>
          </a:p>
          <a:p>
            <a:r>
              <a:rPr lang="en-US" dirty="0" smtClean="0"/>
              <a:t>{</a:t>
            </a:r>
            <a:endParaRPr lang="en-US" dirty="0" smtClean="0"/>
          </a:p>
          <a:p>
            <a:r>
              <a:rPr lang="en-US" dirty="0" err="1" smtClean="0"/>
              <a:t>printf</a:t>
            </a:r>
            <a:r>
              <a:rPr lang="en-US" dirty="0" smtClean="0"/>
              <a:t>(“%d, ”, INFO[PTR]);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05000"/>
            <a:ext cx="4876800" cy="3048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Representation of Link List in memory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" y="1371600"/>
            <a:ext cx="9143999" cy="5247006"/>
            <a:chOff x="1" y="1371600"/>
            <a:chExt cx="9143999" cy="5247006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1" cstate="print"/>
            <a:srcRect l="5745"/>
            <a:stretch>
              <a:fillRect/>
            </a:stretch>
          </p:blipFill>
          <p:spPr bwMode="auto">
            <a:xfrm>
              <a:off x="5177406" y="1371600"/>
              <a:ext cx="3966594" cy="5247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" y="2895599"/>
              <a:ext cx="6092800" cy="3200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10"/>
          <p:cNvGrpSpPr/>
          <p:nvPr/>
        </p:nvGrpSpPr>
        <p:grpSpPr>
          <a:xfrm>
            <a:off x="76200" y="1688068"/>
            <a:ext cx="3133725" cy="683657"/>
            <a:chOff x="76200" y="1688068"/>
            <a:chExt cx="3133725" cy="68365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" y="2057400"/>
              <a:ext cx="3057525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6200" y="1688068"/>
              <a:ext cx="2819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 link list for: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0340" y="3048000"/>
            <a:ext cx="625426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START, PTR,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“};</a:t>
            </a:r>
            <a:endParaRPr lang="en-US" dirty="0" smtClean="0"/>
          </a:p>
          <a:p>
            <a:r>
              <a:rPr lang="en-US" dirty="0" smtClean="0"/>
              <a:t>PTR=START;</a:t>
            </a:r>
            <a:endParaRPr lang="en-US" dirty="0" smtClean="0"/>
          </a:p>
          <a:p>
            <a:r>
              <a:rPr lang="en-US" dirty="0" smtClean="0"/>
              <a:t>while(PTR!=-1)</a:t>
            </a:r>
            <a:endParaRPr lang="en-US" dirty="0" smtClean="0"/>
          </a:p>
          <a:p>
            <a:r>
              <a:rPr lang="en-US" dirty="0" smtClean="0"/>
              <a:t>{</a:t>
            </a:r>
            <a:endParaRPr lang="en-US" dirty="0" smtClean="0"/>
          </a:p>
          <a:p>
            <a:r>
              <a:rPr lang="en-US" dirty="0" err="1" smtClean="0"/>
              <a:t>printf</a:t>
            </a:r>
            <a:r>
              <a:rPr lang="en-US" dirty="0" smtClean="0"/>
              <a:t>(“%d, ”, INFO[PTR]);</a:t>
            </a:r>
            <a:endParaRPr lang="en-US" dirty="0" smtClean="0"/>
          </a:p>
          <a:p>
            <a:r>
              <a:rPr lang="en-US" dirty="0" smtClean="0"/>
              <a:t>PTR=LINK[PTR];</a:t>
            </a:r>
            <a:endParaRPr lang="en-US" dirty="0" smtClean="0"/>
          </a:p>
          <a:p>
            <a:r>
              <a:rPr lang="en-US" dirty="0" smtClean="0"/>
              <a:t>}</a:t>
            </a:r>
            <a:endParaRPr lang="en-US" dirty="0" smtClean="0"/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181664"/>
            <a:ext cx="4876800" cy="3048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00800" y="49530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Additional operations: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Counting elements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Printing elements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Searching an element in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1676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What to do?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eft Arrow 10"/>
          <p:cNvSpPr/>
          <p:nvPr/>
        </p:nvSpPr>
        <p:spPr>
          <a:xfrm>
            <a:off x="4038600" y="1905000"/>
            <a:ext cx="4800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INFO[PTR]==ITEM then print PTR and stop.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Searching an element in a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295400"/>
            <a:ext cx="6705600" cy="16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eft Arrow 10"/>
          <p:cNvSpPr/>
          <p:nvPr/>
        </p:nvSpPr>
        <p:spPr>
          <a:xfrm>
            <a:off x="4038600" y="1905000"/>
            <a:ext cx="4800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INFO[PTR]==ITEM then print PTR and stop.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Searching an element in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r="4211"/>
          <a:stretch>
            <a:fillRect/>
          </a:stretch>
        </p:blipFill>
        <p:spPr bwMode="auto">
          <a:xfrm>
            <a:off x="0" y="3048000"/>
            <a:ext cx="6934200" cy="35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own Arrow 8"/>
          <p:cNvSpPr/>
          <p:nvPr/>
        </p:nvSpPr>
        <p:spPr>
          <a:xfrm>
            <a:off x="3124200" y="2362200"/>
            <a:ext cx="2590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For searching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Searching an element in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r="4211"/>
          <a:stretch>
            <a:fillRect/>
          </a:stretch>
        </p:blipFill>
        <p:spPr bwMode="auto">
          <a:xfrm>
            <a:off x="0" y="1219201"/>
            <a:ext cx="5257800" cy="259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09600" y="3733800"/>
            <a:ext cx="670560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void main()</a:t>
            </a:r>
            <a:endParaRPr lang="en-US" dirty="0" smtClean="0"/>
          </a:p>
          <a:p>
            <a:r>
              <a:rPr lang="en-US" dirty="0" smtClean="0"/>
              <a:t>{  </a:t>
            </a:r>
            <a:r>
              <a:rPr lang="en-US" dirty="0" err="1" smtClean="0"/>
              <a:t>int</a:t>
            </a:r>
            <a:r>
              <a:rPr lang="en-US" dirty="0" smtClean="0"/>
              <a:t> START, PTR, LOC, LINK[12]={-2, -2, 6, -1, -2,  11, 10, -2, 3, 4, 7, -2};</a:t>
            </a:r>
            <a:endParaRPr lang="en-US" dirty="0" smtClean="0"/>
          </a:p>
          <a:p>
            <a:r>
              <a:rPr lang="en-US" dirty="0" smtClean="0"/>
              <a:t>char INFO[12]={“  OT  X NIE “}, ITEM=‘X’;</a:t>
            </a:r>
            <a:endParaRPr lang="en-US" dirty="0" smtClean="0"/>
          </a:p>
          <a:p>
            <a:r>
              <a:rPr lang="en-US" dirty="0" smtClean="0"/>
              <a:t>PTR=START;</a:t>
            </a:r>
            <a:endParaRPr lang="en-US" dirty="0" smtClean="0"/>
          </a:p>
          <a:p>
            <a:r>
              <a:rPr lang="en-US" dirty="0" smtClean="0"/>
              <a:t>while(PTR!=-1)</a:t>
            </a:r>
            <a:endParaRPr lang="en-US" dirty="0" smtClean="0"/>
          </a:p>
          <a:p>
            <a:r>
              <a:rPr lang="en-US" dirty="0" smtClean="0"/>
              <a:t>{ if (ITEM==INFO[PTR])</a:t>
            </a:r>
            <a:endParaRPr lang="en-US" dirty="0" smtClean="0"/>
          </a:p>
          <a:p>
            <a:r>
              <a:rPr lang="en-US" dirty="0" smtClean="0"/>
              <a:t>	{LOC=PTR; </a:t>
            </a:r>
            <a:r>
              <a:rPr lang="en-US" dirty="0" err="1" smtClean="0"/>
              <a:t>printf</a:t>
            </a:r>
            <a:r>
              <a:rPr lang="en-US" dirty="0" smtClean="0"/>
              <a:t>(“%d, ”,LOC); return;}</a:t>
            </a:r>
            <a:endParaRPr lang="en-US" dirty="0" smtClean="0"/>
          </a:p>
          <a:p>
            <a:r>
              <a:rPr lang="en-US" dirty="0" smtClean="0"/>
              <a:t>  else PTR=LINK[PTR];</a:t>
            </a:r>
            <a:endParaRPr lang="en-US" dirty="0" smtClean="0"/>
          </a:p>
          <a:p>
            <a:r>
              <a:rPr lang="en-US" dirty="0" smtClean="0"/>
              <a:t>} </a:t>
            </a:r>
            <a:r>
              <a:rPr lang="en-US" dirty="0" err="1" smtClean="0"/>
              <a:t>printf</a:t>
            </a:r>
            <a:r>
              <a:rPr lang="en-US" dirty="0" smtClean="0"/>
              <a:t>(“Item is not found in the array”);</a:t>
            </a:r>
            <a:endParaRPr lang="en-US" dirty="0" smtClean="0"/>
          </a:p>
          <a:p>
            <a:r>
              <a:rPr lang="en-US" dirty="0" smtClean="0"/>
              <a:t>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4478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Deleting first element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Deleting last element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Deleting a given ITEM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2766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Deleting First element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smtClean="0">
                <a:solidFill>
                  <a:schemeClr val="bg1"/>
                </a:solidFill>
              </a:rPr>
              <a:t>Set START=LINK[START]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4343400"/>
            <a:ext cx="533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>
                <a:solidFill>
                  <a:schemeClr val="bg1"/>
                </a:solidFill>
              </a:rPr>
              <a:t>2.	Deleting Last element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smtClean="0">
                <a:solidFill>
                  <a:schemeClr val="bg1"/>
                </a:solidFill>
              </a:rPr>
              <a:t>Set PTR=START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smtClean="0">
                <a:solidFill>
                  <a:schemeClr val="bg1"/>
                </a:solidFill>
              </a:rPr>
              <a:t>Repeat while LINK[LINK[PTR]]≠NULL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smtClean="0">
                <a:solidFill>
                  <a:schemeClr val="bg1"/>
                </a:solidFill>
              </a:rPr>
              <a:t>	PTR=LINK[PTR]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smtClean="0">
                <a:solidFill>
                  <a:schemeClr val="bg1"/>
                </a:solidFill>
              </a:rPr>
              <a:t>Set LINK[PTR]=NULL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1524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3. Given an ITEM to delete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2133600"/>
            <a:ext cx="82391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4648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3. Given an ITEM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4191000" y="12954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PTR=9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3657600" y="16764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PTR=9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INFO[9] is ‘N’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Representation of Link List in memory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590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 link list for multiple start nodes: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 l="34204"/>
          <a:stretch>
            <a:fillRect/>
          </a:stretch>
        </p:blipFill>
        <p:spPr bwMode="auto">
          <a:xfrm>
            <a:off x="6276976" y="990600"/>
            <a:ext cx="2638424" cy="560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0" y="3048000"/>
            <a:ext cx="4876801" cy="3143250"/>
            <a:chOff x="0" y="3048000"/>
            <a:chExt cx="4876801" cy="314325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048000"/>
              <a:ext cx="2457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0604" y="3276601"/>
              <a:ext cx="2371725" cy="384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114800"/>
              <a:ext cx="1095375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09004" y="4315264"/>
              <a:ext cx="2343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4953000"/>
              <a:ext cx="1247775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53197" y="5105400"/>
              <a:ext cx="3623604" cy="387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5867400"/>
              <a:ext cx="2419350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" cstate="print"/>
          <a:srcRect r="63895" b="70731"/>
          <a:stretch>
            <a:fillRect/>
          </a:stretch>
        </p:blipFill>
        <p:spPr bwMode="auto">
          <a:xfrm>
            <a:off x="4829176" y="990600"/>
            <a:ext cx="1447800" cy="163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3962400" y="2286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PTR=9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INFO[9] is ‘N’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209800" y="2667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PTR=3	because LINK[PTR] is 3.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INFO[9] is ‘N’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971800" y="3048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PTR=3	because LINK[PTR] is 3.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INFO[3] is ‘O’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362200" y="37338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PTR=3	because LINK[PTR] is 3.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INFO[3] is ‘O’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3886200" y="23622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PTR=3	because LINK[PTR] is 3.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INFO[3] is ‘O’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133600" y="2667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PTR=6	because LINK[3] is 6.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INFO[3] is ‘O’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971800" y="3048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PTR=6	because LINK[3] is 6.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INFO[6] is ‘ 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362200" y="37338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PTR=6	because LINK[3] is 6.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INFO[6] is ‘ 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3886200" y="23622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PTR=6	because LINK[3] is 6.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INFO[6] is ‘ 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133600" y="2667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PTR=11	because LINK[6] is 11.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INFO[6] is ‘ 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Representation of Link List in memory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1295400"/>
            <a:ext cx="8658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668" y="1552136"/>
            <a:ext cx="5048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400800" y="1524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Link list of multiple values: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1" y="1881646"/>
            <a:ext cx="6400799" cy="4733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0481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2971800" y="30480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PTR=11	because LINK[6] is 11.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INFO[11] is 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PTR=11	because LINK[6] is 11.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LINK[6]=LINK[11], that is, LINK[6]=7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INFO[11] is ‘E’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371600"/>
            <a:ext cx="41052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4191000" y="33528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343400" y="4648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ITEM=‘E’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8768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PTR=11	because LINK[6] is 11.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PrevPTR</a:t>
            </a:r>
            <a:r>
              <a:rPr lang="en-US" dirty="0" smtClean="0">
                <a:solidFill>
                  <a:schemeClr val="bg1"/>
                </a:solidFill>
              </a:rPr>
              <a:t>=6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LINK[6]=LINK[11], that is, LINK[6]=7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510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INFO[11] is ‘E’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371600"/>
            <a:ext cx="41052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eft Arrow 7"/>
          <p:cNvSpPr/>
          <p:nvPr/>
        </p:nvSpPr>
        <p:spPr>
          <a:xfrm>
            <a:off x="4191000" y="3352800"/>
            <a:ext cx="1981200" cy="5334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After Deletion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895350"/>
            <a:ext cx="293370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447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to about AVAIL List?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Deleting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14400" y="2133600"/>
            <a:ext cx="769620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14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Memory allocation and garbage collection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14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Memory allocation and garbage collection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971800" y="1371600"/>
            <a:ext cx="5394314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14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Memory allocation and garbage collection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971800" y="1371600"/>
            <a:ext cx="5394314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362200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If an item is deleted from the list, how to collect the space for the purpose of future reuse?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3434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is OVERFLOW and UNDERFLOW?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When do these two operations happen?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</a:t>
            </a:r>
            <a:r>
              <a:rPr lang="en-US" sz="2400" dirty="0" smtClean="0">
                <a:solidFill>
                  <a:schemeClr val="bg1"/>
                </a:solidFill>
              </a:rPr>
              <a:t>in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Inserting in an empty list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Inserting as a first element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Inserting at the last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Inserting ITEM at a given position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</a:t>
            </a:r>
            <a:r>
              <a:rPr lang="en-US" sz="2400" dirty="0" smtClean="0">
                <a:solidFill>
                  <a:schemeClr val="bg1"/>
                </a:solidFill>
              </a:rPr>
              <a:t>in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Inserting in an empty list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05200" y="990601"/>
            <a:ext cx="5638800" cy="17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3888"/>
            <a:ext cx="7010400" cy="191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Inserting in an empty list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05200" y="990601"/>
            <a:ext cx="5638800" cy="17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7038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10400" y="3276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After removing dash lines, it looks like the left figure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29200"/>
            <a:ext cx="89249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ight Arrow 11"/>
          <p:cNvSpPr/>
          <p:nvPr/>
        </p:nvSpPr>
        <p:spPr>
          <a:xfrm>
            <a:off x="5334000" y="24384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Inserting in an empty list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05200" y="990601"/>
            <a:ext cx="5638800" cy="17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4694221"/>
            <a:ext cx="7162800" cy="191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7038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solidFill>
                  <a:schemeClr val="bg1"/>
                </a:solidFill>
              </a:rPr>
              <a:t>4. Inserting an ITEM to a given position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5800" y="3048000"/>
            <a:ext cx="73533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14400" y="20574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Now we want to insert a node after A and before B.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solidFill>
                  <a:schemeClr val="bg1"/>
                </a:solidFill>
              </a:rPr>
              <a:t>4. Inserting an ITEM to a given position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52400" y="2133600"/>
            <a:ext cx="8610600" cy="36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Inserting an element from the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solidFill>
                  <a:schemeClr val="bg1"/>
                </a:solidFill>
              </a:rPr>
              <a:t>4. Inserting an ITEM to a given position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5800" y="2133600"/>
            <a:ext cx="76771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Header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16002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Contain a special node called header node at the beginning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Grounded header list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Circular header list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2000" y="2667000"/>
            <a:ext cx="74295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838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Two-way 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200" y="1295400"/>
            <a:ext cx="8839200" cy="1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429000"/>
            <a:ext cx="81153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ight Arrow 11"/>
          <p:cNvSpPr/>
          <p:nvPr/>
        </p:nvSpPr>
        <p:spPr>
          <a:xfrm>
            <a:off x="5334000" y="24384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eft Arrow 14"/>
          <p:cNvSpPr/>
          <p:nvPr/>
        </p:nvSpPr>
        <p:spPr>
          <a:xfrm>
            <a:off x="2971800" y="4495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705600" y="16764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172200" y="45720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PTR=9</a:t>
            </a:r>
            <a:endParaRPr lang="en-US" sz="3200" b="1" dirty="0"/>
          </a:p>
        </p:txBody>
      </p:sp>
      <p:cxnSp>
        <p:nvCxnSpPr>
          <p:cNvPr id="14" name="Straight Arrow Connector 13"/>
          <p:cNvCxnSpPr>
            <a:endCxn id="16" idx="3"/>
          </p:cNvCxnSpPr>
          <p:nvPr/>
        </p:nvCxnSpPr>
        <p:spPr>
          <a:xfrm flipV="1">
            <a:off x="1752600" y="2001604"/>
            <a:ext cx="5019955" cy="272279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28600" y="4495800"/>
            <a:ext cx="7867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Traversing elements of a Link List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1"/>
            <a:ext cx="5791200" cy="26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690" y="914401"/>
            <a:ext cx="2966310" cy="38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eft Arrow 14"/>
          <p:cNvSpPr/>
          <p:nvPr/>
        </p:nvSpPr>
        <p:spPr>
          <a:xfrm>
            <a:off x="5410200" y="4876800"/>
            <a:ext cx="1828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Executing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705600" y="1676400"/>
            <a:ext cx="457200" cy="381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096000" y="41910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9144" rtlCol="0" anchor="ctr"/>
          <a:lstStyle/>
          <a:p>
            <a:pPr algn="ctr"/>
            <a:r>
              <a:rPr lang="en-US" sz="3200" b="1" dirty="0" smtClean="0"/>
              <a:t>PTR=9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9322</Words>
  <Application>WPS Presentation</Application>
  <PresentationFormat>On-screen Show (4:3)</PresentationFormat>
  <Paragraphs>736</Paragraphs>
  <Slides>65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72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171</cp:revision>
  <dcterms:created xsi:type="dcterms:W3CDTF">2018-03-13T11:27:00Z</dcterms:created>
  <dcterms:modified xsi:type="dcterms:W3CDTF">2024-02-12T04:50:22Z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0458C8C231674928B3C321CFC3EFD6CA_12</vt:lpwstr>
  </property>
  <property fmtid="{D5CDD505-2E9C-101B-9397-08002B2CF9AE}" pid="3" name="KSOProductBuildVer">
    <vt:lpwstr>1033-12.2.0.13431</vt:lpwstr>
  </property>
</Properties>
</file>