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media/image1.png" ContentType="image/png"/>
  <Override PartName="/ppt/media/image2.gif" ContentType="image/gif"/>
  <Override PartName="/ppt/media/image7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7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CF84E33-8B7B-40D8-9E9F-CBB1D0A03AF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3747E8C-20E9-4CB0-B317-ADF8450428D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3FD5AAC-9263-4685-A274-4CD8A5AC4FC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C049AFF-E7F6-4BC2-AFC0-6E58229836C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8B03322-2244-4FB5-B84B-1C9ABCA26E8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6DB3D2D-5595-44F2-A560-07C26945425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8D2263D-CA6F-4F90-A068-71768897077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680EC80-EB97-486A-9632-9ADDBB56B77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680" cy="6811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0BBE64A-893F-417A-AAAE-8F0F7F1FF2E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D300589-F977-4EA2-ACCA-9D6BB2ACEF4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1C5912F-2404-4ADB-95B3-C05616EBF73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846CF93-91B4-4236-8D3A-A74298CF86F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536E8A0-00F2-47C4-996C-4544CA461938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ffffff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ffffff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ffffff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2.gif"/><Relationship Id="rId3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" name="TextBox 4"/>
          <p:cNvSpPr/>
          <p:nvPr/>
        </p:nvSpPr>
        <p:spPr>
          <a:xfrm>
            <a:off x="152280" y="990720"/>
            <a:ext cx="5790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Algorithomic Notation: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" name="TextBox 5"/>
          <p:cNvSpPr/>
          <p:nvPr/>
        </p:nvSpPr>
        <p:spPr>
          <a:xfrm>
            <a:off x="1371600" y="1981080"/>
            <a:ext cx="54856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buSzPct val="100000"/>
              <a:buBlip>
                <a:blip r:embed="rId1"/>
              </a:buBlip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Pseudo Code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SzPct val="100000"/>
              <a:buBlip>
                <a:blip r:embed="rId2"/>
              </a:buBlip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Flowchart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96" name="Group 12"/>
          <p:cNvGrpSpPr/>
          <p:nvPr/>
        </p:nvGrpSpPr>
        <p:grpSpPr>
          <a:xfrm>
            <a:off x="0" y="1447920"/>
            <a:ext cx="9143280" cy="4975560"/>
            <a:chOff x="0" y="1447920"/>
            <a:chExt cx="9143280" cy="4975560"/>
          </a:xfrm>
        </p:grpSpPr>
        <p:pic>
          <p:nvPicPr>
            <p:cNvPr id="97" name="Picture 2" descr=""/>
            <p:cNvPicPr/>
            <p:nvPr/>
          </p:nvPicPr>
          <p:blipFill>
            <a:blip r:embed="rId1"/>
            <a:stretch/>
          </p:blipFill>
          <p:spPr>
            <a:xfrm>
              <a:off x="0" y="1447920"/>
              <a:ext cx="9143280" cy="3351960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98" name="Picture 3" descr=""/>
            <p:cNvPicPr/>
            <p:nvPr/>
          </p:nvPicPr>
          <p:blipFill>
            <a:blip r:embed="rId2"/>
            <a:stretch/>
          </p:blipFill>
          <p:spPr>
            <a:xfrm>
              <a:off x="0" y="4800600"/>
              <a:ext cx="7923960" cy="1622880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99" name="Picture 3" descr=""/>
            <p:cNvPicPr/>
            <p:nvPr/>
          </p:nvPicPr>
          <p:blipFill>
            <a:blip r:embed="rId3"/>
            <a:srcRect l="66329" t="0" r="0" b="0"/>
            <a:stretch/>
          </p:blipFill>
          <p:spPr>
            <a:xfrm>
              <a:off x="6477120" y="4800600"/>
              <a:ext cx="2666160" cy="1622880"/>
            </a:xfrm>
            <a:prstGeom prst="rect">
              <a:avLst/>
            </a:prstGeom>
            <a:ln w="9525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2" name="Picture 2" descr=""/>
          <p:cNvPicPr/>
          <p:nvPr/>
        </p:nvPicPr>
        <p:blipFill>
          <a:blip r:embed="rId1"/>
          <a:stretch/>
        </p:blipFill>
        <p:spPr>
          <a:xfrm>
            <a:off x="304920" y="1523880"/>
            <a:ext cx="8562600" cy="449496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Rectangle 5"/>
          <p:cNvSpPr/>
          <p:nvPr/>
        </p:nvSpPr>
        <p:spPr>
          <a:xfrm>
            <a:off x="360" y="1005480"/>
            <a:ext cx="9143640" cy="8236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ffffff"/>
                </a:solidFill>
                <a:latin typeface="Verdana"/>
                <a:ea typeface="Times New Roman"/>
              </a:rPr>
              <a:t>Basic Terminology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charset="2"/>
              <a:buChar char=""/>
              <a:tabLst>
                <a:tab algn="l" pos="457200"/>
              </a:tabLst>
            </a:pP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6" name="" descr=""/>
          <p:cNvPicPr/>
          <p:nvPr/>
        </p:nvPicPr>
        <p:blipFill>
          <a:blip r:embed="rId1"/>
          <a:stretch/>
        </p:blipFill>
        <p:spPr>
          <a:xfrm>
            <a:off x="228600" y="1566360"/>
            <a:ext cx="8804160" cy="4689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9" name="Rectangle 1"/>
          <p:cNvSpPr/>
          <p:nvPr/>
        </p:nvSpPr>
        <p:spPr>
          <a:xfrm>
            <a:off x="360" y="1005480"/>
            <a:ext cx="9143640" cy="8236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ffffff"/>
                </a:solidFill>
                <a:latin typeface="Verdana"/>
                <a:ea typeface="Times New Roman"/>
              </a:rPr>
              <a:t>Basic Terminology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charset="2"/>
              <a:buChar char=""/>
              <a:tabLst>
                <a:tab algn="l" pos="457200"/>
              </a:tabLst>
            </a:pP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0" name="" descr=""/>
          <p:cNvPicPr/>
          <p:nvPr/>
        </p:nvPicPr>
        <p:blipFill>
          <a:blip r:embed="rId1"/>
          <a:stretch/>
        </p:blipFill>
        <p:spPr>
          <a:xfrm>
            <a:off x="192600" y="1686960"/>
            <a:ext cx="8804880" cy="3475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Box 2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2" name="TextBox 7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Rectangle 3"/>
          <p:cNvSpPr/>
          <p:nvPr/>
        </p:nvSpPr>
        <p:spPr>
          <a:xfrm>
            <a:off x="360" y="1005480"/>
            <a:ext cx="9143640" cy="8236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ffffff"/>
                </a:solidFill>
                <a:latin typeface="Verdana"/>
                <a:ea typeface="Times New Roman"/>
              </a:rPr>
              <a:t>Basic Terminology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charset="2"/>
              <a:buChar char=""/>
              <a:tabLst>
                <a:tab algn="l" pos="457200"/>
              </a:tabLst>
            </a:pP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4" name="" descr=""/>
          <p:cNvPicPr/>
          <p:nvPr/>
        </p:nvPicPr>
        <p:blipFill>
          <a:blip r:embed="rId1"/>
          <a:stretch/>
        </p:blipFill>
        <p:spPr>
          <a:xfrm>
            <a:off x="228600" y="1710720"/>
            <a:ext cx="8686800" cy="199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7" name="" descr=""/>
          <p:cNvPicPr/>
          <p:nvPr/>
        </p:nvPicPr>
        <p:blipFill>
          <a:blip r:embed="rId1"/>
          <a:stretch/>
        </p:blipFill>
        <p:spPr>
          <a:xfrm>
            <a:off x="228600" y="2057400"/>
            <a:ext cx="8458200" cy="2286000"/>
          </a:xfrm>
          <a:prstGeom prst="rect">
            <a:avLst/>
          </a:prstGeom>
          <a:ln w="0">
            <a:noFill/>
          </a:ln>
        </p:spPr>
      </p:pic>
      <p:sp>
        <p:nvSpPr>
          <p:cNvPr id="118" name="Rectangle 2"/>
          <p:cNvSpPr/>
          <p:nvPr/>
        </p:nvSpPr>
        <p:spPr>
          <a:xfrm>
            <a:off x="360" y="1005480"/>
            <a:ext cx="9143640" cy="8236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ffffff"/>
                </a:solidFill>
                <a:latin typeface="Verdana"/>
                <a:ea typeface="Times New Roman"/>
              </a:rPr>
              <a:t>Basic Terminology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Symbol" charset="2"/>
              <a:buChar char=""/>
              <a:tabLst>
                <a:tab algn="l" pos="457200"/>
              </a:tabLst>
            </a:pP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0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1" name="" descr=""/>
          <p:cNvPicPr/>
          <p:nvPr/>
        </p:nvPicPr>
        <p:blipFill>
          <a:blip r:embed="rId1"/>
          <a:stretch/>
        </p:blipFill>
        <p:spPr>
          <a:xfrm>
            <a:off x="685800" y="2286000"/>
            <a:ext cx="7980120" cy="1143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8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3" name="TextBox 9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10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TextBox 11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TextBox 13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7" name="Picture 2" descr=""/>
          <p:cNvPicPr/>
          <p:nvPr/>
        </p:nvPicPr>
        <p:blipFill>
          <a:blip r:embed="rId1"/>
          <a:stretch/>
        </p:blipFill>
        <p:spPr>
          <a:xfrm>
            <a:off x="214920" y="1680480"/>
            <a:ext cx="8911800" cy="3428280"/>
          </a:xfrm>
          <a:prstGeom prst="rect">
            <a:avLst/>
          </a:prstGeom>
          <a:ln w="9525">
            <a:noFill/>
          </a:ln>
        </p:spPr>
      </p:pic>
      <p:sp>
        <p:nvSpPr>
          <p:cNvPr id="48" name="TextBox 4"/>
          <p:cNvSpPr/>
          <p:nvPr/>
        </p:nvSpPr>
        <p:spPr>
          <a:xfrm>
            <a:off x="152280" y="990720"/>
            <a:ext cx="8152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Algorithomic Notation: </a:t>
            </a:r>
            <a:r>
              <a:rPr b="0" i="1" lang="en-US" sz="3600" spc="-1" strike="noStrike" u="sng">
                <a:solidFill>
                  <a:srgbClr val="00b050"/>
                </a:solidFill>
                <a:uFillTx/>
                <a:latin typeface="Calibri"/>
                <a:ea typeface="DejaVu Sans"/>
              </a:rPr>
              <a:t>Pseudo Code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Box 14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9" name="TextBox 15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TextBox 4"/>
          <p:cNvSpPr/>
          <p:nvPr/>
        </p:nvSpPr>
        <p:spPr>
          <a:xfrm>
            <a:off x="533520" y="990720"/>
            <a:ext cx="67050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ffffff"/>
                </a:solidFill>
                <a:latin typeface="Calibri"/>
                <a:ea typeface="DejaVu Sans"/>
              </a:rPr>
              <a:t>Conventions Used in Presenting Algorithm: 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TextBox 5"/>
          <p:cNvSpPr/>
          <p:nvPr/>
        </p:nvSpPr>
        <p:spPr>
          <a:xfrm>
            <a:off x="914400" y="1676520"/>
            <a:ext cx="8076600" cy="521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Identification No: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Each algorithm is assigned an identification no, e.g., Algorithm 4.3 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Steps: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Each instruction in the algorithm is assigned a step no.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Control: Execution control may be transferred to </a:t>
            </a:r>
            <a:r>
              <a:rPr b="0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step n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from </a:t>
            </a:r>
            <a:r>
              <a:rPr b="0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step i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by the statement </a:t>
            </a: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go to step n.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Exit: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The algorithm is ended by the statement exit.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Comments: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Additional information are included in the algorithm by enclosing them in brackets. 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Variable Name: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Variable name will use capital letters.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Assignment statement: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:=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Input: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read in variable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Output: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write message or variable’s value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Procedure:  </a:t>
            </a: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To refer to another independent algorithm.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TextBox 4"/>
          <p:cNvSpPr/>
          <p:nvPr/>
        </p:nvSpPr>
        <p:spPr>
          <a:xfrm>
            <a:off x="152280" y="990720"/>
            <a:ext cx="8152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Algorithomic Notation: </a:t>
            </a:r>
            <a:r>
              <a:rPr b="0" i="1" lang="en-US" sz="3600" spc="-1" strike="noStrike" u="sng">
                <a:solidFill>
                  <a:srgbClr val="00b050"/>
                </a:solidFill>
                <a:uFillTx/>
                <a:latin typeface="Calibri"/>
                <a:ea typeface="DejaVu Sans"/>
              </a:rPr>
              <a:t>Flowchart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6" name="Picture 2" descr=""/>
          <p:cNvPicPr/>
          <p:nvPr/>
        </p:nvPicPr>
        <p:blipFill>
          <a:blip r:embed="rId1"/>
          <a:stretch/>
        </p:blipFill>
        <p:spPr>
          <a:xfrm>
            <a:off x="2819520" y="1556640"/>
            <a:ext cx="4494960" cy="513144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TextBox 4"/>
          <p:cNvSpPr/>
          <p:nvPr/>
        </p:nvSpPr>
        <p:spPr>
          <a:xfrm>
            <a:off x="152280" y="990720"/>
            <a:ext cx="5790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Control Structure: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0" name="Picture 2" descr=""/>
          <p:cNvPicPr/>
          <p:nvPr/>
        </p:nvPicPr>
        <p:blipFill>
          <a:blip r:embed="rId1"/>
          <a:stretch/>
        </p:blipFill>
        <p:spPr>
          <a:xfrm>
            <a:off x="304920" y="1676520"/>
            <a:ext cx="4540680" cy="1065960"/>
          </a:xfrm>
          <a:prstGeom prst="rect">
            <a:avLst/>
          </a:prstGeom>
          <a:ln w="9525">
            <a:noFill/>
          </a:ln>
        </p:spPr>
      </p:pic>
      <p:pic>
        <p:nvPicPr>
          <p:cNvPr id="61" name="Picture 3" descr=""/>
          <p:cNvPicPr/>
          <p:nvPr/>
        </p:nvPicPr>
        <p:blipFill>
          <a:blip r:embed="rId2"/>
          <a:stretch/>
        </p:blipFill>
        <p:spPr>
          <a:xfrm>
            <a:off x="5077080" y="1523880"/>
            <a:ext cx="4066200" cy="4114080"/>
          </a:xfrm>
          <a:prstGeom prst="rect">
            <a:avLst/>
          </a:prstGeom>
          <a:ln w="9525">
            <a:noFill/>
          </a:ln>
        </p:spPr>
      </p:pic>
      <p:cxnSp>
        <p:nvCxnSpPr>
          <p:cNvPr id="62" name="Straight Arrow Connector 8"/>
          <p:cNvCxnSpPr/>
          <p:nvPr/>
        </p:nvCxnSpPr>
        <p:spPr>
          <a:xfrm>
            <a:off x="4647960" y="1752480"/>
            <a:ext cx="1143720" cy="77040"/>
          </a:xfrm>
          <a:prstGeom prst="straightConnector1">
            <a:avLst/>
          </a:prstGeom>
          <a:ln w="44450">
            <a:solidFill>
              <a:srgbClr val="4a7ebb"/>
            </a:solidFill>
            <a:round/>
            <a:tailEnd len="med" type="arrow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TextBox 4"/>
          <p:cNvSpPr/>
          <p:nvPr/>
        </p:nvSpPr>
        <p:spPr>
          <a:xfrm>
            <a:off x="152280" y="990720"/>
            <a:ext cx="5790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Control Structure: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6" name="Picture 2" descr=""/>
          <p:cNvPicPr/>
          <p:nvPr/>
        </p:nvPicPr>
        <p:blipFill>
          <a:blip r:embed="rId1"/>
          <a:stretch/>
        </p:blipFill>
        <p:spPr>
          <a:xfrm>
            <a:off x="304920" y="1676520"/>
            <a:ext cx="4540680" cy="1065960"/>
          </a:xfrm>
          <a:prstGeom prst="rect">
            <a:avLst/>
          </a:prstGeom>
          <a:ln w="9525">
            <a:noFill/>
          </a:ln>
        </p:spPr>
      </p:pic>
      <p:pic>
        <p:nvPicPr>
          <p:cNvPr id="67" name="Picture 2" descr=""/>
          <p:cNvPicPr/>
          <p:nvPr/>
        </p:nvPicPr>
        <p:blipFill>
          <a:blip r:embed="rId2"/>
          <a:stretch/>
        </p:blipFill>
        <p:spPr>
          <a:xfrm>
            <a:off x="228600" y="2895480"/>
            <a:ext cx="5032440" cy="1370880"/>
          </a:xfrm>
          <a:prstGeom prst="rect">
            <a:avLst/>
          </a:prstGeom>
          <a:ln w="9525">
            <a:noFill/>
          </a:ln>
        </p:spPr>
      </p:pic>
      <p:pic>
        <p:nvPicPr>
          <p:cNvPr id="68" name="Picture 3" descr=""/>
          <p:cNvPicPr/>
          <p:nvPr/>
        </p:nvPicPr>
        <p:blipFill>
          <a:blip r:embed="rId3"/>
          <a:stretch/>
        </p:blipFill>
        <p:spPr>
          <a:xfrm>
            <a:off x="228600" y="4419720"/>
            <a:ext cx="5016600" cy="1828080"/>
          </a:xfrm>
          <a:prstGeom prst="rect">
            <a:avLst/>
          </a:prstGeom>
          <a:ln w="9525">
            <a:noFill/>
          </a:ln>
        </p:spPr>
      </p:pic>
      <p:pic>
        <p:nvPicPr>
          <p:cNvPr id="69" name="Picture 2" descr=""/>
          <p:cNvPicPr/>
          <p:nvPr/>
        </p:nvPicPr>
        <p:blipFill>
          <a:blip r:embed="rId4"/>
          <a:stretch/>
        </p:blipFill>
        <p:spPr>
          <a:xfrm>
            <a:off x="5350680" y="1523880"/>
            <a:ext cx="3745080" cy="4037760"/>
          </a:xfrm>
          <a:prstGeom prst="rect">
            <a:avLst/>
          </a:prstGeom>
          <a:ln w="9525">
            <a:noFill/>
          </a:ln>
        </p:spPr>
      </p:pic>
      <p:cxnSp>
        <p:nvCxnSpPr>
          <p:cNvPr id="70" name="Straight Arrow Connector 8"/>
          <p:cNvCxnSpPr/>
          <p:nvPr/>
        </p:nvCxnSpPr>
        <p:spPr>
          <a:xfrm>
            <a:off x="4800600" y="2133360"/>
            <a:ext cx="1143720" cy="77040"/>
          </a:xfrm>
          <a:prstGeom prst="straightConnector1">
            <a:avLst/>
          </a:prstGeom>
          <a:ln w="44450">
            <a:solidFill>
              <a:srgbClr val="4a7ebb"/>
            </a:solidFill>
            <a:round/>
            <a:tailEnd len="med" type="arrow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" name="TextBox 4"/>
          <p:cNvSpPr/>
          <p:nvPr/>
        </p:nvSpPr>
        <p:spPr>
          <a:xfrm>
            <a:off x="152280" y="990720"/>
            <a:ext cx="5790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Control Structure: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4" name="Picture 2" descr=""/>
          <p:cNvPicPr/>
          <p:nvPr/>
        </p:nvPicPr>
        <p:blipFill>
          <a:blip r:embed="rId1"/>
          <a:stretch/>
        </p:blipFill>
        <p:spPr>
          <a:xfrm>
            <a:off x="304920" y="1676520"/>
            <a:ext cx="4540680" cy="1065960"/>
          </a:xfrm>
          <a:prstGeom prst="rect">
            <a:avLst/>
          </a:prstGeom>
          <a:ln w="9525">
            <a:noFill/>
          </a:ln>
        </p:spPr>
      </p:pic>
      <p:pic>
        <p:nvPicPr>
          <p:cNvPr id="75" name="Picture 2" descr=""/>
          <p:cNvPicPr/>
          <p:nvPr/>
        </p:nvPicPr>
        <p:blipFill>
          <a:blip r:embed="rId2"/>
          <a:stretch/>
        </p:blipFill>
        <p:spPr>
          <a:xfrm>
            <a:off x="152280" y="2895480"/>
            <a:ext cx="4902120" cy="2742480"/>
          </a:xfrm>
          <a:prstGeom prst="rect">
            <a:avLst/>
          </a:prstGeom>
          <a:ln w="9525">
            <a:noFill/>
          </a:ln>
        </p:spPr>
      </p:pic>
      <p:pic>
        <p:nvPicPr>
          <p:cNvPr id="76" name="Picture 2" descr=""/>
          <p:cNvPicPr/>
          <p:nvPr/>
        </p:nvPicPr>
        <p:blipFill>
          <a:blip r:embed="rId3"/>
          <a:stretch/>
        </p:blipFill>
        <p:spPr>
          <a:xfrm>
            <a:off x="5138640" y="1523880"/>
            <a:ext cx="3957120" cy="4266360"/>
          </a:xfrm>
          <a:prstGeom prst="rect">
            <a:avLst/>
          </a:prstGeom>
          <a:ln w="9525">
            <a:noFill/>
          </a:ln>
        </p:spPr>
      </p:pic>
      <p:cxnSp>
        <p:nvCxnSpPr>
          <p:cNvPr id="77" name="Straight Arrow Connector 8"/>
          <p:cNvCxnSpPr/>
          <p:nvPr/>
        </p:nvCxnSpPr>
        <p:spPr>
          <a:xfrm>
            <a:off x="4800600" y="2133360"/>
            <a:ext cx="1143720" cy="77040"/>
          </a:xfrm>
          <a:prstGeom prst="straightConnector1">
            <a:avLst/>
          </a:prstGeom>
          <a:ln w="44450">
            <a:solidFill>
              <a:srgbClr val="4a7ebb"/>
            </a:solidFill>
            <a:round/>
            <a:tailEnd len="med" type="arrow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TextBox 4"/>
          <p:cNvSpPr/>
          <p:nvPr/>
        </p:nvSpPr>
        <p:spPr>
          <a:xfrm>
            <a:off x="152280" y="990720"/>
            <a:ext cx="5790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Control Structure: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1" name="Picture 2" descr=""/>
          <p:cNvPicPr/>
          <p:nvPr/>
        </p:nvPicPr>
        <p:blipFill>
          <a:blip r:embed="rId1"/>
          <a:stretch/>
        </p:blipFill>
        <p:spPr>
          <a:xfrm>
            <a:off x="304920" y="1676520"/>
            <a:ext cx="4540680" cy="1065960"/>
          </a:xfrm>
          <a:prstGeom prst="rect">
            <a:avLst/>
          </a:prstGeom>
          <a:ln w="9525">
            <a:noFill/>
          </a:ln>
        </p:spPr>
      </p:pic>
      <p:grpSp>
        <p:nvGrpSpPr>
          <p:cNvPr id="82" name="Group 10"/>
          <p:cNvGrpSpPr/>
          <p:nvPr/>
        </p:nvGrpSpPr>
        <p:grpSpPr>
          <a:xfrm>
            <a:off x="304920" y="1295280"/>
            <a:ext cx="8000280" cy="4802400"/>
            <a:chOff x="304920" y="1295280"/>
            <a:chExt cx="8000280" cy="4802400"/>
          </a:xfrm>
        </p:grpSpPr>
        <p:pic>
          <p:nvPicPr>
            <p:cNvPr id="83" name="Picture 3" descr=""/>
            <p:cNvPicPr/>
            <p:nvPr/>
          </p:nvPicPr>
          <p:blipFill>
            <a:blip r:embed="rId2"/>
            <a:stretch/>
          </p:blipFill>
          <p:spPr>
            <a:xfrm>
              <a:off x="304920" y="3048120"/>
              <a:ext cx="3779280" cy="1370880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84" name="Picture 4" descr=""/>
            <p:cNvPicPr/>
            <p:nvPr/>
          </p:nvPicPr>
          <p:blipFill>
            <a:blip r:embed="rId3"/>
            <a:stretch/>
          </p:blipFill>
          <p:spPr>
            <a:xfrm>
              <a:off x="5334120" y="1295280"/>
              <a:ext cx="2971080" cy="4802400"/>
            </a:xfrm>
            <a:prstGeom prst="rect">
              <a:avLst/>
            </a:prstGeom>
            <a:ln w="9525">
              <a:noFill/>
            </a:ln>
          </p:spPr>
        </p:pic>
        <p:cxnSp>
          <p:nvCxnSpPr>
            <p:cNvPr id="85" name="Straight Arrow Connector 8"/>
            <p:cNvCxnSpPr/>
            <p:nvPr/>
          </p:nvCxnSpPr>
          <p:spPr>
            <a:xfrm>
              <a:off x="4495680" y="2514600"/>
              <a:ext cx="1143720" cy="76680"/>
            </a:xfrm>
            <a:prstGeom prst="straightConnector1">
              <a:avLst/>
            </a:prstGeom>
            <a:ln w="44450">
              <a:solidFill>
                <a:srgbClr val="4a7ebb"/>
              </a:solidFill>
              <a:round/>
              <a:tailEnd len="med" type="arrow" w="med"/>
            </a:ln>
          </p:spPr>
        </p:cxn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CSE 203: Data Structure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00000"/>
                </a:solidFill>
                <a:latin typeface="Calibri"/>
                <a:ea typeface="DejaVu Sans"/>
              </a:rPr>
              <a:t>Data Structure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TextBox 4"/>
          <p:cNvSpPr/>
          <p:nvPr/>
        </p:nvSpPr>
        <p:spPr>
          <a:xfrm>
            <a:off x="152280" y="990720"/>
            <a:ext cx="5790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Control Structure:</a:t>
            </a:r>
            <a:endParaRPr b="0" lang="en-US" sz="3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9" name="Picture 2" descr=""/>
          <p:cNvPicPr/>
          <p:nvPr/>
        </p:nvPicPr>
        <p:blipFill>
          <a:blip r:embed="rId1"/>
          <a:stretch/>
        </p:blipFill>
        <p:spPr>
          <a:xfrm>
            <a:off x="304920" y="1676520"/>
            <a:ext cx="4540680" cy="1065960"/>
          </a:xfrm>
          <a:prstGeom prst="rect">
            <a:avLst/>
          </a:prstGeom>
          <a:ln w="9525">
            <a:noFill/>
          </a:ln>
        </p:spPr>
      </p:pic>
      <p:grpSp>
        <p:nvGrpSpPr>
          <p:cNvPr id="90" name="Group 11"/>
          <p:cNvGrpSpPr/>
          <p:nvPr/>
        </p:nvGrpSpPr>
        <p:grpSpPr>
          <a:xfrm>
            <a:off x="380880" y="1371600"/>
            <a:ext cx="8533800" cy="4984560"/>
            <a:chOff x="380880" y="1371600"/>
            <a:chExt cx="8533800" cy="4984560"/>
          </a:xfrm>
        </p:grpSpPr>
        <p:pic>
          <p:nvPicPr>
            <p:cNvPr id="91" name="Picture 2" descr=""/>
            <p:cNvPicPr/>
            <p:nvPr/>
          </p:nvPicPr>
          <p:blipFill>
            <a:blip r:embed="rId2"/>
            <a:stretch/>
          </p:blipFill>
          <p:spPr>
            <a:xfrm>
              <a:off x="5257800" y="1371600"/>
              <a:ext cx="3656880" cy="4984560"/>
            </a:xfrm>
            <a:prstGeom prst="rect">
              <a:avLst/>
            </a:prstGeom>
            <a:ln w="9525">
              <a:noFill/>
            </a:ln>
          </p:spPr>
        </p:pic>
        <p:cxnSp>
          <p:nvCxnSpPr>
            <p:cNvPr id="92" name="Straight Arrow Connector 8"/>
            <p:cNvCxnSpPr/>
            <p:nvPr/>
          </p:nvCxnSpPr>
          <p:spPr>
            <a:xfrm>
              <a:off x="4495680" y="2514600"/>
              <a:ext cx="1143720" cy="76680"/>
            </a:xfrm>
            <a:prstGeom prst="straightConnector1">
              <a:avLst/>
            </a:prstGeom>
            <a:ln w="44450">
              <a:solidFill>
                <a:srgbClr val="4a7ebb"/>
              </a:solidFill>
              <a:round/>
              <a:tailEnd len="med" type="arrow" w="med"/>
            </a:ln>
          </p:spPr>
        </p:cxnSp>
        <p:pic>
          <p:nvPicPr>
            <p:cNvPr id="93" name="Picture 3" descr=""/>
            <p:cNvPicPr/>
            <p:nvPr/>
          </p:nvPicPr>
          <p:blipFill>
            <a:blip r:embed="rId3"/>
            <a:stretch/>
          </p:blipFill>
          <p:spPr>
            <a:xfrm>
              <a:off x="380880" y="3124080"/>
              <a:ext cx="4049280" cy="1447200"/>
            </a:xfrm>
            <a:prstGeom prst="rect">
              <a:avLst/>
            </a:prstGeom>
            <a:ln w="9525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</TotalTime>
  <Application>LibreOffice/7.4.3.2$Windows_X86_64 LibreOffice_project/1048a8393ae2eeec98dff31b5c133c5f1d08b890</Application>
  <AppVersion>15.0000</AppVersion>
  <Words>253</Words>
  <Paragraphs>52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2018-03-13T11:27:28Z</dcterms:created>
  <dc:creator>Kamal</dc:creator>
  <dc:description/>
  <dc:language>en-US</dc:language>
  <cp:lastModifiedBy/>
  <dcterms:modified xsi:type="dcterms:W3CDTF">2023-02-13T22:31:44Z</dcterms:modified>
  <cp:revision>12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15</vt:i4>
  </property>
</Properties>
</file>