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8"/>
  </p:notesMasterIdLst>
  <p:sldIdLst>
    <p:sldId id="256" r:id="rId2"/>
    <p:sldId id="299" r:id="rId3"/>
    <p:sldId id="297" r:id="rId4"/>
    <p:sldId id="298" r:id="rId5"/>
    <p:sldId id="300" r:id="rId6"/>
    <p:sldId id="302" r:id="rId7"/>
    <p:sldId id="301" r:id="rId8"/>
    <p:sldId id="303" r:id="rId9"/>
    <p:sldId id="305" r:id="rId10"/>
    <p:sldId id="307" r:id="rId11"/>
    <p:sldId id="308" r:id="rId12"/>
    <p:sldId id="309" r:id="rId13"/>
    <p:sldId id="306" r:id="rId14"/>
    <p:sldId id="312" r:id="rId15"/>
    <p:sldId id="313" r:id="rId16"/>
    <p:sldId id="315" r:id="rId17"/>
    <p:sldId id="314" r:id="rId18"/>
    <p:sldId id="316" r:id="rId19"/>
    <p:sldId id="317" r:id="rId20"/>
    <p:sldId id="318" r:id="rId21"/>
    <p:sldId id="319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310" r:id="rId33"/>
    <p:sldId id="257" r:id="rId34"/>
    <p:sldId id="311" r:id="rId35"/>
    <p:sldId id="293" r:id="rId36"/>
    <p:sldId id="294" r:id="rId37"/>
    <p:sldId id="295" r:id="rId38"/>
    <p:sldId id="320" r:id="rId39"/>
    <p:sldId id="321" r:id="rId40"/>
    <p:sldId id="322" r:id="rId41"/>
    <p:sldId id="323" r:id="rId42"/>
    <p:sldId id="324" r:id="rId43"/>
    <p:sldId id="325" r:id="rId44"/>
    <p:sldId id="326" r:id="rId45"/>
    <p:sldId id="327" r:id="rId46"/>
    <p:sldId id="282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813F2-DC9B-49A9-B5F3-3332C9BB7F45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22A0C-37DD-46AF-ADCD-5FEF7885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9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0DC1-DCDE-4724-B36C-7F566C84DC51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42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482C8-10FC-4DAC-A68E-67444D1D2268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3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E0312-DB0A-4327-9116-609D5CEC5DEF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1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5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CCC-DA11-4C2D-89AC-97103A0507A5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D8044-6629-42F1-ABF7-D126866FA11F}" type="datetime3">
              <a:rPr lang="en-US" smtClean="0"/>
              <a:t>1 May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0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732C-46AB-49D1-9EEF-EB30592F8C11}" type="datetime3">
              <a:rPr lang="en-US" smtClean="0"/>
              <a:t>1 May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2598F-9F70-4C5E-92AB-C3D12DF81535}" type="datetime3">
              <a:rPr lang="en-US" smtClean="0"/>
              <a:t>1 May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0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3E638-9229-4E96-ADF3-37616BF703E8}" type="datetime3">
              <a:rPr lang="en-US" smtClean="0"/>
              <a:t>1 May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9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364D-CDAA-4F72-9F7D-70E348FC6451}" type="datetime3">
              <a:rPr lang="en-US" smtClean="0"/>
              <a:t>1 May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6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562F-83DB-499A-A347-0412E108B969}" type="datetime3">
              <a:rPr lang="en-US" smtClean="0"/>
              <a:t>1 May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4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E12D7-BEC4-4507-8504-336A4AFD985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2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654175"/>
            <a:ext cx="7772400" cy="1774825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Chapter 2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Processor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A733F2-D3BB-4C2B-8F37-55557D9E5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429000"/>
            <a:ext cx="42672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31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08BDE-BA89-4C99-AC02-3464FF89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219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Number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55711-FB44-43F3-8A00-0767403DD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70C0"/>
                </a:solidFill>
              </a:rPr>
              <a:t> Signed Number Representations</a:t>
            </a:r>
          </a:p>
          <a:p>
            <a:pPr marL="0" indent="0" algn="just">
              <a:buNone/>
            </a:pPr>
            <a:endParaRPr lang="en-US" sz="1050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Sign-Magnitude Representation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/>
              <a:t>Concept: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dirty="0"/>
              <a:t>MSB (Most Significant Bit)</a:t>
            </a:r>
            <a:r>
              <a:rPr lang="en-US" sz="2400" dirty="0"/>
              <a:t> = sign </a:t>
            </a:r>
          </a:p>
          <a:p>
            <a:pPr lvl="1"/>
            <a:r>
              <a:rPr lang="en-US" sz="2000" dirty="0"/>
              <a:t>0 → positive </a:t>
            </a:r>
          </a:p>
          <a:p>
            <a:pPr lvl="1"/>
            <a:r>
              <a:rPr lang="en-US" sz="2000" dirty="0"/>
              <a:t>1 → negative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Remaining bits → magnitude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 </a:t>
            </a:r>
            <a:r>
              <a:rPr lang="en-US" sz="2400" b="1" dirty="0">
                <a:solidFill>
                  <a:srgbClr val="C00000"/>
                </a:solidFill>
              </a:rPr>
              <a:t>Example (4-bit):</a:t>
            </a:r>
          </a:p>
          <a:p>
            <a:pPr algn="just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03681-8730-4B0D-9A9B-33C896CF0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75653-B63E-40F6-BA15-8D0EAB9F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3E1ECB-1871-45EC-AC3E-B05286BE05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040083"/>
              </p:ext>
            </p:extLst>
          </p:nvPr>
        </p:nvGraphicFramePr>
        <p:xfrm>
          <a:off x="2743200" y="5029200"/>
          <a:ext cx="5181600" cy="1188720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val="44425856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4018198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Binary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94606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0101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+5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999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1101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-5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9180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347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08BDE-BA89-4C99-AC02-3464FF89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219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Number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55711-FB44-43F3-8A00-0767403DD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70C0"/>
                </a:solidFill>
              </a:rPr>
              <a:t> Signed Number Representations</a:t>
            </a:r>
          </a:p>
          <a:p>
            <a:pPr marL="0" indent="0" algn="just">
              <a:buNone/>
            </a:pPr>
            <a:endParaRPr lang="en-US" sz="1050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1’s Complement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 Concept: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Negative number = invert all bits of positive number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C00000"/>
                </a:solidFill>
              </a:rPr>
              <a:t> Example:</a:t>
            </a:r>
          </a:p>
          <a:p>
            <a:r>
              <a:rPr lang="en-US" dirty="0"/>
              <a:t>+5 = 0101</a:t>
            </a:r>
            <a:br>
              <a:rPr lang="en-US" dirty="0"/>
            </a:br>
            <a:r>
              <a:rPr lang="en-US" dirty="0"/>
              <a:t>-5 = 1010 (invert bits)</a:t>
            </a:r>
          </a:p>
          <a:p>
            <a:pPr algn="just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03681-8730-4B0D-9A9B-33C896CF0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75653-B63E-40F6-BA15-8D0EAB9F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98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08BDE-BA89-4C99-AC02-3464FF89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219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Number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55711-FB44-43F3-8A00-0767403DD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929982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70C0"/>
                </a:solidFill>
              </a:rPr>
              <a:t> Signed Number Representations</a:t>
            </a:r>
          </a:p>
          <a:p>
            <a:pPr marL="0" indent="0" algn="just">
              <a:buNone/>
            </a:pPr>
            <a:endParaRPr lang="en-US" sz="1050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2’s Complement (Most Important)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Concept: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Negative number = invert bits + 1</a:t>
            </a:r>
          </a:p>
          <a:p>
            <a:pPr marL="0" indent="0">
              <a:buNone/>
            </a:pPr>
            <a:endParaRPr lang="en-US" sz="22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Example: Represent -5 (4-bit)</a:t>
            </a:r>
          </a:p>
          <a:p>
            <a:pPr marL="914400" indent="0">
              <a:buNone/>
            </a:pPr>
            <a:r>
              <a:rPr lang="en-US" dirty="0"/>
              <a:t>Step 1: +5 = 0101</a:t>
            </a:r>
            <a:br>
              <a:rPr lang="en-US" dirty="0"/>
            </a:br>
            <a:r>
              <a:rPr lang="en-US" dirty="0"/>
              <a:t>Step 2: Invert → 1010</a:t>
            </a:r>
            <a:br>
              <a:rPr lang="en-US" dirty="0"/>
            </a:br>
            <a:r>
              <a:rPr lang="en-US" dirty="0"/>
              <a:t>Step 3: Add 1 → 1011</a:t>
            </a:r>
          </a:p>
          <a:p>
            <a:pPr marL="0" indent="0" algn="ctr">
              <a:buNone/>
            </a:pPr>
            <a:endParaRPr lang="en-US" sz="1900" dirty="0"/>
          </a:p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</a:rPr>
              <a:t>So, -5 = 1011</a:t>
            </a:r>
          </a:p>
          <a:p>
            <a:pPr algn="just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03681-8730-4B0D-9A9B-33C896CF0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75653-B63E-40F6-BA15-8D0EAB9F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924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E3129-88E8-4CA3-9C87-A72E8E622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A4AD8-CCA9-4082-AD83-EEA493F2D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79334"/>
            <a:ext cx="8229600" cy="4525963"/>
          </a:xfrm>
        </p:spPr>
        <p:txBody>
          <a:bodyPr/>
          <a:lstStyle/>
          <a:p>
            <a:pPr algn="just"/>
            <a:r>
              <a:rPr lang="en-US" dirty="0"/>
              <a:t>A processor cannot understand human language or even high-level programming languages. It only understands </a:t>
            </a:r>
            <a:r>
              <a:rPr lang="en-US" b="1" dirty="0"/>
              <a:t>instructions in binary form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An instruction is a command given to the CPU to perform a specific operation.</a:t>
            </a:r>
          </a:p>
          <a:p>
            <a:pPr algn="just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BAE1D-3083-47C4-ACF5-F5E843D0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86733D-7EF5-49BA-B643-ECA6634F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3B65BFF-D475-4018-9336-4AB55BF85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782869"/>
            <a:ext cx="78486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Example: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9144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ADD A,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Add contents of A and B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9144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Internally → converted into binary machine code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03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20B52-672A-4A98-A71D-F9B77FF98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Basic Structure of an Instruction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8EC26-8366-4122-A929-6BC25C237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7A4F0D-4676-4A76-885F-99547202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14</a:t>
            </a:fld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ECCEFBE-C4DB-4B23-BEEE-0DAD489127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62587"/>
            <a:ext cx="822960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Opcode (Operation Code)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What to do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Operand(s)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On which data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Example: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 Unicode M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ADD A, B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Opcode → ADD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Operands → A, 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98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CCB6-DDE2-4236-BF59-DE04D61D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Types of Instruction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E67DC-B859-4871-9D38-0FB9ADD76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C8F01-EBB9-49C1-9947-3A4F8EFAA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549C910-EF68-4213-AA96-CB79CE7AF9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31856"/>
            <a:ext cx="7848600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1. Data Transfer Instructions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Purpose: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Move data from one place to another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MOV A,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Copy data from B to A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LOAD A, 1000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Load data from memory address 1000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STORE A, 2000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Store A into memory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549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CCB6-DDE2-4236-BF59-DE04D61D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Types of Instruction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E67DC-B859-4871-9D38-0FB9ADD76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C8F01-EBB9-49C1-9947-3A4F8EFAA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16</a:t>
            </a:fld>
            <a:endParaRPr lang="en-US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549C910-EF68-4213-AA96-CB79CE7AF9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47725" y="1608188"/>
            <a:ext cx="7848600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800" b="1" dirty="0">
                <a:solidFill>
                  <a:srgbClr val="0070C0"/>
                </a:solidFill>
              </a:rPr>
              <a:t>Arithmetic Instructions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Purpose: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 dirty="0"/>
              <a:t>Perform mathematical operations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7301F62-F62E-4A04-A0E7-8D0A81BBB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114800"/>
            <a:ext cx="3657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ADD A,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A = A + B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SUB A,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A = A - B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MUL A,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A = A × B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DIV A,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A = A ÷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0776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CCB6-DDE2-4236-BF59-DE04D61D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Types of Instruction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E67DC-B859-4871-9D38-0FB9ADD76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C8F01-EBB9-49C1-9947-3A4F8EFAA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549C910-EF68-4213-AA96-CB79CE7AF9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57239" y="1593969"/>
            <a:ext cx="784860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b="1" dirty="0">
                <a:solidFill>
                  <a:srgbClr val="0070C0"/>
                </a:solidFill>
              </a:rPr>
              <a:t>3. Logical Instructions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Purpose: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/>
              <a:t>Perform bitwise operations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8861754-4812-4061-A989-2094AC469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191000"/>
            <a:ext cx="2438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AND A,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OR A,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NOT 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XOR A, 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F62AAE-8BB7-40CF-9389-379636AAB17F}"/>
              </a:ext>
            </a:extLst>
          </p:cNvPr>
          <p:cNvSpPr/>
          <p:nvPr/>
        </p:nvSpPr>
        <p:spPr>
          <a:xfrm>
            <a:off x="4343400" y="4361330"/>
            <a:ext cx="243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Example (Binary):</a:t>
            </a:r>
          </a:p>
          <a:p>
            <a:r>
              <a:rPr lang="en-US" sz="2400" dirty="0"/>
              <a:t>A = 1010</a:t>
            </a:r>
            <a:br>
              <a:rPr lang="en-US" sz="2400" dirty="0"/>
            </a:br>
            <a:r>
              <a:rPr lang="en-US" sz="2400" dirty="0"/>
              <a:t>B = 1100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AND → 1000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OR → 1110</a:t>
            </a:r>
          </a:p>
        </p:txBody>
      </p:sp>
    </p:spTree>
    <p:extLst>
      <p:ext uri="{BB962C8B-B14F-4D97-AF65-F5344CB8AC3E}">
        <p14:creationId xmlns:p14="http://schemas.microsoft.com/office/powerpoint/2010/main" val="1875286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CCB6-DDE2-4236-BF59-DE04D61D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Types of Instruction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E67DC-B859-4871-9D38-0FB9ADD76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C8F01-EBB9-49C1-9947-3A4F8EFAA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549C910-EF68-4213-AA96-CB79CE7AF9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57239" y="1593969"/>
            <a:ext cx="784860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b="1" dirty="0">
                <a:solidFill>
                  <a:srgbClr val="0070C0"/>
                </a:solidFill>
              </a:rPr>
              <a:t>4. Control Flow Instructions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Purpose: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/>
              <a:t>Change the normal sequence of execution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2BE0D4-DF1F-43EB-95C6-BD08D5518C62}"/>
              </a:ext>
            </a:extLst>
          </p:cNvPr>
          <p:cNvSpPr/>
          <p:nvPr/>
        </p:nvSpPr>
        <p:spPr>
          <a:xfrm>
            <a:off x="1752600" y="3886200"/>
            <a:ext cx="6476999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JUMP 200 </a:t>
            </a:r>
            <a:r>
              <a:rPr lang="en-US" sz="2400" dirty="0"/>
              <a:t>→ Go to instruction at address 200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CALL FUNC </a:t>
            </a:r>
            <a:r>
              <a:rPr lang="en-US" sz="2400" dirty="0"/>
              <a:t>→ Call a function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RETURN</a:t>
            </a:r>
            <a:r>
              <a:rPr lang="en-US" sz="2400" dirty="0"/>
              <a:t> → Go back after function ends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BRANCH if ZERO </a:t>
            </a:r>
            <a:r>
              <a:rPr lang="en-US" sz="2400" dirty="0"/>
              <a:t>→ Conditional jump</a:t>
            </a:r>
          </a:p>
        </p:txBody>
      </p:sp>
    </p:spTree>
    <p:extLst>
      <p:ext uri="{BB962C8B-B14F-4D97-AF65-F5344CB8AC3E}">
        <p14:creationId xmlns:p14="http://schemas.microsoft.com/office/powerpoint/2010/main" val="3240011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CCB6-DDE2-4236-BF59-DE04D61D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Types of Instruction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E67DC-B859-4871-9D38-0FB9ADD76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C8F01-EBB9-49C1-9947-3A4F8EFAA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19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ACE7FDA-60A7-47AE-90A2-E502DD0705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242362"/>
              </p:ext>
            </p:extLst>
          </p:nvPr>
        </p:nvGraphicFramePr>
        <p:xfrm>
          <a:off x="685800" y="2103120"/>
          <a:ext cx="8229600" cy="265176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166718969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97640114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604025079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3108157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Purpose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Example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Analogy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7290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/>
                        <a:t>Data Transfer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Move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MOV A,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Moving objects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161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/>
                        <a:t>Arithmetic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Calculate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ADD, SUB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Calculator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8839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/>
                        <a:t>Logical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Bit operations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AND, 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Filtering rules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9490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/>
                        <a:t>Control Flow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Change execution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JUMP, CALL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Navigating a book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959909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CBC3C1A0-7394-4A77-83FA-E9ACA470F768}"/>
              </a:ext>
            </a:extLst>
          </p:cNvPr>
          <p:cNvSpPr/>
          <p:nvPr/>
        </p:nvSpPr>
        <p:spPr>
          <a:xfrm>
            <a:off x="3886200" y="1575713"/>
            <a:ext cx="1608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418709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0ABF5-5330-4D60-9509-12700D2C4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7380C-36F8-4A6C-A4C8-3DD97427F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Processor design is about building the brain of a computer that can represent information and perform operations efficiently.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C12EF-3734-4756-A587-8D0C5E08D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A6A21-D736-4354-8245-5A54071C8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01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CCB6-DDE2-4236-BF59-DE04D61D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Instruction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E67DC-B859-4871-9D38-0FB9ADD76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C8F01-EBB9-49C1-9947-3A4F8EFAA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20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549C910-EF68-4213-AA96-CB79CE7AF9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28675" y="1676400"/>
            <a:ext cx="7848600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>
                <a:solidFill>
                  <a:srgbClr val="7030A0"/>
                </a:solidFill>
              </a:rPr>
              <a:t>A program is nothing but a sequence of instructions, and these instruction types together enable the CPU to perform everything—from simple calculations to complex applications like AI or video processing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685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3C1E0-BFA2-45FB-BB6F-4BAE91146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Instruction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2931A-923B-47F7-A55D-C96248F0D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If a program had no control flow instructions, what would happen?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85FD9-D45D-4A9F-A7F6-56547EB61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8AE70-D1E1-4D9C-B82E-729A889CC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51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/>
              <a:t>What is Fixed-Point Arithmetic?</a:t>
            </a:r>
          </a:p>
          <a:p>
            <a:pPr algn="just"/>
            <a:r>
              <a:rPr lang="en-US" sz="2400" b="1" dirty="0"/>
              <a:t>Fixed-point representation</a:t>
            </a:r>
            <a:r>
              <a:rPr lang="en-US" sz="2400" dirty="0"/>
              <a:t> means numbers are stored in binary where the </a:t>
            </a:r>
            <a:r>
              <a:rPr lang="en-US" sz="2400" b="1" dirty="0"/>
              <a:t>position of the decimal (binary point)</a:t>
            </a:r>
            <a:r>
              <a:rPr lang="en-US" sz="2400" dirty="0"/>
              <a:t> is fixed.</a:t>
            </a:r>
          </a:p>
          <a:p>
            <a:pPr algn="just"/>
            <a:r>
              <a:rPr lang="en-US" sz="2400" dirty="0"/>
              <a:t>It’s different from floating-point, where the decimal point “floats”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22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5BB42-95EE-4253-864A-978BD87BF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1DA5-A396-413A-B3BA-BC96666F159B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22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How Numbers are Represented</a:t>
            </a:r>
          </a:p>
          <a:p>
            <a:r>
              <a:rPr lang="en-US" sz="2400" dirty="0"/>
              <a:t>Suppose we have </a:t>
            </a:r>
            <a:r>
              <a:rPr lang="en-US" sz="2400" b="1" dirty="0"/>
              <a:t>n bits</a:t>
            </a:r>
            <a:r>
              <a:rPr lang="en-US" sz="2400" dirty="0"/>
              <a:t> total. We decide how many bits are for the </a:t>
            </a:r>
            <a:r>
              <a:rPr lang="en-US" sz="2400" b="1" dirty="0"/>
              <a:t>integer part</a:t>
            </a:r>
            <a:r>
              <a:rPr lang="en-US" sz="2400" dirty="0"/>
              <a:t> and how many for the </a:t>
            </a:r>
            <a:r>
              <a:rPr lang="en-US" sz="2400" b="1" dirty="0"/>
              <a:t>fractional part</a:t>
            </a:r>
            <a:r>
              <a:rPr lang="en-US" sz="2400" dirty="0"/>
              <a:t>.</a:t>
            </a:r>
          </a:p>
          <a:p>
            <a:pPr marL="0" indent="0" algn="just">
              <a:buNone/>
            </a:pP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23</a:t>
            </a:fld>
            <a:endParaRPr lang="en-US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328AC65-3DFE-4DDB-9F12-D79E4D5C3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346025"/>
            <a:ext cx="53340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Qm.n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format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Qm.n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bits for integer,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bits for fraction.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bits =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 + 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binary point is always fixed after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bits.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🔹 Example (Q4.4 → 8-bit fixed-point):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14121-1AA3-476C-BF71-310AB9DE5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5597A-BB7E-4D66-9BE8-C3D3AB78479B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9B8C3-6C96-4B49-9E60-4503584C8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</a:rPr>
              <a:t>Fixed at 4th position</a:t>
            </a:r>
          </a:p>
          <a:p>
            <a:r>
              <a:rPr lang="en-US" sz="2800" dirty="0"/>
              <a:t>Suppose we have </a:t>
            </a:r>
            <a:r>
              <a:rPr lang="en-US" sz="2800" b="1" dirty="0"/>
              <a:t>8-bit numbers</a:t>
            </a:r>
            <a:r>
              <a:rPr lang="en-US" sz="2800" dirty="0"/>
              <a:t>, and we decide:</a:t>
            </a:r>
          </a:p>
          <a:p>
            <a:r>
              <a:rPr lang="en-US" sz="2800" dirty="0"/>
              <a:t>First </a:t>
            </a:r>
            <a:r>
              <a:rPr lang="en-US" sz="2800" b="1" dirty="0"/>
              <a:t>4 bits = integer part</a:t>
            </a:r>
            <a:endParaRPr lang="en-US" sz="2800" dirty="0"/>
          </a:p>
          <a:p>
            <a:r>
              <a:rPr lang="en-US" sz="2800" dirty="0"/>
              <a:t>Last </a:t>
            </a:r>
            <a:r>
              <a:rPr lang="en-US" sz="2800" b="1" dirty="0"/>
              <a:t>4 bits = fractional part</a:t>
            </a:r>
            <a:endParaRPr lang="en-US" sz="2800" dirty="0"/>
          </a:p>
          <a:p>
            <a:r>
              <a:rPr lang="en-US" sz="2800" dirty="0"/>
              <a:t>So the binary point is always between bit 4 and bit 5: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b="1" dirty="0" err="1">
                <a:solidFill>
                  <a:srgbClr val="FF0000"/>
                </a:solidFill>
              </a:rPr>
              <a:t>xxxx.xxxx</a:t>
            </a:r>
            <a:r>
              <a:rPr lang="en-US" sz="2800" b="1" dirty="0">
                <a:solidFill>
                  <a:srgbClr val="FF0000"/>
                </a:solidFill>
              </a:rPr>
              <a:t>   ← binary point fixed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24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6F7E5-7C86-4BA3-BE72-AA457BF96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B2E46-D724-4C1A-AF5C-777B8E1ACBC6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783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9B8C3-6C96-4B49-9E60-4503584C8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/>
              <a:t> Addition in Fixed-Point Arithmetic</a:t>
            </a:r>
          </a:p>
          <a:p>
            <a:pPr marL="0" indent="0" algn="just">
              <a:buNone/>
            </a:pPr>
            <a:endParaRPr lang="en-US" sz="2000" b="1" dirty="0"/>
          </a:p>
          <a:p>
            <a:pPr marL="0" indent="0" algn="just">
              <a:buNone/>
            </a:pPr>
            <a:r>
              <a:rPr lang="en-US" sz="2400" b="1" dirty="0">
                <a:solidFill>
                  <a:srgbClr val="00B050"/>
                </a:solidFill>
              </a:rPr>
              <a:t>Rule</a:t>
            </a:r>
          </a:p>
          <a:p>
            <a:pPr algn="just"/>
            <a:r>
              <a:rPr lang="en-US" sz="2400" dirty="0"/>
              <a:t>Both numbers must be in the </a:t>
            </a:r>
            <a:r>
              <a:rPr lang="en-US" sz="2400" b="1" dirty="0"/>
              <a:t>same fixed-point format</a:t>
            </a:r>
            <a:r>
              <a:rPr lang="en-US" sz="2400" dirty="0"/>
              <a:t> (same number of integer and fractional bits).</a:t>
            </a:r>
          </a:p>
          <a:p>
            <a:pPr algn="just"/>
            <a:r>
              <a:rPr lang="en-US" sz="2400" dirty="0"/>
              <a:t>Align the </a:t>
            </a:r>
            <a:r>
              <a:rPr lang="en-US" sz="2400" b="1" dirty="0"/>
              <a:t>binary point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Perform normal </a:t>
            </a:r>
            <a:r>
              <a:rPr lang="en-US" sz="2400" b="1" dirty="0"/>
              <a:t>binary addition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If result exceeds bit range → </a:t>
            </a:r>
            <a:r>
              <a:rPr lang="en-US" sz="2400" b="1" dirty="0">
                <a:solidFill>
                  <a:srgbClr val="C00000"/>
                </a:solidFill>
              </a:rPr>
              <a:t>overflow occurs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25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9DD3A-1A2C-443C-837A-3CF47FE4F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AB309-AF51-4141-8B56-B1822D0C2596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73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9B8C3-6C96-4B49-9E60-4503584C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/>
              <a:t> Addition in Fixed-Point Arithmetic</a:t>
            </a:r>
          </a:p>
          <a:p>
            <a:pPr marL="0" indent="0" algn="just">
              <a:buNone/>
            </a:pPr>
            <a:endParaRPr lang="en-US" sz="400" b="1" dirty="0"/>
          </a:p>
          <a:p>
            <a:pPr marL="0" indent="0" algn="just">
              <a:buNone/>
            </a:pPr>
            <a:r>
              <a:rPr lang="en-US" sz="2400" dirty="0"/>
              <a:t>  </a:t>
            </a:r>
            <a:r>
              <a:rPr lang="en-US" sz="2400" b="1" dirty="0">
                <a:solidFill>
                  <a:srgbClr val="C00000"/>
                </a:solidFill>
              </a:rPr>
              <a:t>Example  – Q3.2 format (3 integer bits, 2 fractional bits)</a:t>
            </a:r>
          </a:p>
          <a:p>
            <a:pPr marL="0" indent="0" algn="ctr">
              <a:buNone/>
            </a:pPr>
            <a:r>
              <a:rPr lang="en-US" sz="2400" b="1" dirty="0" err="1">
                <a:solidFill>
                  <a:srgbClr val="00B050"/>
                </a:solidFill>
              </a:rPr>
              <a:t>iii.ff</a:t>
            </a:r>
            <a:r>
              <a:rPr lang="en-US" sz="2400" b="1" dirty="0">
                <a:solidFill>
                  <a:srgbClr val="00B050"/>
                </a:solidFill>
              </a:rPr>
              <a:t>   (total 5 bits: 3 integer + 2 fraction)</a:t>
            </a:r>
          </a:p>
          <a:p>
            <a:pPr marL="0" indent="0">
              <a:buNone/>
            </a:pP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26</a:t>
            </a:fld>
            <a:endParaRPr lang="en-US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B98C8A6-47F4-4373-A123-C13BA3967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8275" y="2543794"/>
            <a:ext cx="5791200" cy="398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Add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 Unicode MS"/>
              </a:rPr>
              <a:t>3.25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</a:rPr>
              <a:t> and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 Unicode MS"/>
              </a:rPr>
              <a:t>1.75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 1: Convert to binary (Q3.2)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3.25 = 11.01₂ → 011.01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1.75 = 01.11₂ → 001.11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 2: Add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</a:rPr>
              <a:t>    011.01   (3.25)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</a:rPr>
              <a:t>+  001.11   (1.75)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</a:rPr>
              <a:t>   -----------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</a:rPr>
              <a:t>    101.00   (5.00)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05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C00000"/>
                </a:solidFill>
              </a:rPr>
              <a:t>Result = 5.0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1E3BE-4F0B-4A09-ACBE-9B19D3769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6B0B9-217E-490B-8A37-2C49CCA8C350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91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27</a:t>
            </a:fld>
            <a:endParaRPr lang="en-US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D19E33C-CE95-4E81-A9B1-097856C2DC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31794" y="1310238"/>
            <a:ext cx="556908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Example  – Overflow Case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Add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 Unicode MS"/>
              </a:rPr>
              <a:t>7.50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</a:rPr>
              <a:t> and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 Unicode MS"/>
              </a:rPr>
              <a:t>2.75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</a:rPr>
              <a:t> in Q3.2 format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 1: Convert to Binary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7.50 = 111.10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2.75 = 010.11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 2: Add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94940F-1A4E-4674-94C4-A91F128A81C2}"/>
              </a:ext>
            </a:extLst>
          </p:cNvPr>
          <p:cNvSpPr/>
          <p:nvPr/>
        </p:nvSpPr>
        <p:spPr>
          <a:xfrm>
            <a:off x="1417507" y="457409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   </a:t>
            </a:r>
            <a:r>
              <a:rPr lang="en-US" sz="2000" dirty="0"/>
              <a:t>111.10   (7.50)</a:t>
            </a:r>
          </a:p>
          <a:p>
            <a:r>
              <a:rPr lang="en-US" sz="2000" dirty="0"/>
              <a:t>+  010.11   (2.75)</a:t>
            </a:r>
          </a:p>
          <a:p>
            <a:r>
              <a:rPr lang="en-US" sz="2000" dirty="0"/>
              <a:t>   ----------- </a:t>
            </a:r>
          </a:p>
          <a:p>
            <a:r>
              <a:rPr lang="en-US" sz="2000" dirty="0"/>
              <a:t>   1010.01   (</a:t>
            </a:r>
            <a:r>
              <a:rPr lang="en-US" sz="2000" dirty="0">
                <a:solidFill>
                  <a:srgbClr val="C00000"/>
                </a:solidFill>
              </a:rPr>
              <a:t>Invalid in Q3.2, overflow!)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238548-81AC-484C-948F-EEDE66650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BAD5-A41C-42CB-9815-52DEBB8564E7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26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9B8C3-6C96-4B49-9E60-4503584C8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Fixed-Point Subtraction</a:t>
            </a:r>
          </a:p>
          <a:p>
            <a:pPr marL="0" indent="0">
              <a:buNone/>
            </a:pPr>
            <a:r>
              <a:rPr lang="en-US" sz="2400" b="1" dirty="0"/>
              <a:t>Rule</a:t>
            </a:r>
          </a:p>
          <a:p>
            <a:r>
              <a:rPr lang="en-US" sz="2400" dirty="0"/>
              <a:t>Both numbers must be in the </a:t>
            </a:r>
            <a:r>
              <a:rPr lang="en-US" sz="2400" b="1" dirty="0"/>
              <a:t>same fixed-point format</a:t>
            </a:r>
            <a:r>
              <a:rPr lang="en-US" sz="2400" dirty="0"/>
              <a:t>.</a:t>
            </a:r>
          </a:p>
          <a:p>
            <a:r>
              <a:rPr lang="en-US" sz="2400" dirty="0"/>
              <a:t>Subtraction is usually performed using </a:t>
            </a:r>
            <a:r>
              <a:rPr lang="en-US" sz="2400" b="1" dirty="0"/>
              <a:t>Two’s Complement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sz="2400" dirty="0"/>
              <a:t>		A−B=A+(Two’s Complement of B) </a:t>
            </a:r>
          </a:p>
          <a:p>
            <a:r>
              <a:rPr lang="en-US" sz="2400" dirty="0"/>
              <a:t>Align the binary point.</a:t>
            </a:r>
          </a:p>
          <a:p>
            <a:r>
              <a:rPr lang="en-US" sz="2400" dirty="0"/>
              <a:t>Perform binary addition.</a:t>
            </a:r>
          </a:p>
          <a:p>
            <a:r>
              <a:rPr lang="en-US" sz="2400" dirty="0"/>
              <a:t>Check for </a:t>
            </a:r>
            <a:r>
              <a:rPr lang="en-US" sz="2400" b="1" dirty="0"/>
              <a:t>overflow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28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CD86C-4C4F-4F09-947C-563CC8080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0B9C-E0AD-47D0-9156-AEDA0AA1B8C1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0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29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6F8C9E-4F48-484B-8A8B-4784C68CDEF4}"/>
              </a:ext>
            </a:extLst>
          </p:cNvPr>
          <p:cNvSpPr/>
          <p:nvPr/>
        </p:nvSpPr>
        <p:spPr>
          <a:xfrm>
            <a:off x="685800" y="1295400"/>
            <a:ext cx="7948612" cy="3377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Example  – Q3.2 format (3 integer bits, 2 fractional bits)</a:t>
            </a:r>
          </a:p>
          <a:p>
            <a:endParaRPr lang="en-US" sz="105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00B050"/>
                </a:solidFill>
              </a:rPr>
              <a:t>Subtract 3.25 – 1.75</a:t>
            </a:r>
          </a:p>
          <a:p>
            <a:endParaRPr lang="en-US" sz="600" dirty="0"/>
          </a:p>
          <a:p>
            <a:r>
              <a:rPr lang="en-US" sz="2400" dirty="0"/>
              <a:t>Step 1: Convert operands</a:t>
            </a:r>
          </a:p>
          <a:p>
            <a:r>
              <a:rPr lang="en-US" sz="2400" dirty="0"/>
              <a:t>3.25 = 11.01₂ → 011.01</a:t>
            </a:r>
          </a:p>
          <a:p>
            <a:r>
              <a:rPr lang="en-US" sz="2400" dirty="0"/>
              <a:t>1.75 = 01.11₂ → 001.11</a:t>
            </a:r>
          </a:p>
          <a:p>
            <a:endParaRPr lang="en-US" sz="500" dirty="0"/>
          </a:p>
          <a:p>
            <a:r>
              <a:rPr lang="en-US" sz="2400" dirty="0"/>
              <a:t>Step 2: Take two’s complement of 001.11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2400" dirty="0"/>
              <a:t>Step 3: Add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113BA6-0485-42AA-9E35-0CCCB442E89A}"/>
              </a:ext>
            </a:extLst>
          </p:cNvPr>
          <p:cNvSpPr/>
          <p:nvPr/>
        </p:nvSpPr>
        <p:spPr>
          <a:xfrm>
            <a:off x="1905000" y="3868381"/>
            <a:ext cx="4875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001.11 → 110.01 (two’s complement)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762127-35A6-4CDC-A014-B06E3160894F}"/>
              </a:ext>
            </a:extLst>
          </p:cNvPr>
          <p:cNvSpPr/>
          <p:nvPr/>
        </p:nvSpPr>
        <p:spPr>
          <a:xfrm>
            <a:off x="1409699" y="4648200"/>
            <a:ext cx="65008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</a:t>
            </a:r>
            <a:r>
              <a:rPr lang="en-US" sz="2400" dirty="0"/>
              <a:t>011.01   (3.25)</a:t>
            </a:r>
          </a:p>
          <a:p>
            <a:r>
              <a:rPr lang="en-US" sz="2400" dirty="0"/>
              <a:t>+ 110.01   (-1.75)</a:t>
            </a:r>
          </a:p>
          <a:p>
            <a:r>
              <a:rPr lang="en-US" sz="2400" dirty="0"/>
              <a:t>  ---------- </a:t>
            </a:r>
          </a:p>
          <a:p>
            <a:r>
              <a:rPr lang="en-US" sz="2400" dirty="0"/>
              <a:t>  1001.10   → 001.10 (after ignoring carry)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AA0B9A-D0F5-4CED-AB70-093908A95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341" y="4780970"/>
            <a:ext cx="3036071" cy="640135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800DEB-DC70-4F7B-859E-55CA61D69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BAF2-5C8B-44CF-AB34-304B3E2859E0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98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B3F96-601D-44F6-80F4-AC5C39AC4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D7A89-55BD-4639-B2BF-3222BE60C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0387"/>
            <a:ext cx="8229600" cy="3960813"/>
          </a:xfrm>
        </p:spPr>
        <p:txBody>
          <a:bodyPr/>
          <a:lstStyle/>
          <a:p>
            <a:pPr algn="just"/>
            <a:r>
              <a:rPr lang="en-US" dirty="0"/>
              <a:t>When you run a program, how does the processor actually </a:t>
            </a:r>
            <a:r>
              <a:rPr lang="en-US" dirty="0">
                <a:solidFill>
                  <a:srgbClr val="C00000"/>
                </a:solidFill>
              </a:rPr>
              <a:t>understand numbers </a:t>
            </a:r>
            <a:r>
              <a:rPr lang="en-US" dirty="0"/>
              <a:t>and </a:t>
            </a:r>
            <a:r>
              <a:rPr lang="en-US" dirty="0">
                <a:solidFill>
                  <a:srgbClr val="0070C0"/>
                </a:solidFill>
              </a:rPr>
              <a:t>perform calculations</a:t>
            </a:r>
            <a:r>
              <a:rPr lang="en-US" dirty="0"/>
              <a:t>?</a:t>
            </a:r>
          </a:p>
          <a:p>
            <a:pPr algn="just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494C6-53E2-4F07-A357-0143F28B0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5999-1F3C-45C5-B1D6-69A121AC20A2}" type="datetime3">
              <a:rPr lang="en-US" smtClean="0"/>
              <a:t>1 May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7ADD2-35AE-42FB-A33B-637D03896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82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9B8C3-6C96-4B49-9E60-4503584C8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Fixed-Point Multiplication</a:t>
            </a:r>
          </a:p>
          <a:p>
            <a:pPr marL="0" indent="0">
              <a:buNone/>
            </a:pPr>
            <a:r>
              <a:rPr lang="en-US" sz="2400" b="1" dirty="0"/>
              <a:t> Rule of Multiplication</a:t>
            </a:r>
          </a:p>
          <a:p>
            <a:r>
              <a:rPr lang="en-US" sz="2400" dirty="0"/>
              <a:t>Multiply the two binary numbers as </a:t>
            </a:r>
            <a:r>
              <a:rPr lang="en-US" sz="2400" b="1" dirty="0"/>
              <a:t>integers</a:t>
            </a:r>
            <a:r>
              <a:rPr lang="en-US" sz="2400" dirty="0"/>
              <a:t> (ignore binary point at first).</a:t>
            </a:r>
          </a:p>
          <a:p>
            <a:r>
              <a:rPr lang="en-US" sz="2400" dirty="0"/>
              <a:t>The </a:t>
            </a:r>
            <a:r>
              <a:rPr lang="en-US" sz="2400" b="1" dirty="0"/>
              <a:t>binary point</a:t>
            </a:r>
            <a:r>
              <a:rPr lang="en-US" sz="2400" dirty="0"/>
              <a:t> in the result is placed by adding the number of fractional bits from both operands.</a:t>
            </a:r>
          </a:p>
          <a:p>
            <a:r>
              <a:rPr lang="en-US" sz="2400" dirty="0"/>
              <a:t>If operands are in </a:t>
            </a:r>
            <a:r>
              <a:rPr lang="en-US" sz="2400" dirty="0" err="1"/>
              <a:t>Qm.n</a:t>
            </a:r>
            <a:r>
              <a:rPr lang="en-US" sz="2400" dirty="0"/>
              <a:t> and </a:t>
            </a:r>
            <a:r>
              <a:rPr lang="en-US" sz="2400" dirty="0" err="1"/>
              <a:t>Qp.q</a:t>
            </a:r>
            <a:r>
              <a:rPr lang="en-US" sz="2400" dirty="0"/>
              <a:t> → result is in Q(</a:t>
            </a:r>
            <a:r>
              <a:rPr lang="en-US" sz="2400" dirty="0" err="1"/>
              <a:t>m+p</a:t>
            </a:r>
            <a:r>
              <a:rPr lang="en-US" sz="2400" dirty="0"/>
              <a:t>).(</a:t>
            </a:r>
            <a:r>
              <a:rPr lang="en-US" sz="2400" dirty="0" err="1"/>
              <a:t>n+q</a:t>
            </a:r>
            <a:r>
              <a:rPr lang="en-US" sz="2400" dirty="0"/>
              <a:t>).</a:t>
            </a:r>
          </a:p>
          <a:p>
            <a:r>
              <a:rPr lang="en-US" sz="2400" dirty="0"/>
              <a:t>Overflow can occur if result needs more bits than available.</a:t>
            </a:r>
          </a:p>
          <a:p>
            <a:pPr marL="0" indent="0">
              <a:buNone/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30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95CEA-07B8-4910-A0D8-5AE30093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8525-BA9C-4BBC-90D1-D71202E453B2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022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Fixed-Point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9B8C3-6C96-4B49-9E60-4503584C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387" y="125809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Fixed-Point Multiplication</a:t>
            </a:r>
          </a:p>
          <a:p>
            <a:r>
              <a:rPr lang="en-US" sz="2400" b="1" dirty="0"/>
              <a:t>Example – Q3.2 × Q3.2</a:t>
            </a:r>
          </a:p>
          <a:p>
            <a:r>
              <a:rPr lang="en-US" sz="2400" b="1" dirty="0">
                <a:solidFill>
                  <a:srgbClr val="C00000"/>
                </a:solidFill>
              </a:rPr>
              <a:t>Multiply 1.50 × 0.75</a:t>
            </a:r>
          </a:p>
          <a:p>
            <a:pPr marL="0" indent="0">
              <a:buNone/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31</a:t>
            </a:fld>
            <a:endParaRPr lang="en-US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4BD11B3-3FBC-4B98-81B7-CA36DF644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614473"/>
            <a:ext cx="7543800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 1: Convert numbers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1.50 = 01.10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0.75 = 00.11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 2: Multiply as integers (remove binary point)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</a:rPr>
              <a:t>0110 (decimal 6)× 0011 (decimal 3)= 00010010 (decimal 18)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7184CBE8-2A9D-4751-B314-A39AEB1A1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7" y="4515672"/>
            <a:ext cx="72390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 3: Adjust binary point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Each operand has 2 fractional bits → total 4 fractional bits.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00010010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0001.0010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Result =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 Unicode MS"/>
              </a:rPr>
              <a:t>1.125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8B436-7A41-4743-B906-A71A0B7EA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3447-8E27-4D29-BB48-83EF108C2E2E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32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DA7C2-3B64-4224-886B-3F6FBCFCC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ALU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92CAE-01DE-4F33-9E27-4C5457ACD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C00000"/>
                </a:solidFill>
              </a:rPr>
              <a:t>ALU is the core unit where all arithmetic and logical operations happen.</a:t>
            </a:r>
          </a:p>
          <a:p>
            <a:pPr marL="0" indent="0" algn="just">
              <a:buNone/>
            </a:pPr>
            <a:endParaRPr lang="en-US" sz="18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 Operations:</a:t>
            </a:r>
          </a:p>
          <a:p>
            <a:pPr marL="1828800"/>
            <a:r>
              <a:rPr lang="en-US" dirty="0"/>
              <a:t>Addition, subtraction </a:t>
            </a:r>
          </a:p>
          <a:p>
            <a:pPr marL="1828800"/>
            <a:r>
              <a:rPr lang="en-US" dirty="0"/>
              <a:t>AND, OR, XOR </a:t>
            </a:r>
          </a:p>
          <a:p>
            <a:pPr marL="1828800"/>
            <a:r>
              <a:rPr lang="en-US" dirty="0"/>
              <a:t>Comparisons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BD97-9727-4A2F-84C6-09D37D8A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7DB60-BC6E-4461-A237-B2FE05336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63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Logic Unit (ALU)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/>
              <a:t>What is ALU?</a:t>
            </a:r>
          </a:p>
          <a:p>
            <a:pPr algn="just"/>
            <a:r>
              <a:rPr lang="en-US" sz="2400" dirty="0"/>
              <a:t>The </a:t>
            </a:r>
            <a:r>
              <a:rPr lang="en-US" sz="2400" b="1" dirty="0"/>
              <a:t>Arithmetic Logic Unit (ALU)</a:t>
            </a:r>
            <a:r>
              <a:rPr lang="en-US" sz="2400" dirty="0"/>
              <a:t> is the part of a microprocessor (or CPU) that performs </a:t>
            </a:r>
            <a:r>
              <a:rPr lang="en-US" sz="2400" b="1" dirty="0"/>
              <a:t>mathematical (arithmetic)</a:t>
            </a:r>
            <a:r>
              <a:rPr lang="en-US" sz="2400" dirty="0"/>
              <a:t> and </a:t>
            </a:r>
            <a:r>
              <a:rPr lang="en-US" sz="2400" b="1" dirty="0"/>
              <a:t>decision-making (logic)</a:t>
            </a:r>
            <a:r>
              <a:rPr lang="en-US" sz="2400" dirty="0"/>
              <a:t> operations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2CD0ED-2430-4FA0-9EBD-A8F3F417D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201987"/>
            <a:ext cx="4876800" cy="315436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6D76C-ADFE-4791-BEBC-729A6BA39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301A-BA10-4DA1-BC18-6CE706D4C2E3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641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745E5-E918-4CB5-9C03-D59EC7119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ALU Organization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F6ED1-D97A-42E7-8D0B-F64679340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155649-F88F-4AA0-9079-0D3915362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34</a:t>
            </a:fld>
            <a:endParaRPr lang="en-US"/>
          </a:p>
        </p:txBody>
      </p:sp>
      <p:pic>
        <p:nvPicPr>
          <p:cNvPr id="6148" name="Picture 4" descr="Arithmetic logic unit - Wikipedia">
            <a:extLst>
              <a:ext uri="{FF2B5EF4-FFF2-40B4-BE49-F238E27FC236}">
                <a16:creationId xmlns:a16="http://schemas.microsoft.com/office/drawing/2014/main" id="{CDA7B58F-E2BC-4732-B93C-B81CB46344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81201"/>
            <a:ext cx="5867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217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Floating-Point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9B8C3-6C96-4B49-9E60-4503584C8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C00000"/>
                </a:solidFill>
              </a:rPr>
              <a:t>Floating Point</a:t>
            </a:r>
          </a:p>
          <a:p>
            <a:pPr marL="0" indent="0" algn="just">
              <a:buNone/>
            </a:pPr>
            <a:r>
              <a:rPr lang="en-US" sz="2400" dirty="0"/>
              <a:t>The term </a:t>
            </a:r>
            <a:r>
              <a:rPr lang="en-US" sz="2400" b="1" dirty="0"/>
              <a:t>“floating point”</a:t>
            </a:r>
            <a:r>
              <a:rPr lang="en-US" sz="2400" dirty="0"/>
              <a:t> in floating-point arithmetic refers to </a:t>
            </a:r>
            <a:r>
              <a:rPr lang="en-US" sz="2400" b="1" dirty="0"/>
              <a:t>the way numbers are represented, where the decimal (or binary) point “floats” rather than being fixed</a:t>
            </a:r>
            <a:r>
              <a:rPr lang="en-US" sz="2400" dirty="0"/>
              <a:t>.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35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0A9D-63CB-4A7B-9828-63F5D0BA9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6989-C1FA-41AB-A74E-7DE8BD95C0A5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661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Floating-Point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9B8C3-6C96-4B49-9E60-4503584C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069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C00000"/>
                </a:solidFill>
              </a:rPr>
              <a:t>Fixed-point vs Floating-point</a:t>
            </a:r>
          </a:p>
          <a:p>
            <a:pPr algn="just"/>
            <a:r>
              <a:rPr lang="en-US" sz="2400" b="1" dirty="0"/>
              <a:t>Fixed-point number:</a:t>
            </a:r>
            <a:r>
              <a:rPr lang="en-US" sz="2400" dirty="0"/>
              <a:t> The decimal (or binary) point is at a </a:t>
            </a:r>
            <a:r>
              <a:rPr lang="en-US" sz="2400" b="1" dirty="0"/>
              <a:t>fixed position</a:t>
            </a:r>
            <a:r>
              <a:rPr lang="en-US" sz="2400" dirty="0"/>
              <a:t>. Example: 123.45 in a fixed-point system might always have 2 digits after the decimal.</a:t>
            </a:r>
          </a:p>
          <a:p>
            <a:pPr algn="just"/>
            <a:r>
              <a:rPr lang="en-US" sz="2400" b="1" dirty="0"/>
              <a:t>Floating-point number:</a:t>
            </a:r>
            <a:r>
              <a:rPr lang="en-US" sz="2400" dirty="0"/>
              <a:t> The decimal point can </a:t>
            </a:r>
            <a:r>
              <a:rPr lang="en-US" sz="2400" b="1" dirty="0"/>
              <a:t>“float”</a:t>
            </a:r>
            <a:r>
              <a:rPr lang="en-US" sz="2400" dirty="0"/>
              <a:t> to different positions depending on the magnitude of the number. Example:</a:t>
            </a:r>
          </a:p>
          <a:p>
            <a:pPr marL="457200" lvl="1" indent="0" algn="just">
              <a:buNone/>
            </a:pPr>
            <a:r>
              <a:rPr lang="en-US" sz="2400" dirty="0"/>
              <a:t>		123.45 = 1.2345×10</a:t>
            </a:r>
            <a:r>
              <a:rPr lang="en-US" sz="2400" baseline="30000" dirty="0"/>
              <a:t>2</a:t>
            </a:r>
            <a:endParaRPr lang="en-US" sz="2400" dirty="0"/>
          </a:p>
          <a:p>
            <a:pPr marL="457200" lvl="1" indent="0" algn="just">
              <a:buNone/>
            </a:pPr>
            <a:r>
              <a:rPr lang="en-US" sz="2400" dirty="0"/>
              <a:t>		0.00123 = 1.23×10</a:t>
            </a:r>
            <a:r>
              <a:rPr lang="en-US" sz="2400" baseline="30000" dirty="0"/>
              <a:t>-3</a:t>
            </a:r>
            <a:endParaRPr lang="en-US" sz="2400" dirty="0"/>
          </a:p>
          <a:p>
            <a:pPr algn="just"/>
            <a:r>
              <a:rPr lang="en-US" sz="2400" dirty="0"/>
              <a:t>In both cases, the </a:t>
            </a:r>
            <a:r>
              <a:rPr lang="en-US" sz="2400" b="1" dirty="0"/>
              <a:t>mantissa</a:t>
            </a:r>
            <a:r>
              <a:rPr lang="en-US" sz="2400" dirty="0"/>
              <a:t> stores the significant digits, and the </a:t>
            </a:r>
            <a:r>
              <a:rPr lang="en-US" sz="2400" b="1" dirty="0"/>
              <a:t>exponent</a:t>
            </a:r>
            <a:r>
              <a:rPr lang="en-US" sz="2400" dirty="0"/>
              <a:t> indicates where the decimal (or binary) point is.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36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14089-6C22-4D71-8AB4-964A6246C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653AC-826E-4DD6-AD47-45272489D27E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164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9DE2-48AB-430B-872D-863DA349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Floating-Point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9B8C3-6C96-4B49-9E60-4503584C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0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Example : Simple Binary Floating Point Operation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C00000"/>
                </a:solidFill>
              </a:rPr>
              <a:t>Add : A=1.01×2</a:t>
            </a:r>
            <a:r>
              <a:rPr lang="en-US" sz="2400" b="1" baseline="30000" dirty="0">
                <a:solidFill>
                  <a:srgbClr val="C00000"/>
                </a:solidFill>
              </a:rPr>
              <a:t>3</a:t>
            </a:r>
            <a:r>
              <a:rPr lang="en-US" sz="2400" b="1" dirty="0">
                <a:solidFill>
                  <a:srgbClr val="C00000"/>
                </a:solidFill>
              </a:rPr>
              <a:t>, B=1.11×2</a:t>
            </a:r>
            <a:r>
              <a:rPr lang="en-US" sz="2400" b="1" baseline="30000" dirty="0">
                <a:solidFill>
                  <a:srgbClr val="C00000"/>
                </a:solidFill>
              </a:rPr>
              <a:t>2</a:t>
            </a:r>
            <a:endParaRPr lang="en-US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2400" b="1" dirty="0"/>
              <a:t>Step 1: Align exponents</a:t>
            </a:r>
          </a:p>
          <a:p>
            <a:pPr marL="0" indent="0">
              <a:buNone/>
            </a:pPr>
            <a:r>
              <a:rPr lang="en-US" sz="2400" dirty="0"/>
              <a:t>A exponent = 3, B exponent = 2 → shift B right by 1 bit   			B = 0.111×2</a:t>
            </a:r>
            <a:r>
              <a:rPr lang="en-US" sz="2400" baseline="30000" dirty="0"/>
              <a:t>3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Step 2: Add mantissas</a:t>
            </a:r>
          </a:p>
          <a:p>
            <a:pPr marL="0" indent="0">
              <a:buNone/>
            </a:pPr>
            <a:r>
              <a:rPr lang="en-US" sz="2400" dirty="0"/>
              <a:t>		1.01+0.111=10.001(binary)</a:t>
            </a:r>
          </a:p>
          <a:p>
            <a:pPr marL="0" indent="0">
              <a:buNone/>
            </a:pPr>
            <a:r>
              <a:rPr lang="en-US" sz="2400" b="1" dirty="0"/>
              <a:t>Step 3: Normalize</a:t>
            </a:r>
          </a:p>
          <a:p>
            <a:pPr marL="0" indent="0">
              <a:buNone/>
            </a:pPr>
            <a:r>
              <a:rPr lang="en-US" sz="2400" dirty="0"/>
              <a:t>		10.001×23=1.0001×2</a:t>
            </a:r>
            <a:r>
              <a:rPr lang="en-US" sz="2400" baseline="30000" dirty="0"/>
              <a:t>4</a:t>
            </a:r>
            <a:endParaRPr lang="en-US" sz="24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Result: 		R=1.0001×2</a:t>
            </a:r>
            <a:r>
              <a:rPr lang="en-US" sz="2400" b="1" baseline="30000" dirty="0">
                <a:solidFill>
                  <a:srgbClr val="C00000"/>
                </a:solidFill>
              </a:rPr>
              <a:t>4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0A0E7-93BA-48C1-B2B9-D7E58460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37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DB26F-13F5-428F-B1C8-83DAE8B83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5A90-7ECC-4A1F-A3CC-00A3442EED7C}" type="datetime3">
              <a:rPr lang="en-US" smtClean="0"/>
              <a:t>1 May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675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C52B1-E883-4C2F-9E5D-0B7E93E5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Processors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9BA4A-B290-4627-BC7B-E9139EB56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CPU can already add and subtract, why do we need special arithmetic processors?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D8DB9-3857-4BFE-8CC5-DD4A23E84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39FB13-7163-4B92-AD24-F26B6572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1163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C52B1-E883-4C2F-9E5D-0B7E93E5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Processors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9BA4A-B290-4627-BC7B-E9139EB56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Arithmetic processors are specialized hardware units designed to perform arithmetic operations (especially complex ones) faster and more efficiently than a basic ALU.</a:t>
            </a:r>
          </a:p>
          <a:p>
            <a:r>
              <a:rPr lang="en-US" dirty="0"/>
              <a:t>They are optimized for:</a:t>
            </a:r>
          </a:p>
          <a:p>
            <a:r>
              <a:rPr lang="en-US" dirty="0"/>
              <a:t>Speed </a:t>
            </a:r>
          </a:p>
          <a:p>
            <a:r>
              <a:rPr lang="en-US" dirty="0"/>
              <a:t>Parallelism </a:t>
            </a:r>
          </a:p>
          <a:p>
            <a:r>
              <a:rPr lang="en-US" dirty="0"/>
              <a:t>Precision</a:t>
            </a: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D8DB9-3857-4BFE-8CC5-DD4A23E84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39FB13-7163-4B92-AD24-F26B6572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93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EF218-6DA4-4BBA-9D3B-F6137014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Processor Organization </a:t>
            </a:r>
            <a:br>
              <a:rPr lang="en-US" dirty="0"/>
            </a:br>
            <a:r>
              <a:rPr lang="en-US" dirty="0"/>
              <a:t>(</a:t>
            </a:r>
            <a:r>
              <a:rPr lang="en-US" b="1" dirty="0">
                <a:solidFill>
                  <a:srgbClr val="0070C0"/>
                </a:solidFill>
              </a:rPr>
              <a:t>How CPU is structured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FF67C-B0C8-4B18-99CC-166F80E93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Basic components:</a:t>
            </a:r>
          </a:p>
          <a:p>
            <a:r>
              <a:rPr lang="en-US" b="1" dirty="0"/>
              <a:t>ALU (Arithmetic Logic Unit)</a:t>
            </a:r>
            <a:r>
              <a:rPr lang="en-US" dirty="0"/>
              <a:t> → performs calculations </a:t>
            </a:r>
          </a:p>
          <a:p>
            <a:r>
              <a:rPr lang="en-US" b="1" dirty="0"/>
              <a:t>Control Unit</a:t>
            </a:r>
            <a:r>
              <a:rPr lang="en-US" dirty="0"/>
              <a:t> → directs operations </a:t>
            </a:r>
          </a:p>
          <a:p>
            <a:r>
              <a:rPr lang="en-US" b="1" dirty="0"/>
              <a:t>Registers</a:t>
            </a:r>
            <a:r>
              <a:rPr lang="en-US" dirty="0"/>
              <a:t> → fast storage inside CPU </a:t>
            </a:r>
          </a:p>
          <a:p>
            <a:r>
              <a:rPr lang="en-US" b="1" dirty="0"/>
              <a:t>Buses</a:t>
            </a:r>
            <a:r>
              <a:rPr lang="en-US" dirty="0"/>
              <a:t> → data movement pathways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C00000"/>
                </a:solidFill>
              </a:rPr>
              <a:t>Processor organization defines how these components are connected and work together.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6D821-2DA4-45E3-8BC4-46E811AEF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B218-21B5-4CC4-88E6-EDAB5D56CEFB}" type="datetime3">
              <a:rPr lang="en-US" smtClean="0"/>
              <a:t>1 May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C6359-4A25-4150-8617-A8A366F98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248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C52B1-E883-4C2F-9E5D-0B7E93E5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Processors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9BA4A-B290-4627-BC7B-E9139EB56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00000"/>
                </a:solidFill>
              </a:rPr>
              <a:t> Why Are Arithmetic Processors Needed?</a:t>
            </a:r>
          </a:p>
          <a:p>
            <a:endParaRPr lang="en-US" sz="1800" b="1" dirty="0"/>
          </a:p>
          <a:p>
            <a:r>
              <a:rPr lang="en-US" b="1" dirty="0">
                <a:solidFill>
                  <a:srgbClr val="0070C0"/>
                </a:solidFill>
              </a:rPr>
              <a:t>Problem with Basic ALU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Handles simple operations well (ADD, SUB)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Slower for: </a:t>
            </a:r>
          </a:p>
          <a:p>
            <a:pPr lvl="1"/>
            <a:r>
              <a:rPr lang="en-US" dirty="0"/>
              <a:t>Multiplication </a:t>
            </a:r>
          </a:p>
          <a:p>
            <a:pPr lvl="1"/>
            <a:r>
              <a:rPr lang="en-US" dirty="0"/>
              <a:t>Division </a:t>
            </a:r>
          </a:p>
          <a:p>
            <a:pPr lvl="1"/>
            <a:r>
              <a:rPr lang="en-US" dirty="0"/>
              <a:t>Floating-point operations</a:t>
            </a: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D8DB9-3857-4BFE-8CC5-DD4A23E84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39FB13-7163-4B92-AD24-F26B6572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413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4A66-FD84-4312-982A-CC4BF8DCC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Processors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E9A0F-C18E-486E-918D-341F52012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70C0"/>
                </a:solidFill>
              </a:rPr>
              <a:t> Solution</a:t>
            </a:r>
          </a:p>
          <a:p>
            <a:pPr algn="just"/>
            <a:r>
              <a:rPr lang="en-US" dirty="0"/>
              <a:t>Use </a:t>
            </a:r>
            <a:r>
              <a:rPr lang="en-US" b="1" dirty="0"/>
              <a:t>dedicated hardware units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Faster execution </a:t>
            </a:r>
          </a:p>
          <a:p>
            <a:pPr algn="just"/>
            <a:r>
              <a:rPr lang="en-US" dirty="0"/>
              <a:t>Reduced CPU workload </a:t>
            </a:r>
          </a:p>
          <a:p>
            <a:pPr algn="just"/>
            <a:r>
              <a:rPr lang="en-US" dirty="0"/>
              <a:t>Better performance for scientific and multimedia tasks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C6BD6-90DB-40E8-867B-73FB24470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B54D5C-B82C-4D33-8980-DFE17FE48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92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AF53F-0604-49F7-BAF4-FE9B7A31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DE6C-FF87-4D80-BF24-139B6BA62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What is a Stack?</a:t>
            </a:r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stack</a:t>
            </a:r>
            <a:r>
              <a:rPr lang="en-US" dirty="0"/>
              <a:t> is a data structure that follows: </a:t>
            </a:r>
          </a:p>
          <a:p>
            <a:pPr marL="0" indent="0" algn="ctr">
              <a:buNone/>
            </a:pPr>
            <a:r>
              <a:rPr lang="en-US" dirty="0"/>
              <a:t>LIFO (Last In, First Out)</a:t>
            </a:r>
          </a:p>
          <a:p>
            <a:pPr marL="0" indent="0" algn="ctr">
              <a:buNone/>
            </a:pPr>
            <a:endParaRPr lang="en-US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Basic Operations:</a:t>
            </a:r>
          </a:p>
          <a:p>
            <a:r>
              <a:rPr lang="en-US" b="1" dirty="0"/>
              <a:t>PUSH</a:t>
            </a:r>
            <a:r>
              <a:rPr lang="en-US" dirty="0"/>
              <a:t> → Insert data into stack </a:t>
            </a:r>
          </a:p>
          <a:p>
            <a:r>
              <a:rPr lang="en-US" b="1" dirty="0"/>
              <a:t>POP</a:t>
            </a:r>
            <a:r>
              <a:rPr lang="en-US" dirty="0"/>
              <a:t> → Remove data from stack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12C68-5DD8-4741-A0CD-A2E63DC4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49D57-72BC-44CB-B2C9-4A250D6C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785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AF53F-0604-49F7-BAF4-FE9B7A31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DE6C-FF87-4D80-BF24-139B6BA62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>
                <a:solidFill>
                  <a:srgbClr val="0070C0"/>
                </a:solidFill>
              </a:rPr>
              <a:t>Do we always need registers like A, B, C to perform operations?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12C68-5DD8-4741-A0CD-A2E63DC4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49D57-72BC-44CB-B2C9-4A250D6C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907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AF53F-0604-49F7-BAF4-FE9B7A31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DE6C-FF87-4D80-BF24-139B6BA62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00B050"/>
                </a:solidFill>
              </a:rPr>
              <a:t>A stack processor is a CPU design where all operations are performed using a stack instead of explicitly named registers.</a:t>
            </a:r>
          </a:p>
          <a:p>
            <a:pPr algn="just"/>
            <a:endParaRPr lang="en-US" sz="1400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C00000"/>
                </a:solidFill>
              </a:rPr>
              <a:t>Key point: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Operands are </a:t>
            </a:r>
            <a:r>
              <a:rPr lang="en-US" b="1" dirty="0"/>
              <a:t>implicitly taken from the stack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Results are </a:t>
            </a:r>
            <a:r>
              <a:rPr lang="en-US" b="1" dirty="0"/>
              <a:t>pushed back to the stack</a:t>
            </a:r>
            <a:endParaRPr lang="en-US" dirty="0"/>
          </a:p>
          <a:p>
            <a:pPr algn="just"/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12C68-5DD8-4741-A0CD-A2E63DC4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49D57-72BC-44CB-B2C9-4A250D6C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40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AF53F-0604-49F7-BAF4-FE9B7A31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DE6C-FF87-4D80-BF24-139B6BA62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C00000"/>
                </a:solidFill>
              </a:rPr>
              <a:t> Example :</a:t>
            </a:r>
          </a:p>
          <a:p>
            <a:r>
              <a:rPr lang="en-US" sz="2400" dirty="0"/>
              <a:t>Expression:</a:t>
            </a:r>
          </a:p>
          <a:p>
            <a:pPr marL="0" indent="0" algn="ctr">
              <a:buNone/>
            </a:pPr>
            <a:r>
              <a:rPr lang="en-US" sz="2400" dirty="0"/>
              <a:t>(A+B)×C</a:t>
            </a:r>
          </a:p>
          <a:p>
            <a:pPr marL="0" indent="0" algn="ctr">
              <a:buNone/>
            </a:pPr>
            <a:endParaRPr lang="en-US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C00000"/>
                </a:solidFill>
              </a:rPr>
              <a:t>Step-by-step Execution:           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C00000"/>
                </a:solidFill>
              </a:rPr>
              <a:t>Stack Visualization:</a:t>
            </a:r>
          </a:p>
          <a:p>
            <a:r>
              <a:rPr lang="en-US" sz="2400" dirty="0"/>
              <a:t>PUSH A </a:t>
            </a:r>
          </a:p>
          <a:p>
            <a:r>
              <a:rPr lang="en-US" sz="2400" dirty="0"/>
              <a:t>PUSH B </a:t>
            </a:r>
          </a:p>
          <a:p>
            <a:r>
              <a:rPr lang="en-US" sz="2400" dirty="0"/>
              <a:t>ADD → (A+B) </a:t>
            </a:r>
          </a:p>
          <a:p>
            <a:r>
              <a:rPr lang="en-US" sz="2400" dirty="0"/>
              <a:t>PUSH C </a:t>
            </a:r>
          </a:p>
          <a:p>
            <a:r>
              <a:rPr lang="en-US" sz="2400" dirty="0"/>
              <a:t>MUL → (A+B) × C</a:t>
            </a:r>
          </a:p>
          <a:p>
            <a:pPr marL="0" indent="0">
              <a:buNone/>
            </a:pP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12C68-5DD8-4741-A0CD-A2E63DC4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49D57-72BC-44CB-B2C9-4A250D6C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DCBEC04-08D4-4BF1-922E-AA116CA93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976440"/>
              </p:ext>
            </p:extLst>
          </p:nvPr>
        </p:nvGraphicFramePr>
        <p:xfrm>
          <a:off x="4267200" y="3863181"/>
          <a:ext cx="3352800" cy="2194560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34261864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2520094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Step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078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PUSH 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638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PUSH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A,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6914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ADD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A+B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1429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PUSH 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A+B, 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674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MUL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Result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793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81606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037EF18-D049-43FA-80E5-8AF6547DF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166018"/>
            <a:ext cx="8046156" cy="4525963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5C3D14-736B-4D2A-BBC4-32820B59A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FCB31-F3E4-47A1-9AD9-B95FA046040A}" type="datetime3">
              <a:rPr lang="en-US" smtClean="0"/>
              <a:t>1 May 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E8933-453B-4C6E-B15C-C2CA00762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9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3218A-6898-435B-9DAE-D7C852D46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24BBA-1F3A-478E-B2F2-16CC4D877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Before a processor computes anything, it must represent data in binary.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Key Concepts:</a:t>
            </a:r>
          </a:p>
          <a:p>
            <a:r>
              <a:rPr lang="en-US" dirty="0"/>
              <a:t>Binary numbers (0s and 1s) </a:t>
            </a:r>
          </a:p>
          <a:p>
            <a:r>
              <a:rPr lang="en-US" dirty="0"/>
              <a:t>Bits, bytes, words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0F950-C5E8-4021-B232-4432CE5C7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A9937C-24C4-4C68-8D5B-3245B0C8B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08BDE-BA89-4C99-AC02-3464FF890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Number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55711-FB44-43F3-8A00-0767403DD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How does a computer represent negative numbers if it only understands 0 and 1?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A </a:t>
            </a:r>
            <a:r>
              <a:rPr lang="en-US" b="1" dirty="0">
                <a:solidFill>
                  <a:srgbClr val="0070C0"/>
                </a:solidFill>
              </a:rPr>
              <a:t>number format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defines how numbers (positive, negative, fractional) are represented using binary.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03681-8730-4B0D-9A9B-33C896CF0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75653-B63E-40F6-BA15-8D0EAB9F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29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3DEA-956D-42E6-A430-5A6772D82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Number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6640C-06BE-470B-9596-033AA8588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70C0"/>
                </a:solidFill>
              </a:rPr>
              <a:t>Integer Representation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Unsigned numbers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Signed numbers: </a:t>
            </a:r>
          </a:p>
          <a:p>
            <a:pPr lvl="1"/>
            <a:r>
              <a:rPr lang="en-US" dirty="0"/>
              <a:t>Sign-magnitude </a:t>
            </a:r>
          </a:p>
          <a:p>
            <a:pPr lvl="1"/>
            <a:r>
              <a:rPr lang="en-US" dirty="0"/>
              <a:t>1’s complement </a:t>
            </a:r>
          </a:p>
          <a:p>
            <a:pPr lvl="1"/>
            <a:r>
              <a:rPr lang="en-US" dirty="0"/>
              <a:t>2’s complement (most important)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95A39-46A9-4181-8EE3-BD66BE84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EF50B-A6C7-4672-A3AB-726D97195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28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08BDE-BA89-4C99-AC02-3464FF89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219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Number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55711-FB44-43F3-8A00-0767403DD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70C0"/>
                </a:solidFill>
              </a:rPr>
              <a:t> Unsigned Binary Numbers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800" b="1" dirty="0"/>
              <a:t>Concept:</a:t>
            </a:r>
          </a:p>
          <a:p>
            <a:r>
              <a:rPr lang="en-US" sz="2800" dirty="0"/>
              <a:t>Only </a:t>
            </a:r>
            <a:r>
              <a:rPr lang="en-US" sz="2800" b="1" dirty="0"/>
              <a:t>non-negative numbers (0 and positive)</a:t>
            </a:r>
            <a:r>
              <a:rPr lang="en-US" sz="2800" dirty="0"/>
              <a:t> are represented </a:t>
            </a:r>
          </a:p>
          <a:p>
            <a:r>
              <a:rPr lang="en-US" sz="2800" dirty="0"/>
              <a:t>All bits are used for magnitude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Example (4-bit):</a:t>
            </a:r>
          </a:p>
          <a:p>
            <a:pPr algn="just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03681-8730-4B0D-9A9B-33C896CF0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75653-B63E-40F6-BA15-8D0EAB9F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9604C4F-1B20-4A50-A687-01B66FCC2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830329"/>
              </p:ext>
            </p:extLst>
          </p:nvPr>
        </p:nvGraphicFramePr>
        <p:xfrm>
          <a:off x="1905000" y="4343400"/>
          <a:ext cx="5105400" cy="2195510"/>
        </p:xfrm>
        <a:graphic>
          <a:graphicData uri="http://schemas.openxmlformats.org/drawingml/2006/table">
            <a:tbl>
              <a:tblPr/>
              <a:tblGrid>
                <a:gridCol w="2552700">
                  <a:extLst>
                    <a:ext uri="{9D8B030D-6E8A-4147-A177-3AD203B41FA5}">
                      <a16:colId xmlns:a16="http://schemas.microsoft.com/office/drawing/2014/main" val="3851518139"/>
                    </a:ext>
                  </a:extLst>
                </a:gridCol>
                <a:gridCol w="2552700">
                  <a:extLst>
                    <a:ext uri="{9D8B030D-6E8A-4147-A177-3AD203B41FA5}">
                      <a16:colId xmlns:a16="http://schemas.microsoft.com/office/drawing/2014/main" val="1022869121"/>
                    </a:ext>
                  </a:extLst>
                </a:gridCol>
              </a:tblGrid>
              <a:tr h="439102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Binary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Decimal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499111"/>
                  </a:ext>
                </a:extLst>
              </a:tr>
              <a:tr h="439102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0000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3340936"/>
                  </a:ext>
                </a:extLst>
              </a:tr>
              <a:tr h="439102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0001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882000"/>
                  </a:ext>
                </a:extLst>
              </a:tr>
              <a:tr h="439102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0101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9599596"/>
                  </a:ext>
                </a:extLst>
              </a:tr>
              <a:tr h="439102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1111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691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748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08BDE-BA89-4C99-AC02-3464FF89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219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Number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55711-FB44-43F3-8A00-0767403DD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70C0"/>
                </a:solidFill>
              </a:rPr>
              <a:t> Signed Number Representations</a:t>
            </a:r>
          </a:p>
          <a:p>
            <a:pPr marL="0" indent="0" algn="just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</a:rPr>
              <a:t>Unsigned cannot represent negative numbers—so we need signed formats.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algn="just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03681-8730-4B0D-9A9B-33C896CF0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40CB-DF77-407A-8E97-D3C6310E55EA}" type="datetime3">
              <a:rPr lang="en-US" smtClean="0"/>
              <a:t>1 May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75653-B63E-40F6-BA15-8D0EAB9F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81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1857</Words>
  <Application>Microsoft Office PowerPoint</Application>
  <PresentationFormat>On-screen Show (4:3)</PresentationFormat>
  <Paragraphs>476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Arial Unicode MS</vt:lpstr>
      <vt:lpstr>Calibri</vt:lpstr>
      <vt:lpstr>Times New Roman</vt:lpstr>
      <vt:lpstr>Wingdings</vt:lpstr>
      <vt:lpstr>Office Theme</vt:lpstr>
      <vt:lpstr>Chapter 2 Processor Design</vt:lpstr>
      <vt:lpstr>Processor design</vt:lpstr>
      <vt:lpstr>Introduction</vt:lpstr>
      <vt:lpstr>Processor Organization  (How CPU is structured)</vt:lpstr>
      <vt:lpstr>Information Representation</vt:lpstr>
      <vt:lpstr>Number Formats</vt:lpstr>
      <vt:lpstr>Number Formats</vt:lpstr>
      <vt:lpstr>Number Formats</vt:lpstr>
      <vt:lpstr>Number Formats</vt:lpstr>
      <vt:lpstr>Number Formats</vt:lpstr>
      <vt:lpstr>Number Formats</vt:lpstr>
      <vt:lpstr>Number Formats</vt:lpstr>
      <vt:lpstr>Instruction</vt:lpstr>
      <vt:lpstr>Basic Structure of an Instruction</vt:lpstr>
      <vt:lpstr>Types of Instruction</vt:lpstr>
      <vt:lpstr>Types of Instruction</vt:lpstr>
      <vt:lpstr>Types of Instruction</vt:lpstr>
      <vt:lpstr>Types of Instruction</vt:lpstr>
      <vt:lpstr>Types of Instruction</vt:lpstr>
      <vt:lpstr>Instruction</vt:lpstr>
      <vt:lpstr>Instruction</vt:lpstr>
      <vt:lpstr>Fixed-Point Arithmetic</vt:lpstr>
      <vt:lpstr>Fixed-Point Arithmetic</vt:lpstr>
      <vt:lpstr>Fixed-Point Arithmetic</vt:lpstr>
      <vt:lpstr>Fixed-Point Arithmetic</vt:lpstr>
      <vt:lpstr>Fixed-Point Arithmetic</vt:lpstr>
      <vt:lpstr>Fixed-Point Arithmetic</vt:lpstr>
      <vt:lpstr>Fixed-Point Arithmetic</vt:lpstr>
      <vt:lpstr>Fixed-Point Arithmetic</vt:lpstr>
      <vt:lpstr>Fixed-Point Arithmetic</vt:lpstr>
      <vt:lpstr>Fixed-Point Arithmetic</vt:lpstr>
      <vt:lpstr>ALU Design</vt:lpstr>
      <vt:lpstr>Arithmetic Logic Unit (ALU)</vt:lpstr>
      <vt:lpstr>Basic ALU Organization</vt:lpstr>
      <vt:lpstr>Floating-Point Arithmetic</vt:lpstr>
      <vt:lpstr>Floating-Point Arithmetic</vt:lpstr>
      <vt:lpstr>Floating-Point Arithmetic</vt:lpstr>
      <vt:lpstr>Arithmetic Processors</vt:lpstr>
      <vt:lpstr>Arithmetic Processors</vt:lpstr>
      <vt:lpstr>Arithmetic Processors</vt:lpstr>
      <vt:lpstr>Arithmetic Processors</vt:lpstr>
      <vt:lpstr>Stack Processor</vt:lpstr>
      <vt:lpstr>Stack Processor</vt:lpstr>
      <vt:lpstr>Stack Processor</vt:lpstr>
      <vt:lpstr>Stack Processor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301 Microprocessors</dc:title>
  <dc:creator>User</dc:creator>
  <cp:lastModifiedBy>Dell</cp:lastModifiedBy>
  <cp:revision>136</cp:revision>
  <dcterms:created xsi:type="dcterms:W3CDTF">2020-03-25T03:39:18Z</dcterms:created>
  <dcterms:modified xsi:type="dcterms:W3CDTF">2026-05-01T13:04:19Z</dcterms:modified>
</cp:coreProperties>
</file>