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5" r:id="rId10"/>
    <p:sldId id="283" r:id="rId11"/>
    <p:sldId id="284" r:id="rId12"/>
    <p:sldId id="265" r:id="rId13"/>
    <p:sldId id="267" r:id="rId14"/>
    <p:sldId id="279" r:id="rId15"/>
    <p:sldId id="280" r:id="rId16"/>
    <p:sldId id="281" r:id="rId17"/>
    <p:sldId id="282" r:id="rId18"/>
    <p:sldId id="276" r:id="rId19"/>
    <p:sldId id="277" r:id="rId20"/>
    <p:sldId id="278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13F2-DC9B-49A9-B5F3-3332C9BB7F45}" type="datetimeFigureOut">
              <a:rPr lang="en-US" smtClean="0"/>
              <a:t>05/07/2026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A0C-37DD-46AF-ADCD-5FEF7885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5C7CE-82BE-4D59-8707-141F73394F3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4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51481-9A5C-406D-B816-1806104E0122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E0695-14F5-4293-B3BD-C2F1CE05921C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1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4AAC-1F47-4C77-8803-18D3E821B82C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21E9-0487-47C9-AA73-FEC9AB293B45}" type="datetime3">
              <a:rPr lang="en-US" smtClean="0"/>
              <a:t>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0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CA34-AD64-47BC-9DE6-0C250B9A0C29}" type="datetime3">
              <a:rPr lang="en-US" smtClean="0"/>
              <a:t>5 July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47F98-BE8E-4CD3-9856-36EF8F5B63FB}" type="datetime3">
              <a:rPr lang="en-US" smtClean="0"/>
              <a:t>5 July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0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36C1F-C108-4AF9-A24A-E9A49D926ABF}" type="datetime3">
              <a:rPr lang="en-US" smtClean="0"/>
              <a:t>5 July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9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0189-3F21-4599-AE44-CA39559F9407}" type="datetime3">
              <a:rPr lang="en-US" smtClean="0"/>
              <a:t>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6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CCA43-0452-4DE3-B517-4FFE820F6B55}" type="datetime3">
              <a:rPr lang="en-US" smtClean="0"/>
              <a:t>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4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924E8-BA28-4E13-85A8-BA25DFF3036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85800"/>
            <a:ext cx="7772400" cy="177482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Chapter 3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Control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3E802-78C3-46E0-9455-0F7F4AB19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2436812"/>
            <a:ext cx="68770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31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8E375-7934-9D91-8CF9-3160F9D46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1EA917"/>
                </a:solidFill>
              </a:rPr>
              <a:t>Advantages of Hardwired Control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394A1-9BE5-FDDE-4F23-4B7EE7CA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Very fast</a:t>
            </a:r>
            <a:r>
              <a:rPr lang="en-US" dirty="0"/>
              <a:t> – Control signals are generated directly by hardware, so instructions execute quickly.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High performance</a:t>
            </a:r>
            <a:r>
              <a:rPr lang="en-US" dirty="0"/>
              <a:t> – Suitable for processors that require high-speed operation.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Efficient for simple instruction sets</a:t>
            </a:r>
            <a:r>
              <a:rPr lang="en-US" dirty="0"/>
              <a:t> – Works well with processors that have a small and simple instruction set (such as RISC processors).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No control memory needed</a:t>
            </a:r>
            <a:r>
              <a:rPr lang="en-US" dirty="0"/>
              <a:t> – It does not require a separate memory to store microinstructions.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D7E87-C1C6-AF51-E5BB-D7E4E78FF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4C0FD-A9AC-46DD-F52E-B54AEDEF7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84A5B-92D3-1660-A05B-001FA07A9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59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E5000-6839-CEC4-EFAB-D1EFD5C1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000" b="1" dirty="0"/>
            </a:br>
            <a:r>
              <a:rPr lang="en-US" sz="4000" b="1" dirty="0">
                <a:solidFill>
                  <a:srgbClr val="FF0000"/>
                </a:solidFill>
              </a:rPr>
              <a:t>Disadvantages of Hardwired Control Unit</a:t>
            </a:r>
            <a:br>
              <a:rPr lang="en-US" sz="4000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193B-3DCD-7087-8460-1EB8F11BE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/>
              <a:t>Difficult to modify</a:t>
            </a:r>
            <a:r>
              <a:rPr lang="en-US" dirty="0"/>
              <a:t> – Any change in the instruction set requires redesigning the hardware. </a:t>
            </a:r>
          </a:p>
          <a:p>
            <a:pPr algn="just"/>
            <a:r>
              <a:rPr lang="en-US" b="1" dirty="0"/>
              <a:t>Complex design</a:t>
            </a:r>
            <a:r>
              <a:rPr lang="en-US" dirty="0"/>
              <a:t> – Becomes complicated as the instruction set grows larger. </a:t>
            </a:r>
          </a:p>
          <a:p>
            <a:pPr algn="just"/>
            <a:r>
              <a:rPr lang="en-US" b="1" dirty="0"/>
              <a:t>Less flexible</a:t>
            </a:r>
            <a:r>
              <a:rPr lang="en-US" dirty="0"/>
              <a:t> – New instructions or features cannot be added easily. </a:t>
            </a:r>
          </a:p>
          <a:p>
            <a:pPr algn="just"/>
            <a:r>
              <a:rPr lang="en-US" b="1" dirty="0"/>
              <a:t>Time-consuming to develop</a:t>
            </a:r>
            <a:r>
              <a:rPr lang="en-US" dirty="0"/>
              <a:t> – Designing and debugging the hardware control logic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1D68C-AEC1-0398-0C1D-8175CA65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6E9BC-F08A-7BB9-DFA8-8285DF3F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155B7-50E8-C0CD-F098-A3386382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7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6F918-B759-4B2B-B933-1EDAA023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Hardwired Control Unit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DFC40-5845-4AFC-9FC6-FB4ED83A1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Design Methods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Step-by-step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Identify instruction set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Define micro-operations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Create control signals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Design logic circuits (using Boolean expressions)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3CF3F-7843-4176-BF6E-A864740CA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CEFD3-A0DB-4587-8657-6F92CDE2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CC1B3-8C49-4392-8812-2447FBD4B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40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0B44C-E9BC-4D80-9604-5A7358C8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Micro-programmed Control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37D71-F84F-4485-9CB6-D67393E43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Definition</a:t>
            </a:r>
          </a:p>
          <a:p>
            <a:pPr algn="just"/>
            <a:r>
              <a:rPr lang="en-US" dirty="0"/>
              <a:t>A </a:t>
            </a:r>
            <a:r>
              <a:rPr lang="en-US" b="1" dirty="0">
                <a:solidFill>
                  <a:srgbClr val="C00000"/>
                </a:solidFill>
              </a:rPr>
              <a:t>micro-programmed control unit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is a control unit in which the control signals are generated by executing microinstructions stored in a special memory called </a:t>
            </a:r>
            <a:r>
              <a:rPr lang="en-US" b="1" dirty="0">
                <a:solidFill>
                  <a:srgbClr val="C00000"/>
                </a:solidFill>
              </a:rPr>
              <a:t>control memory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8521F-9DBD-4231-9CEE-A4569FC2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4E123-C659-41BF-AD93-21475AB2B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F5964-6038-4324-90F0-090AFE56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9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EEAB7-D1AF-4B52-6BE1-5B367E7C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57199"/>
          </a:xfrm>
        </p:spPr>
        <p:txBody>
          <a:bodyPr>
            <a:normAutofit fontScale="90000"/>
          </a:bodyPr>
          <a:lstStyle/>
          <a:p>
            <a:br>
              <a:rPr lang="en-US" sz="4000" b="1" dirty="0"/>
            </a:br>
            <a:r>
              <a:rPr lang="en-US" sz="4000" b="1" dirty="0">
                <a:solidFill>
                  <a:srgbClr val="C00000"/>
                </a:solidFill>
              </a:rPr>
              <a:t>Instructions</a:t>
            </a:r>
            <a:r>
              <a:rPr lang="en-US" sz="4000" b="1" dirty="0"/>
              <a:t> and </a:t>
            </a:r>
            <a:r>
              <a:rPr lang="en-US" sz="4000" b="1" dirty="0">
                <a:solidFill>
                  <a:srgbClr val="1EA917"/>
                </a:solidFill>
              </a:rPr>
              <a:t>Microinstructions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B6C61-6AA9-F0E2-D972-7EA026427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Definition</a:t>
            </a:r>
            <a:endParaRPr lang="en-US" dirty="0"/>
          </a:p>
          <a:p>
            <a:pPr algn="just"/>
            <a:r>
              <a:rPr lang="en-US" b="1" dirty="0">
                <a:solidFill>
                  <a:srgbClr val="C00000"/>
                </a:solidFill>
              </a:rPr>
              <a:t>Instruction: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 machine-level command given by a programmer that tells the CPU to perform a specific task (e.g., ADD, MOV). </a:t>
            </a:r>
          </a:p>
          <a:p>
            <a:pPr marL="0" indent="0" algn="just">
              <a:buNone/>
            </a:pPr>
            <a:endParaRPr lang="en-US" sz="1600" dirty="0"/>
          </a:p>
          <a:p>
            <a:pPr algn="just"/>
            <a:r>
              <a:rPr lang="en-US" b="1" dirty="0">
                <a:solidFill>
                  <a:srgbClr val="1EA917"/>
                </a:solidFill>
              </a:rPr>
              <a:t>Microinstruction:</a:t>
            </a:r>
            <a:r>
              <a:rPr lang="en-US" dirty="0">
                <a:solidFill>
                  <a:srgbClr val="1EA917"/>
                </a:solidFill>
              </a:rPr>
              <a:t> </a:t>
            </a:r>
            <a:r>
              <a:rPr lang="en-US" dirty="0"/>
              <a:t>A low-level control signal instruction used inside the CPU to execute a machine instruction step by step.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571AB-FABD-F10F-A24F-F8F6D6D7A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635FC-F09F-E41B-0E79-232F64A5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875CB-D992-49F4-E36E-2399C5471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79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7B1DA-FC48-72A7-7F39-88FD14961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EA917"/>
                </a:solidFill>
              </a:rPr>
              <a:t>Microinstruction</a:t>
            </a:r>
            <a:endParaRPr lang="en-US" dirty="0">
              <a:solidFill>
                <a:srgbClr val="1EA91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2BD98-DCE1-E1E1-507C-22685B0A4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2766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/>
              <a:t>The Control Unit (CU) is the part of the CPU that interprets (understands) an instruction and </a:t>
            </a:r>
            <a:r>
              <a:rPr lang="en-US" sz="2800" b="1" dirty="0">
                <a:solidFill>
                  <a:srgbClr val="1EA917"/>
                </a:solidFill>
              </a:rPr>
              <a:t>breaks it into a series of small steps called microinstructions</a:t>
            </a:r>
            <a:r>
              <a:rPr lang="en-US" sz="2800" dirty="0">
                <a:solidFill>
                  <a:srgbClr val="1EA917"/>
                </a:solidFill>
              </a:rPr>
              <a:t>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C00000"/>
                </a:solidFill>
              </a:rPr>
              <a:t>These microinstructions tell different parts of the computer exactly what to do, one step at a time.</a:t>
            </a:r>
          </a:p>
          <a:p>
            <a:pPr algn="just"/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33F81-85F9-69E1-77D5-F4BFCA038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D4020-A5B8-04DD-4102-4297F513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66F74-1643-06F2-503A-276FBF71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14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8C5CB-C0F7-EEB1-BB29-02926940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1EA917"/>
                </a:solidFill>
              </a:rPr>
              <a:t>Microinstruction</a:t>
            </a:r>
            <a:endParaRPr lang="en-US" dirty="0">
              <a:solidFill>
                <a:srgbClr val="1EA91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3D4EE-D813-B33A-516A-76D70D50F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9600" b="1" dirty="0">
                <a:solidFill>
                  <a:srgbClr val="C00000"/>
                </a:solidFill>
              </a:rPr>
              <a:t>Simple Example</a:t>
            </a:r>
          </a:p>
          <a:p>
            <a:pPr marL="0" indent="0">
              <a:buNone/>
            </a:pPr>
            <a:endParaRPr lang="en-US" sz="5600" dirty="0"/>
          </a:p>
          <a:p>
            <a:pPr marL="0" indent="0" algn="ctr">
              <a:buNone/>
            </a:pPr>
            <a:r>
              <a:rPr lang="en-US" sz="9600" b="1" dirty="0">
                <a:solidFill>
                  <a:srgbClr val="1EA917"/>
                </a:solidFill>
              </a:rPr>
              <a:t>ADD R1, R2</a:t>
            </a:r>
          </a:p>
          <a:p>
            <a:pPr marL="0" indent="0" algn="ctr">
              <a:buNone/>
            </a:pPr>
            <a:endParaRPr lang="en-US" sz="44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9600" dirty="0"/>
              <a:t>The control unit does not perform the addition in one big step. Instead, it converts the instruction into several </a:t>
            </a:r>
            <a:r>
              <a:rPr lang="en-US" sz="9600" b="1" dirty="0"/>
              <a:t>microinstructions</a:t>
            </a:r>
            <a:r>
              <a:rPr lang="en-US" sz="9600" dirty="0"/>
              <a:t>, such as:</a:t>
            </a:r>
          </a:p>
          <a:p>
            <a:pPr marL="0" indent="0" algn="just">
              <a:buNone/>
            </a:pPr>
            <a:endParaRPr lang="en-US" sz="8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Read the value from </a:t>
            </a:r>
            <a:r>
              <a:rPr lang="en-US" sz="9600" b="1" dirty="0"/>
              <a:t>R1</a:t>
            </a:r>
            <a:r>
              <a:rPr lang="en-US" sz="9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Read the value from </a:t>
            </a:r>
            <a:r>
              <a:rPr lang="en-US" sz="9600" b="1" dirty="0"/>
              <a:t>R2</a:t>
            </a:r>
            <a:r>
              <a:rPr lang="en-US" sz="9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Send both values to the </a:t>
            </a:r>
            <a:r>
              <a:rPr lang="en-US" sz="9600" b="1" dirty="0"/>
              <a:t>Arithmetic Logic Unit (ALU)</a:t>
            </a:r>
            <a:r>
              <a:rPr lang="en-US" sz="9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Tell the ALU to perform </a:t>
            </a:r>
            <a:r>
              <a:rPr lang="en-US" sz="9600" b="1" dirty="0"/>
              <a:t>addition</a:t>
            </a:r>
            <a:r>
              <a:rPr lang="en-US" sz="9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Store the result back into </a:t>
            </a:r>
            <a:r>
              <a:rPr lang="en-US" sz="9600" b="1" dirty="0"/>
              <a:t>R1</a:t>
            </a:r>
            <a:r>
              <a:rPr lang="en-US" sz="9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/>
              <a:t>Update the status flags (such as Zero or Carry).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8EFFC-21F2-21B9-9023-AD061142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F572F-48E9-46E1-B96B-BB83756D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E3D81-A3A6-B7C6-899F-FA8F5E07E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35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C7D0B-6069-DE9B-098B-BEE53963C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BF5F8-BA8C-7691-6E2D-3AA9AF4D2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1EA917"/>
                </a:solidFill>
              </a:rPr>
              <a:t>Microinstruction</a:t>
            </a:r>
            <a:endParaRPr lang="en-US" dirty="0">
              <a:solidFill>
                <a:srgbClr val="1EA91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F4D05-2DA8-D4B1-82F7-44326DE51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Illustration: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ADD R1, R2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/>
              <a:t>Step 1 → Load R1 into ALU input A.</a:t>
            </a:r>
          </a:p>
          <a:p>
            <a:pPr marL="0" indent="0">
              <a:buNone/>
            </a:pPr>
            <a:r>
              <a:rPr lang="en-US" dirty="0"/>
              <a:t>Step 2 → Load R2 into ALU input B.</a:t>
            </a:r>
          </a:p>
          <a:p>
            <a:pPr marL="0" indent="0">
              <a:buNone/>
            </a:pPr>
            <a:r>
              <a:rPr lang="en-US" dirty="0"/>
              <a:t>Step 3 → Perform ADD operation.</a:t>
            </a:r>
          </a:p>
          <a:p>
            <a:pPr marL="0" indent="0">
              <a:buNone/>
            </a:pPr>
            <a:r>
              <a:rPr lang="en-US" dirty="0"/>
              <a:t>Step 4 → Store result in R1.</a:t>
            </a:r>
          </a:p>
          <a:p>
            <a:pPr marL="0" indent="0">
              <a:buNone/>
            </a:pPr>
            <a:r>
              <a:rPr lang="en-US" dirty="0"/>
              <a:t>Step 5 → Update status flags.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1C0F9-B481-B824-8761-0E8B3ABD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D6A27-1ABD-136E-7EB3-3FBF9C8FB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2BA66-576E-62D2-AADE-61CA69E3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6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62B3E-82FF-6C71-4AFA-1810A5631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1A5CF-96A3-B4A1-F4B1-25D8C67A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Micro-programmed Control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117A3-AA9D-FA31-A4E2-D195CA9E5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How it works</a:t>
            </a:r>
          </a:p>
          <a:p>
            <a:pPr algn="just"/>
            <a:r>
              <a:rPr lang="en-US" dirty="0"/>
              <a:t>A machine instruction is fetched from memory. </a:t>
            </a:r>
          </a:p>
          <a:p>
            <a:pPr algn="just"/>
            <a:r>
              <a:rPr lang="en-US" dirty="0">
                <a:solidFill>
                  <a:srgbClr val="1EA917"/>
                </a:solidFill>
              </a:rPr>
              <a:t>The control unit translates it into a sequence of microinstructions. </a:t>
            </a:r>
          </a:p>
          <a:p>
            <a:pPr algn="just"/>
            <a:r>
              <a:rPr lang="en-US" dirty="0"/>
              <a:t>These microinstructions are stored in control memory (ROM or writable control store). </a:t>
            </a:r>
          </a:p>
          <a:p>
            <a:pPr algn="just"/>
            <a:r>
              <a:rPr lang="en-US" dirty="0">
                <a:solidFill>
                  <a:srgbClr val="1EA917"/>
                </a:solidFill>
              </a:rPr>
              <a:t>Each microinstruction generates control signals. </a:t>
            </a:r>
          </a:p>
          <a:p>
            <a:pPr algn="just"/>
            <a:r>
              <a:rPr lang="en-US" dirty="0"/>
              <a:t>These signals direct the CPU operations (ALU operations, data transfer, etc.).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F61A9-D181-692B-5C68-927C37BD0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FA0C6-9588-E41F-CA65-F94CF4A6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2ACC8-2297-7269-6614-5CF1E83D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8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5CC5C-2AD9-5D2A-3EB5-85EF188ED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1FC08-19BA-0369-F95E-69303016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Micro-programmed Control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093E-3903-337C-63FA-D01649BAD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Components</a:t>
            </a:r>
          </a:p>
          <a:p>
            <a:pPr algn="just"/>
            <a:r>
              <a:rPr lang="en-US" sz="2800" b="1" dirty="0"/>
              <a:t>Control Memory (CM):</a:t>
            </a:r>
            <a:r>
              <a:rPr lang="en-US" sz="2800" dirty="0"/>
              <a:t> Stores microinstructions. </a:t>
            </a:r>
          </a:p>
          <a:p>
            <a:pPr algn="just"/>
            <a:r>
              <a:rPr lang="en-US" sz="2800" b="1" dirty="0">
                <a:solidFill>
                  <a:srgbClr val="1EA917"/>
                </a:solidFill>
              </a:rPr>
              <a:t>Control Address Register (CAR):</a:t>
            </a:r>
            <a:r>
              <a:rPr lang="en-US" sz="2800" dirty="0">
                <a:solidFill>
                  <a:srgbClr val="1EA917"/>
                </a:solidFill>
              </a:rPr>
              <a:t> Holds address of next microinstruction. </a:t>
            </a:r>
          </a:p>
          <a:p>
            <a:pPr algn="just"/>
            <a:r>
              <a:rPr lang="en-US" sz="2800" b="1" dirty="0"/>
              <a:t>Control Data Register (CDR):</a:t>
            </a:r>
            <a:r>
              <a:rPr lang="en-US" sz="2800" dirty="0"/>
              <a:t> Holds current microinstruction. </a:t>
            </a:r>
          </a:p>
          <a:p>
            <a:pPr algn="just"/>
            <a:r>
              <a:rPr lang="en-US" sz="2800" b="1" dirty="0">
                <a:solidFill>
                  <a:srgbClr val="1EA917"/>
                </a:solidFill>
              </a:rPr>
              <a:t>Microprogram Sequencer:</a:t>
            </a:r>
            <a:r>
              <a:rPr lang="en-US" sz="2800" dirty="0">
                <a:solidFill>
                  <a:srgbClr val="1EA917"/>
                </a:solidFill>
              </a:rPr>
              <a:t> Determines the next instruction sequence.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3CC26-E83B-479F-7240-95C813EB2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38A9D-FEB9-74B0-2216-8A73076E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A039A-16DA-B4EB-46EC-DFBC6677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F1A6-9C17-44BC-93FE-1D3588F4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Design: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CD9B8-D350-44A8-89E6-7C12EBE81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b="1" dirty="0"/>
              <a:t>control unit (CU)</a:t>
            </a:r>
            <a:r>
              <a:rPr lang="en-US" dirty="0"/>
              <a:t> is the brain of the CPU that directs all operations.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Definition</a:t>
            </a:r>
          </a:p>
          <a:p>
            <a:pPr marL="0" indent="0" algn="just">
              <a:buNone/>
            </a:pPr>
            <a:r>
              <a:rPr lang="en-US" dirty="0"/>
              <a:t>Control design refers to the method of generating control signals that coordinate: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Data movement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Arithmetic/logic operations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Instruction execution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D45CF-2753-4B58-8052-BE461B5B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1824C-37C7-42AB-B84A-0354B1C8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6192E-5AC2-49B8-BF70-9BA42B9F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86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FB2C-6DA1-1E37-5097-733277DE0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E3FD-3EF7-4792-F643-94026483B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Micro-programmed Control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3174F-BBFC-905E-4131-E23910519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1EA917"/>
                </a:solidFill>
              </a:rPr>
              <a:t>Advantages</a:t>
            </a:r>
          </a:p>
          <a:p>
            <a:pPr algn="just"/>
            <a:r>
              <a:rPr lang="en-US" dirty="0"/>
              <a:t>Flexible (easy to modify control logic) </a:t>
            </a:r>
          </a:p>
          <a:p>
            <a:pPr algn="just"/>
            <a:r>
              <a:rPr lang="en-US" dirty="0"/>
              <a:t>Easier to design and debug </a:t>
            </a:r>
          </a:p>
          <a:p>
            <a:pPr algn="just"/>
            <a:r>
              <a:rPr lang="en-US" dirty="0">
                <a:solidFill>
                  <a:srgbClr val="7030A0"/>
                </a:solidFill>
              </a:rPr>
              <a:t>Suitable for complex instruction sets (CISC</a:t>
            </a:r>
            <a:r>
              <a:rPr lang="en-US" dirty="0"/>
              <a:t>) </a:t>
            </a:r>
            <a:br>
              <a:rPr lang="en-US" dirty="0"/>
            </a:b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FF0000"/>
                </a:solidFill>
              </a:rPr>
              <a:t>Disadvantages</a:t>
            </a:r>
          </a:p>
          <a:p>
            <a:pPr algn="just"/>
            <a:r>
              <a:rPr lang="en-US" dirty="0"/>
              <a:t>Slower than hardwired control (because of memory access) </a:t>
            </a:r>
          </a:p>
          <a:p>
            <a:pPr algn="just"/>
            <a:r>
              <a:rPr lang="en-US" dirty="0"/>
              <a:t>Requires extra memory for control storage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5BE16-44F4-1998-6723-E2A84205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F4613-B67B-0F82-7554-40DB853E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2CFCE-9586-81B7-80AB-707B7F90B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53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E9768-9A49-445B-98C2-6BC3564D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06236-16A8-4A0C-867A-0B571087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A7147-6E31-4494-82B4-413C26744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69D585-191C-4B1B-9676-A8BD4B1D8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2" y="9906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dirty="0">
                <a:solidFill>
                  <a:srgbClr val="C00000"/>
                </a:solidFill>
              </a:rPr>
              <a:t>Thank You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D30679-A828-4CC9-A0E1-7EC91CAB0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22" y="1166018"/>
            <a:ext cx="80461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9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F1A6-9C17-44BC-93FE-1D3588F4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Design: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CD9B8-D350-44A8-89E6-7C12EBE81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Main Responsibilities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Fetch instructions from memory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Decode instructions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Generate control signals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Coordinate ALU, registers, memory, and I/O </a:t>
            </a:r>
          </a:p>
          <a:p>
            <a:pPr marL="0" indent="0">
              <a:buNone/>
            </a:pPr>
            <a:endParaRPr lang="en-US" sz="1200" b="1" dirty="0"/>
          </a:p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Control unit = Traffic controller of the CPU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D45CF-2753-4B58-8052-BE461B5B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1824C-37C7-42AB-B84A-0354B1C8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6192E-5AC2-49B8-BF70-9BA42B9F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9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F1A6-9C17-44BC-93FE-1D3588F4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Sequence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CD9B8-D350-44A8-89E6-7C12EBE81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800" b="1" dirty="0">
                <a:solidFill>
                  <a:srgbClr val="C00000"/>
                </a:solidFill>
              </a:rPr>
              <a:t> Instruction execution follows a sequence of micro-operations.</a:t>
            </a:r>
          </a:p>
          <a:p>
            <a:pPr marL="0" indent="0">
              <a:buNone/>
            </a:pPr>
            <a:endParaRPr lang="en-US" sz="34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b="1" dirty="0"/>
              <a:t>Basic Instruction Cycle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400" b="1" dirty="0"/>
              <a:t>Fetch</a:t>
            </a:r>
            <a:r>
              <a:rPr lang="en-US" sz="3400" dirty="0"/>
              <a:t> </a:t>
            </a:r>
          </a:p>
          <a:p>
            <a:pPr lvl="1"/>
            <a:r>
              <a:rPr lang="en-US" sz="3400" dirty="0"/>
              <a:t>Instruction is fetched from memory </a:t>
            </a:r>
          </a:p>
          <a:p>
            <a:pPr lvl="1"/>
            <a:r>
              <a:rPr lang="en-US" sz="3400" dirty="0"/>
              <a:t>PC → MAR → Memory → IR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400" b="1" dirty="0"/>
              <a:t>Decode</a:t>
            </a:r>
            <a:r>
              <a:rPr lang="en-US" sz="3400" dirty="0"/>
              <a:t> </a:t>
            </a:r>
          </a:p>
          <a:p>
            <a:pPr lvl="1"/>
            <a:r>
              <a:rPr lang="en-US" sz="3400" dirty="0"/>
              <a:t>Instruction is interpreted </a:t>
            </a:r>
          </a:p>
          <a:p>
            <a:pPr lvl="1"/>
            <a:r>
              <a:rPr lang="en-US" sz="3400" dirty="0"/>
              <a:t>Identify opcode and operands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400" b="1" dirty="0"/>
              <a:t>Execute</a:t>
            </a:r>
            <a:r>
              <a:rPr lang="en-US" sz="3400" dirty="0"/>
              <a:t> </a:t>
            </a:r>
          </a:p>
          <a:p>
            <a:pPr lvl="1"/>
            <a:r>
              <a:rPr lang="en-US" sz="3400" dirty="0"/>
              <a:t>Perform required operation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400" b="1" dirty="0"/>
              <a:t>Store (Write-back)</a:t>
            </a:r>
            <a:r>
              <a:rPr lang="en-US" sz="3400" dirty="0"/>
              <a:t> </a:t>
            </a:r>
          </a:p>
          <a:p>
            <a:pPr lvl="1"/>
            <a:r>
              <a:rPr lang="en-US" sz="3400" dirty="0"/>
              <a:t>Save result (if needed)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D45CF-2753-4B58-8052-BE461B5B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1824C-37C7-42AB-B84A-0354B1C8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6192E-5AC2-49B8-BF70-9BA42B9F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03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4620-F498-44AE-AF83-2B6DEDD2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Sequence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4FDFF-3309-48CC-A7C7-C0575927E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Example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Instruction:</a:t>
            </a:r>
          </a:p>
          <a:p>
            <a:pPr marL="0" indent="0" algn="ctr">
              <a:buNone/>
            </a:pPr>
            <a:r>
              <a:rPr lang="en-US" dirty="0"/>
              <a:t>ADD R1, R2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Sequence: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Fetch instruction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Decode (ADD operation)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Execute: R1 ← R1 + R2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Store result in R1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90440-9621-468B-A07F-AAA597F3E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842B7-CC28-4E14-AB12-4C5E1CDA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77CB6-4FF7-4FD2-89BA-5E5308A9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0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65CE7-BA20-4D0A-AD34-356BC044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0B68B-C3BE-4FB1-A366-7D8B1E18A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Instruction interpretation means translating an instruction into </a:t>
            </a:r>
            <a:r>
              <a:rPr lang="en-US" b="1" dirty="0">
                <a:solidFill>
                  <a:srgbClr val="C00000"/>
                </a:solidFill>
              </a:rPr>
              <a:t>control signals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Steps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Identify opcode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Determine addressing mode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Generate micro-operations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CD290-FE77-4973-81EC-097C878F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56290-18AB-4070-92CF-38515528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188CD-606D-4BB0-B1FC-74814597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34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65CE7-BA20-4D0A-AD34-356BC044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0B68B-C3BE-4FB1-A366-7D8B1E18A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Example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Instruction:</a:t>
            </a:r>
          </a:p>
          <a:p>
            <a:pPr marL="0" indent="0" algn="ctr">
              <a:buNone/>
            </a:pPr>
            <a:r>
              <a:rPr lang="en-US" dirty="0"/>
              <a:t>LOAD R1, [100]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Interpretation: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MAR ← 100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MDR ← Memory[100]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R1 ← MDR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Each step is controlled by specific control signals.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CD290-FE77-4973-81EC-097C878F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56290-18AB-4070-92CF-38515528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188CD-606D-4BB0-B1FC-74814597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6F918-B759-4B2B-B933-1EDAA023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Hardwired Control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DFC40-5845-4AFC-9FC6-FB4ED83A1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</a:rPr>
              <a:t>Hardware control is a control unit that uses fixed electronic circuits to generate control signals for executing CPU instructions.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sz="17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7030A0"/>
                </a:solidFill>
              </a:rPr>
              <a:t>Example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4400" dirty="0"/>
              <a:t>If the CPU receives the instruction </a:t>
            </a:r>
            <a:r>
              <a:rPr lang="en-US" sz="4400" b="1" dirty="0">
                <a:solidFill>
                  <a:srgbClr val="7030A0"/>
                </a:solidFill>
              </a:rPr>
              <a:t>ADD R1, R2</a:t>
            </a:r>
            <a:r>
              <a:rPr lang="en-US" sz="4400" dirty="0">
                <a:solidFill>
                  <a:srgbClr val="7030A0"/>
                </a:solidFill>
              </a:rPr>
              <a:t>,</a:t>
            </a:r>
            <a:r>
              <a:rPr lang="en-US" sz="4400" dirty="0"/>
              <a:t> the hardwired control unit </a:t>
            </a:r>
            <a:r>
              <a:rPr lang="en-US" sz="4400" b="1" dirty="0">
                <a:solidFill>
                  <a:srgbClr val="C00000"/>
                </a:solidFill>
              </a:rPr>
              <a:t>immediately generates </a:t>
            </a:r>
            <a:r>
              <a:rPr lang="en-US" sz="4400" dirty="0"/>
              <a:t>the required control signals through its logic circuits to: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Read R1.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Read R2.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Perform addition in the ALU.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Store the result in R1.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900" dirty="0"/>
          </a:p>
          <a:p>
            <a:r>
              <a:rPr lang="en-US" sz="4400" b="1" dirty="0">
                <a:solidFill>
                  <a:srgbClr val="C00000"/>
                </a:solidFill>
              </a:rPr>
              <a:t>No microprogram or control memory is used.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>
              <a:buNone/>
            </a:pPr>
            <a:endParaRPr lang="en-US" sz="1700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3CF3F-7843-4176-BF6E-A864740CA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CEFD3-A0DB-4587-8657-6F92CDE2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CC1B3-8C49-4392-8812-2447FBD4B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86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98DC-8E9B-49B4-1A16-22C227C3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63DF-8864-8C5C-B472-780E30FF0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Components Hardwired Control Unit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8766E-CCDA-9732-42E5-BD09661C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37150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1600" dirty="0"/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Instruction Register (IR)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1EA917"/>
                </a:solidFill>
              </a:rPr>
              <a:t>– Holds the current instruction to be executed.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Opcode Decoder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002060"/>
                </a:solidFill>
              </a:rPr>
              <a:t>– Decodes the operation code (opcode) of the instruction.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Sequence Counter (SC)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1EA917"/>
                </a:solidFill>
              </a:rPr>
              <a:t>– Keeps track of the execution steps (timing sequence).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Control Logic Gates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002060"/>
                </a:solidFill>
              </a:rPr>
              <a:t>– Generate the required control signals using combinational logic circuits.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Timing/Clock Circuit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1EA917"/>
                </a:solidFill>
              </a:rPr>
              <a:t>– Produces clock pulses to synchronize all operations.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Flip-Flops</a:t>
            </a:r>
            <a:r>
              <a:rPr lang="en-US" sz="6000" dirty="0">
                <a:solidFill>
                  <a:srgbClr val="002060"/>
                </a:solidFill>
              </a:rPr>
              <a:t> – Store temporary control states and status information. </a:t>
            </a:r>
          </a:p>
          <a:p>
            <a:pPr algn="just"/>
            <a:r>
              <a:rPr lang="en-US" sz="6000" b="1" dirty="0">
                <a:solidFill>
                  <a:srgbClr val="C00000"/>
                </a:solidFill>
              </a:rPr>
              <a:t>Control Signal Generator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>
                <a:solidFill>
                  <a:srgbClr val="00B050"/>
                </a:solidFill>
              </a:rPr>
              <a:t>– Sends control signals to the ALU, registers, memory, and input/output devices.</a:t>
            </a:r>
          </a:p>
          <a:p>
            <a:pPr marL="0" indent="0">
              <a:buNone/>
            </a:pPr>
            <a:endParaRPr lang="en-US" sz="1700" dirty="0"/>
          </a:p>
          <a:p>
            <a:endParaRPr lang="en-US" sz="1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5357A-11E3-8710-094E-1C6EDDEF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5 July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31577-9DE9-74EC-001A-131F4A6A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D294-D689-1B4E-BD56-678A03E1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69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1134</Words>
  <Application>Microsoft Office PowerPoint</Application>
  <PresentationFormat>On-screen Show (4:3)</PresentationFormat>
  <Paragraphs>212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Chapter 3 Control Design</vt:lpstr>
      <vt:lpstr>Control Design: Introduction</vt:lpstr>
      <vt:lpstr>Control Design: Introduction</vt:lpstr>
      <vt:lpstr>Instruction Sequence</vt:lpstr>
      <vt:lpstr>Instruction Sequence</vt:lpstr>
      <vt:lpstr>Instruction Interpretation</vt:lpstr>
      <vt:lpstr>Instruction Interpretation</vt:lpstr>
      <vt:lpstr> Hardwired Control  </vt:lpstr>
      <vt:lpstr> Components Hardwired Control Unit </vt:lpstr>
      <vt:lpstr>Advantages of Hardwired Control Unit</vt:lpstr>
      <vt:lpstr> Disadvantages of Hardwired Control Unit </vt:lpstr>
      <vt:lpstr> Hardwired Control Unit </vt:lpstr>
      <vt:lpstr> Micro-programmed Control </vt:lpstr>
      <vt:lpstr> Instructions and Microinstructions </vt:lpstr>
      <vt:lpstr>Microinstruction</vt:lpstr>
      <vt:lpstr>Microinstruction</vt:lpstr>
      <vt:lpstr>Microinstruction</vt:lpstr>
      <vt:lpstr> Micro-programmed Control </vt:lpstr>
      <vt:lpstr> Micro-programmed Control </vt:lpstr>
      <vt:lpstr> Micro-programmed Control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301 Microprocessors</dc:title>
  <dc:creator>User</dc:creator>
  <cp:lastModifiedBy>DELL</cp:lastModifiedBy>
  <cp:revision>135</cp:revision>
  <dcterms:created xsi:type="dcterms:W3CDTF">2020-03-25T03:39:18Z</dcterms:created>
  <dcterms:modified xsi:type="dcterms:W3CDTF">2026-07-05T04:02:38Z</dcterms:modified>
</cp:coreProperties>
</file>