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302" r:id="rId3"/>
    <p:sldId id="318" r:id="rId4"/>
    <p:sldId id="283" r:id="rId5"/>
    <p:sldId id="296" r:id="rId6"/>
    <p:sldId id="297" r:id="rId7"/>
    <p:sldId id="319" r:id="rId8"/>
    <p:sldId id="298" r:id="rId9"/>
    <p:sldId id="321" r:id="rId10"/>
    <p:sldId id="299" r:id="rId11"/>
    <p:sldId id="322" r:id="rId12"/>
    <p:sldId id="300" r:id="rId13"/>
    <p:sldId id="312" r:id="rId14"/>
    <p:sldId id="316" r:id="rId15"/>
    <p:sldId id="317" r:id="rId16"/>
    <p:sldId id="314" r:id="rId17"/>
    <p:sldId id="315" r:id="rId18"/>
    <p:sldId id="310" r:id="rId19"/>
    <p:sldId id="311" r:id="rId20"/>
    <p:sldId id="320" r:id="rId21"/>
    <p:sldId id="284" r:id="rId22"/>
    <p:sldId id="285" r:id="rId23"/>
    <p:sldId id="306" r:id="rId24"/>
    <p:sldId id="307" r:id="rId25"/>
    <p:sldId id="308" r:id="rId26"/>
    <p:sldId id="323" r:id="rId27"/>
    <p:sldId id="324" r:id="rId28"/>
    <p:sldId id="325" r:id="rId29"/>
    <p:sldId id="326" r:id="rId30"/>
    <p:sldId id="286" r:id="rId31"/>
    <p:sldId id="287" r:id="rId32"/>
    <p:sldId id="288" r:id="rId33"/>
    <p:sldId id="289" r:id="rId34"/>
    <p:sldId id="290" r:id="rId35"/>
    <p:sldId id="292" r:id="rId36"/>
    <p:sldId id="294" r:id="rId37"/>
    <p:sldId id="293" r:id="rId38"/>
    <p:sldId id="295" r:id="rId39"/>
    <p:sldId id="291" r:id="rId40"/>
    <p:sldId id="304" r:id="rId41"/>
    <p:sldId id="282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813F2-DC9B-49A9-B5F3-3332C9BB7F45}" type="datetimeFigureOut">
              <a:rPr lang="en-US" smtClean="0"/>
              <a:t>25/07/2026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22A0C-37DD-46AF-ADCD-5FEF78856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29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0B6E-4456-4F00-8A90-950DEC6CBC14}" type="datetime3">
              <a:rPr lang="en-US" smtClean="0"/>
              <a:t>25 July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CSE 301: Microprocessors, Dept. of Computer Science and Engineering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542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21C0-26F7-481B-BE8C-651E94AA05CE}" type="datetime3">
              <a:rPr lang="en-US" smtClean="0"/>
              <a:t>25 July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CSE 301: Microprocessors, Dept. of Computer Science and Engineering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23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79584-738F-480B-BFF9-DDC396B101DB}" type="datetime3">
              <a:rPr lang="en-US" smtClean="0"/>
              <a:t>25 July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CSE 301: Microprocessors, Dept. of Computer Science and Engineering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18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08BC-E03D-48D8-B276-9AF36209273F}" type="datetime3">
              <a:rPr lang="en-US" smtClean="0"/>
              <a:t>25 July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CSE 301: Microprocessors, Dept. of Computer Science and Engineering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35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A6630-D117-4FB3-BF10-532267CEBC9B}" type="datetime3">
              <a:rPr lang="en-US" smtClean="0"/>
              <a:t>25 July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CSE 301: Microprocessors, Dept. of Computer Science and Engineering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06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771-608D-4166-BE34-4A8D497BB5BB}" type="datetime3">
              <a:rPr lang="en-US" smtClean="0"/>
              <a:t>25 July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CSE 301: Microprocessors, Dept. of Computer Science and Engineering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06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8CEF8-654E-4A3E-A709-EA894EA1E9E1}" type="datetime3">
              <a:rPr lang="en-US" smtClean="0"/>
              <a:t>25 July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CSE 301: Microprocessors, Dept. of Computer Science and Engineering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10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02FFA-55AF-4800-BD27-4CCE82DC65BD}" type="datetime3">
              <a:rPr lang="en-US" smtClean="0"/>
              <a:t>25 July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CSE 301: Microprocessors, Dept. of Computer Science and Engineering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0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7538-B704-43E0-BD2B-14A9CB0B453F}" type="datetime3">
              <a:rPr lang="en-US" smtClean="0"/>
              <a:t>25 July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CSE 301: Microprocessors, Dept. of Computer Science and Engineering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9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04C90-FCAC-4CF7-B9F5-8D6AF4C29472}" type="datetime3">
              <a:rPr lang="en-US" smtClean="0"/>
              <a:t>25 July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CSE 301: Microprocessors, Dept. of Computer Science and Engineering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62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6E026-3D45-4324-B7D7-2EBDF11250D3}" type="datetime3">
              <a:rPr lang="en-US" smtClean="0"/>
              <a:t>25 July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CSE 301: Microprocessors, Dept. of Computer Science and Engineering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49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15E03-9F5B-46D5-97D5-A6B16C7E7183}" type="datetime3">
              <a:rPr lang="en-US" smtClean="0"/>
              <a:t>25 July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CSE 301: Microprocessors, Dept. of Computer Science and Engineering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02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654175"/>
            <a:ext cx="7772400" cy="17748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Chapter 4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r>
              <a:rPr lang="en-US" b="1" dirty="0">
                <a:latin typeface="Times New Roman" pitchFamily="18" charset="0"/>
                <a:cs typeface="Times New Roman" pitchFamily="18" charset="0"/>
              </a:rPr>
              <a:t>Memory Organization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6C4FBE-C3EA-E593-8816-385E768C7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131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RAM Organization</a:t>
            </a:r>
            <a:br>
              <a:rPr lang="en-US" b="1" dirty="0">
                <a:solidFill>
                  <a:srgbClr val="C00000"/>
                </a:solidFill>
              </a:rPr>
            </a:b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990E4AE-9A1E-4DB5-BC7A-A5481FADD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447688"/>
            <a:ext cx="7924800" cy="3962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 RAM Cell Organization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SRAM Cell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Built using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 transistors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bistable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flip-flop).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Holds data as long as power is ON.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Faster, but costly and takes more space.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Used in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cache memory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5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C2054-DE99-AC69-00CF-B193B9599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99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728B3-D707-F0B1-A5E4-7F788B6A1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880F2-C114-8F96-FA99-4923B8A7D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RAM Organization</a:t>
            </a:r>
            <a:br>
              <a:rPr lang="en-US" b="1" dirty="0">
                <a:solidFill>
                  <a:srgbClr val="C00000"/>
                </a:solidFill>
              </a:rPr>
            </a:b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1985578-DC62-83E7-4CF9-2470A5DB7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682368"/>
            <a:ext cx="8686800" cy="349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 RAM Cell Organization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b) DRAM Cell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Built using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transistor + 1 capacitor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Capacitor stores charge = bit (1), absence of charge = (0).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Must be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refreshed periodically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(due to leakage).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Cheaper, denser, but slower.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Used in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main memory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9CA0E-8020-E9DD-BBDD-C96485CB1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475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RAM Organization</a:t>
            </a:r>
            <a:br>
              <a:rPr lang="en-US" b="1" dirty="0">
                <a:solidFill>
                  <a:srgbClr val="C00000"/>
                </a:solidFill>
              </a:rPr>
            </a:b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46878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1400" b="1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1EA917"/>
                </a:solidFill>
              </a:rPr>
              <a:t> Example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/>
              <a:t>Suppose we have a </a:t>
            </a:r>
            <a:r>
              <a:rPr lang="en-US" sz="2400" b="1" dirty="0"/>
              <a:t>4K × 8 RAM chip</a:t>
            </a:r>
            <a:r>
              <a:rPr lang="en-US" sz="2400" dirty="0"/>
              <a:t>:</a:t>
            </a:r>
          </a:p>
          <a:p>
            <a:pPr algn="just"/>
            <a:endParaRPr lang="en-US" sz="1400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b="1" dirty="0"/>
              <a:t>4K = 4096 locations → needs log₂(4096) = 12 address lines.</a:t>
            </a:r>
            <a:endParaRPr lang="en-US" sz="2400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/>
              <a:t>Each location stores </a:t>
            </a:r>
            <a:r>
              <a:rPr lang="en-US" sz="2400" b="1" dirty="0"/>
              <a:t>8 bits</a:t>
            </a:r>
            <a:r>
              <a:rPr lang="en-US" sz="2400" dirty="0"/>
              <a:t> (1 byte).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/>
              <a:t>So total storage = </a:t>
            </a:r>
            <a:r>
              <a:rPr lang="en-US" sz="2400" b="1" dirty="0"/>
              <a:t>4K × 8 = 32 Kbits = 4 KB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D1D564-6141-E4DD-898E-6D3158741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114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C188F-2873-4172-8AC8-ECCEE8788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RAM Organization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0D3B5-2C32-411E-9A8B-3BC11AA74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70C0"/>
                </a:solidFill>
              </a:rPr>
              <a:t>A RAM chip has 8K × 16 organization.</a:t>
            </a:r>
          </a:p>
          <a:p>
            <a:pPr marL="0" indent="0">
              <a:buNone/>
            </a:pPr>
            <a:endParaRPr lang="en-US" sz="1600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C00000"/>
                </a:solidFill>
              </a:rPr>
              <a:t> Questions:</a:t>
            </a:r>
          </a:p>
          <a:p>
            <a:pPr algn="just"/>
            <a:r>
              <a:rPr lang="en-US" sz="2800" dirty="0"/>
              <a:t>How many </a:t>
            </a:r>
            <a:r>
              <a:rPr lang="en-US" sz="2800" b="1" dirty="0"/>
              <a:t>address lines</a:t>
            </a:r>
            <a:r>
              <a:rPr lang="en-US" sz="2800" dirty="0"/>
              <a:t> are required? </a:t>
            </a:r>
          </a:p>
          <a:p>
            <a:pPr algn="just"/>
            <a:r>
              <a:rPr lang="en-US" sz="2800" dirty="0"/>
              <a:t>What is the </a:t>
            </a:r>
            <a:r>
              <a:rPr lang="en-US" sz="2800" b="1" dirty="0"/>
              <a:t>total storage capacity in bits and bytes</a:t>
            </a:r>
            <a:r>
              <a:rPr lang="en-US" sz="2800" dirty="0"/>
              <a:t>? </a:t>
            </a:r>
          </a:p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915E462-B636-0A8C-9E2C-D11C2BD6B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342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061-F527-4988-A882-F0EECBFFD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RAM Organization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0E88A-DC20-469D-B2D2-EFA68A972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Step 1: Convert K to actual value</a:t>
            </a:r>
          </a:p>
          <a:p>
            <a:pPr marL="1028700" indent="-457200">
              <a:buFont typeface="Wingdings" panose="05000000000000000000" pitchFamily="2" charset="2"/>
              <a:buChar char="ü"/>
            </a:pPr>
            <a:r>
              <a:rPr lang="en-US" dirty="0"/>
              <a:t>8K=8×1024=8192=2^13</a:t>
            </a:r>
          </a:p>
          <a:p>
            <a:r>
              <a:rPr lang="en-US" b="1" dirty="0"/>
              <a:t>Step 2: Number of Address Lines</a:t>
            </a:r>
          </a:p>
          <a:p>
            <a:r>
              <a:rPr lang="en-US" dirty="0"/>
              <a:t>Use the formula:</a:t>
            </a:r>
          </a:p>
          <a:p>
            <a:r>
              <a:rPr lang="en-US" dirty="0"/>
              <a:t>Number of address lines=log⁡2(N)</a:t>
            </a:r>
          </a:p>
          <a:p>
            <a:r>
              <a:rPr lang="en-US" dirty="0"/>
              <a:t>log⁡2(8192)=13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Answer:</a:t>
            </a:r>
            <a:r>
              <a:rPr lang="en-US" dirty="0">
                <a:solidFill>
                  <a:srgbClr val="C00000"/>
                </a:solidFill>
              </a:rPr>
              <a:t> 13 address lines</a:t>
            </a:r>
          </a:p>
          <a:p>
            <a:pPr marL="571500" indent="0">
              <a:buNone/>
            </a:pP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1D5598-1A5A-5513-D19C-BC7C0BB9B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614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9F01E-9854-4FBB-AE67-3954F8F3F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RAM Organization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B178A-A172-4639-96E4-83D36367A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Step 3: Total Storage Capacity</a:t>
            </a:r>
          </a:p>
          <a:p>
            <a:pPr marL="1028700" indent="-457200">
              <a:buFont typeface="Wingdings" panose="05000000000000000000" pitchFamily="2" charset="2"/>
              <a:buChar char="ü"/>
            </a:pPr>
            <a:r>
              <a:rPr lang="en-US" dirty="0"/>
              <a:t>Total bits=8192×16=131072 bits</a:t>
            </a:r>
          </a:p>
          <a:p>
            <a:r>
              <a:rPr lang="en-US" dirty="0"/>
              <a:t>Convert to bytes:</a:t>
            </a:r>
          </a:p>
          <a:p>
            <a:pPr marL="1028700" indent="-457200">
              <a:buFont typeface="Wingdings" panose="05000000000000000000" pitchFamily="2" charset="2"/>
              <a:buChar char="ü"/>
            </a:pPr>
            <a:r>
              <a:rPr lang="en-US" dirty="0"/>
              <a:t>131072/8=16384 bytes =16 KB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C00000"/>
                </a:solidFill>
              </a:rPr>
              <a:t> Final Answer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Address lines = </a:t>
            </a:r>
            <a:r>
              <a:rPr lang="en-US" b="1" dirty="0"/>
              <a:t>13</a:t>
            </a:r>
            <a:r>
              <a:rPr lang="en-US" dirty="0"/>
              <a:t> 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Capacity = </a:t>
            </a:r>
            <a:r>
              <a:rPr lang="en-US" b="1" dirty="0"/>
              <a:t>131072 bits = 16 KB</a:t>
            </a:r>
            <a:endParaRPr lang="en-US" dirty="0"/>
          </a:p>
          <a:p>
            <a:pPr marL="1028700" indent="-457200">
              <a:buFont typeface="Wingdings" panose="05000000000000000000" pitchFamily="2" charset="2"/>
              <a:buChar char="ü"/>
            </a:pP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8C0C955-B8A8-FA38-4CB0-A9EA83B56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179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C188F-2873-4172-8AC8-ECCEE8788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RAM Organization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0D3B5-2C32-411E-9A8B-3BC11AA74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3600" b="1" dirty="0">
                <a:solidFill>
                  <a:srgbClr val="0070C0"/>
                </a:solidFill>
              </a:rPr>
              <a:t>A system requires 64 KB memory, and each chip available is 16K × 8.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C00000"/>
                </a:solidFill>
              </a:rPr>
              <a:t>Questions:</a:t>
            </a:r>
          </a:p>
          <a:p>
            <a:r>
              <a:rPr lang="en-US" dirty="0"/>
              <a:t>How many </a:t>
            </a:r>
            <a:r>
              <a:rPr lang="en-US" b="1" dirty="0"/>
              <a:t>chips</a:t>
            </a:r>
            <a:r>
              <a:rPr lang="en-US" dirty="0"/>
              <a:t> are needed? </a:t>
            </a:r>
          </a:p>
          <a:p>
            <a:r>
              <a:rPr lang="en-US" dirty="0"/>
              <a:t>How many </a:t>
            </a:r>
            <a:r>
              <a:rPr lang="en-US" b="1" dirty="0"/>
              <a:t>address lines</a:t>
            </a:r>
            <a:r>
              <a:rPr lang="en-US" dirty="0"/>
              <a:t> are required for the whole memory? </a:t>
            </a:r>
          </a:p>
          <a:p>
            <a:r>
              <a:rPr lang="en-US" dirty="0"/>
              <a:t>How many </a:t>
            </a:r>
            <a:r>
              <a:rPr lang="en-US" b="1" dirty="0"/>
              <a:t>lines are used for chip selection</a:t>
            </a:r>
            <a:r>
              <a:rPr lang="en-US" dirty="0"/>
              <a:t>?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(Expected thinking)</a:t>
            </a:r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dirty="0"/>
              <a:t>Each chip = 16K × 8 = 16 KB </a:t>
            </a:r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dirty="0"/>
              <a:t>Total = 64 KB → need 4 chips </a:t>
            </a:r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dirty="0"/>
              <a:t>64 KB = 2^16 → 16 address lines </a:t>
            </a:r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dirty="0"/>
              <a:t>Chip selection = 2 lines (to select 4 chips)</a:t>
            </a:r>
          </a:p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1E69243-E4BB-BA1C-2F74-1C4194795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149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C188F-2873-4172-8AC8-ECCEE8788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RAM Organization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0D3B5-2C32-411E-9A8B-3BC11AA74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70C0"/>
                </a:solidFill>
              </a:rPr>
              <a:t>A memory system has </a:t>
            </a:r>
            <a:r>
              <a:rPr lang="en-US" b="1" dirty="0">
                <a:solidFill>
                  <a:srgbClr val="0070C0"/>
                </a:solidFill>
              </a:rPr>
              <a:t>4 memory banks</a:t>
            </a:r>
            <a:r>
              <a:rPr lang="en-US" dirty="0">
                <a:solidFill>
                  <a:srgbClr val="0070C0"/>
                </a:solidFill>
              </a:rPr>
              <a:t>, each of size </a:t>
            </a:r>
            <a:r>
              <a:rPr lang="en-US" b="1" dirty="0">
                <a:solidFill>
                  <a:srgbClr val="0070C0"/>
                </a:solidFill>
              </a:rPr>
              <a:t>1K × 8</a:t>
            </a:r>
            <a:r>
              <a:rPr lang="en-US" dirty="0">
                <a:solidFill>
                  <a:srgbClr val="0070C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C00000"/>
                </a:solidFill>
              </a:rPr>
              <a:t> Questions:</a:t>
            </a:r>
          </a:p>
          <a:p>
            <a:r>
              <a:rPr lang="en-US" dirty="0"/>
              <a:t>What is the </a:t>
            </a:r>
            <a:r>
              <a:rPr lang="en-US" b="1" dirty="0"/>
              <a:t>total memory capacity</a:t>
            </a:r>
            <a:r>
              <a:rPr lang="en-US" dirty="0"/>
              <a:t>? </a:t>
            </a:r>
          </a:p>
          <a:p>
            <a:r>
              <a:rPr lang="en-US" dirty="0"/>
              <a:t>How are addresses distributed among banks? </a:t>
            </a:r>
          </a:p>
          <a:p>
            <a:r>
              <a:rPr lang="en-US" dirty="0"/>
              <a:t>Which bank will store address </a:t>
            </a:r>
            <a:r>
              <a:rPr lang="en-US" b="1" dirty="0"/>
              <a:t>2050</a:t>
            </a:r>
            <a:r>
              <a:rPr lang="en-US" dirty="0"/>
              <a:t>?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(Expected thinking)</a:t>
            </a:r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dirty="0"/>
              <a:t>Total memory = 4K × 8 </a:t>
            </a:r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dirty="0"/>
              <a:t>Bank selection = Address mod 4 </a:t>
            </a:r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dirty="0"/>
              <a:t>2050 mod  4=2 → Bank 2</a:t>
            </a:r>
          </a:p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4A1974-2E8A-E0AA-2A89-6AC58F38E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686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58791-D520-4A52-8028-20DE9E3AD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Memory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F8C5BA7-21A3-4DA0-9C36-9DCA4949A8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600200"/>
            <a:ext cx="7620000" cy="4343400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ACF4C5B-E8BC-B789-04F5-171209ADE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09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C3D80-F3C1-4B64-A36C-A662DCE51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Memory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52DBB36-7E48-4071-B7B5-7BBC5E91F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8382000" cy="475456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89EF8CC-FC13-E905-5812-DEB0CF44A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19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33F40-A682-4EE2-AD8B-734784AF9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Memory Organization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51D91-8818-413B-B894-83E319878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Memory organization defines how data is: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Stored 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Accessed 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Managed 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C00000"/>
                </a:solidFill>
              </a:rPr>
              <a:t>Goal: </a:t>
            </a:r>
            <a:r>
              <a:rPr lang="en-US" b="1" dirty="0">
                <a:solidFill>
                  <a:srgbClr val="C00000"/>
                </a:solidFill>
              </a:rPr>
              <a:t>Balance speed, cost, and capacity</a:t>
            </a:r>
            <a:endParaRPr lang="en-US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0FDECD-ACDE-D29E-F79F-C285C4FC7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28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5F2BA-52AC-BC94-DF01-83A500C80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Hierarchy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FCBA0441-E4FF-4261-88B5-8569AA0FBC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676400"/>
            <a:ext cx="7620000" cy="3810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11B337-93CD-5262-2559-5BF08BF68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641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Classification of Computer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468788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Primary Memory Devices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ROM (Read Only Memory)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Non-volatile</a:t>
            </a:r>
            <a:r>
              <a:rPr lang="en-US" dirty="0"/>
              <a:t>: Data retained even without power.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Types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PROM (Programmable ROM)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EPROM (Erasable Programmable ROM)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EEPROM (Electrically Erasable Programmable ROM)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Characteristics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Permanent storage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Non-volatile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Read-only (or rarely rewritten)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671448-53DD-E50C-5229-0F700E08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45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Classification of Computer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468788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Primary Memory Devices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Cache Memory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Very high-speed memory located between CPU and RAM.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Stores frequently accessed data/instructions.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Levels</a:t>
            </a:r>
            <a:r>
              <a:rPr lang="en-US" dirty="0"/>
              <a:t>: L1 (inside CPU), L2, L3.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Characteristics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Very fast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Small capacity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Expensive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Used to speed up processing and synchronize with the high-speed CPU.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AF457F-50C2-C611-72B6-704F9AFD3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1916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63A17-D7AF-442D-BF5A-9EB35CBE3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Cache Memory</a:t>
            </a:r>
            <a:br>
              <a:rPr lang="en-US" b="1" dirty="0">
                <a:solidFill>
                  <a:srgbClr val="C00000"/>
                </a:solidFill>
              </a:rPr>
            </a:b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E4B3659-D80A-42EB-BC38-0CDDEBC5CF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057400"/>
            <a:ext cx="7886700" cy="2286000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B2B1949-B6CC-21F1-A43D-4F36B56EB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873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63A17-D7AF-442D-BF5A-9EB35CBE3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C00000"/>
                </a:solidFill>
              </a:rPr>
            </a:br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/>
              <a:t>Cache Performance </a:t>
            </a:r>
            <a:br>
              <a:rPr lang="en-US" b="1" dirty="0"/>
            </a:br>
            <a:br>
              <a:rPr lang="en-US" b="1" dirty="0">
                <a:solidFill>
                  <a:srgbClr val="C00000"/>
                </a:solidFill>
              </a:rPr>
            </a:b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86E6B73-F69C-46B6-B8A2-6F5A333E1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When the processor needs to read or write a location in the main memory, it first checks for a corresponding entry in the cache.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If the processor finds that the memory location is in the cache, a </a:t>
            </a:r>
            <a:r>
              <a:rPr lang="en-US" b="1" dirty="0">
                <a:solidFill>
                  <a:srgbClr val="C00000"/>
                </a:solidFill>
              </a:rPr>
              <a:t>Cache Hit </a:t>
            </a:r>
            <a:r>
              <a:rPr lang="en-US" dirty="0"/>
              <a:t>has occurred and data is read from the cache.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If the processor does not find the memory location in the cache, a</a:t>
            </a:r>
            <a:r>
              <a:rPr lang="en-US" b="1" dirty="0"/>
              <a:t> </a:t>
            </a:r>
            <a:r>
              <a:rPr lang="en-US" b="1" dirty="0">
                <a:solidFill>
                  <a:srgbClr val="C00000"/>
                </a:solidFill>
              </a:rPr>
              <a:t>cache miss </a:t>
            </a:r>
            <a:r>
              <a:rPr lang="en-US" dirty="0"/>
              <a:t>has occurred.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For a cache miss, the cache allocates a new entry and copies in data from the main memory, then the request is fulfilled from the contents of the cache. </a:t>
            </a:r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5EA1D5-301B-559A-D1BE-40B1AF50B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726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2C4A0-9FF1-45F0-9323-473893817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Cache Performance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517EE-4EDE-45C4-B48B-E371F549D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The performance of cache memory is frequently measured in terms of a quantity called </a:t>
            </a:r>
            <a:r>
              <a:rPr lang="en-US" b="1" dirty="0"/>
              <a:t>Hit ratio.</a:t>
            </a:r>
          </a:p>
          <a:p>
            <a:pPr marL="0" indent="0" algn="just">
              <a:buNone/>
            </a:pPr>
            <a:endParaRPr lang="en-US" sz="2400" b="1" dirty="0"/>
          </a:p>
          <a:p>
            <a:pPr marL="0" indent="0" algn="ctr">
              <a:buNone/>
            </a:pPr>
            <a:r>
              <a:rPr lang="en-US" sz="2200" dirty="0">
                <a:solidFill>
                  <a:srgbClr val="C00000"/>
                </a:solidFill>
              </a:rPr>
              <a:t>Hit Ratio(H) = hit / (hit + miss) = no. of hits/total accesses</a:t>
            </a:r>
            <a:br>
              <a:rPr lang="en-US" sz="2200" dirty="0">
                <a:solidFill>
                  <a:srgbClr val="C00000"/>
                </a:solidFill>
              </a:rPr>
            </a:br>
            <a:r>
              <a:rPr lang="en-US" sz="2200" dirty="0">
                <a:solidFill>
                  <a:srgbClr val="C00000"/>
                </a:solidFill>
              </a:rPr>
              <a:t>Miss Ratio = miss / (hit + miss) = no. of miss/total accesses = 1 - hit ratio(H)</a:t>
            </a:r>
          </a:p>
          <a:p>
            <a:endParaRPr lang="en-US" sz="2000" dirty="0">
              <a:solidFill>
                <a:srgbClr val="C0000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800" dirty="0"/>
              <a:t>We can improve Cache performance using higher cache block size, and higher associativity, reduce miss rate, reduce miss penalty, and reduce the time to hit in the cache.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E3CF926-5843-F98C-0C39-DE5A97AEA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1730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CFEBF-4D19-A7EF-99D6-1D9F52C50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Problem 1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C772B-3470-AEB2-D55F-3905A2CEB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b="1" dirty="0">
                <a:solidFill>
                  <a:schemeClr val="accent2"/>
                </a:solidFill>
              </a:rPr>
              <a:t>A cache memory receives 2,000 memory accesses. Out of these: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2"/>
                </a:solidFill>
              </a:rPr>
              <a:t>Number of cache hits = 1,700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2"/>
                </a:solidFill>
              </a:rPr>
              <a:t>Number of cache misses = 300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Find: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Hit Ratio (H)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Miss Ratio</a:t>
            </a:r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9FDDA4-121C-C994-8B72-796B0CB21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0361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BD9A1-F51F-5B5F-CBE7-671038617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Solution of Problem 1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A2A9C-BABA-6A08-49B7-B11EC15B0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Hit Ratio (H)</a:t>
            </a:r>
            <a:br>
              <a:rPr lang="en-US" dirty="0"/>
            </a:br>
            <a:r>
              <a:rPr lang="en-US" dirty="0"/>
              <a:t>	= Hits / Total Accesses</a:t>
            </a:r>
            <a:br>
              <a:rPr lang="en-US" dirty="0"/>
            </a:br>
            <a:r>
              <a:rPr lang="en-US" dirty="0"/>
              <a:t>	= 1700 / 2000</a:t>
            </a:r>
            <a:br>
              <a:rPr lang="en-US" dirty="0"/>
            </a:br>
            <a:r>
              <a:rPr lang="en-US" dirty="0"/>
              <a:t>	= </a:t>
            </a:r>
            <a:r>
              <a:rPr lang="en-US" b="1" dirty="0"/>
              <a:t>0.85 = 85%</a:t>
            </a:r>
            <a:r>
              <a:rPr lang="en-US" dirty="0"/>
              <a:t> </a:t>
            </a:r>
          </a:p>
          <a:p>
            <a:r>
              <a:rPr lang="en-US" dirty="0"/>
              <a:t>Miss Ratio</a:t>
            </a:r>
            <a:br>
              <a:rPr lang="en-US" dirty="0"/>
            </a:br>
            <a:r>
              <a:rPr lang="en-US" dirty="0"/>
              <a:t>		= Misses / Total Accesses</a:t>
            </a:r>
            <a:br>
              <a:rPr lang="en-US" dirty="0"/>
            </a:br>
            <a:r>
              <a:rPr lang="en-US" dirty="0"/>
              <a:t>		= 300 / 2000</a:t>
            </a:r>
            <a:br>
              <a:rPr lang="en-US" dirty="0"/>
            </a:br>
            <a:r>
              <a:rPr lang="en-US" dirty="0"/>
              <a:t>		= </a:t>
            </a:r>
            <a:r>
              <a:rPr lang="en-US" b="1" dirty="0"/>
              <a:t>0.15 = 15%</a:t>
            </a:r>
            <a:r>
              <a:rPr lang="en-US" dirty="0"/>
              <a:t> </a:t>
            </a:r>
          </a:p>
          <a:p>
            <a:endParaRPr lang="en-US" dirty="0"/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Answer:</a:t>
            </a:r>
            <a:endParaRPr lang="en-US" dirty="0">
              <a:solidFill>
                <a:srgbClr val="FF0000"/>
              </a:solidFill>
            </a:endParaRPr>
          </a:p>
          <a:p>
            <a:pPr algn="ctr">
              <a:buFont typeface="Wingdings" panose="05000000000000000000" pitchFamily="2" charset="2"/>
              <a:buChar char="ü"/>
            </a:pPr>
            <a:r>
              <a:rPr lang="en-US" b="1" dirty="0"/>
              <a:t>Hit Ratio = 85%</a:t>
            </a:r>
            <a:r>
              <a:rPr lang="en-US" dirty="0"/>
              <a:t> 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en-US" b="1" dirty="0"/>
              <a:t>Miss Ratio = 15%</a:t>
            </a:r>
            <a:endParaRPr lang="en-US" dirty="0"/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903EFD-323B-1742-706E-67B696621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59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E53E4-43FE-8FC1-5610-8F10005F9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Problem 2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EF61D-AD47-C4DC-9836-E24B6266C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accent2"/>
                </a:solidFill>
              </a:rPr>
              <a:t> A processor performs 10,000 memory accesses. The cache has a Hit Ratio of 92%.</a:t>
            </a:r>
          </a:p>
          <a:p>
            <a:r>
              <a:rPr lang="en-US" b="1" dirty="0"/>
              <a:t>Find: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Number of cache hits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Number of cache misses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Miss Ratio</a:t>
            </a:r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E33D60-5930-55FD-8CB3-F625FEC72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6108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E31FC-56C6-10CD-7CD1-5CD20FD79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Solution of Problem 2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D411B-50AB-4076-73BB-581E2B0E6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Hits</a:t>
            </a:r>
            <a:br>
              <a:rPr lang="en-US" dirty="0"/>
            </a:br>
            <a:r>
              <a:rPr lang="en-US" dirty="0"/>
              <a:t>	= 92% × 10,000</a:t>
            </a:r>
            <a:br>
              <a:rPr lang="en-US" dirty="0"/>
            </a:br>
            <a:r>
              <a:rPr lang="en-US" dirty="0"/>
              <a:t>	= </a:t>
            </a:r>
            <a:r>
              <a:rPr lang="en-US" b="1" dirty="0"/>
              <a:t>9,200 hits</a:t>
            </a:r>
            <a:r>
              <a:rPr lang="en-US" dirty="0"/>
              <a:t> </a:t>
            </a:r>
          </a:p>
          <a:p>
            <a:r>
              <a:rPr lang="en-US" dirty="0"/>
              <a:t>Misses</a:t>
            </a:r>
            <a:br>
              <a:rPr lang="en-US" dirty="0"/>
            </a:br>
            <a:r>
              <a:rPr lang="en-US" dirty="0"/>
              <a:t>	= 10,000 − 9,200</a:t>
            </a:r>
            <a:br>
              <a:rPr lang="en-US" dirty="0"/>
            </a:br>
            <a:r>
              <a:rPr lang="en-US" dirty="0"/>
              <a:t>	= </a:t>
            </a:r>
            <a:r>
              <a:rPr lang="en-US" b="1" dirty="0"/>
              <a:t>800 misses</a:t>
            </a:r>
            <a:r>
              <a:rPr lang="en-US" dirty="0"/>
              <a:t> </a:t>
            </a:r>
          </a:p>
          <a:p>
            <a:r>
              <a:rPr lang="en-US" dirty="0"/>
              <a:t>Miss Ratio</a:t>
            </a:r>
            <a:br>
              <a:rPr lang="en-US" dirty="0"/>
            </a:br>
            <a:r>
              <a:rPr lang="en-US" dirty="0"/>
              <a:t>	= 800 / 10,000</a:t>
            </a:r>
            <a:br>
              <a:rPr lang="en-US" dirty="0"/>
            </a:br>
            <a:r>
              <a:rPr lang="en-US" dirty="0"/>
              <a:t>	= </a:t>
            </a:r>
            <a:r>
              <a:rPr lang="en-US" b="1" dirty="0"/>
              <a:t>0.08 = 8%</a:t>
            </a:r>
            <a:br>
              <a:rPr lang="en-US" dirty="0"/>
            </a:br>
            <a:r>
              <a:rPr lang="en-US" dirty="0"/>
              <a:t>	(or </a:t>
            </a:r>
            <a:r>
              <a:rPr lang="en-US" b="1" dirty="0"/>
              <a:t>1 − 0.92 = 0.08</a:t>
            </a:r>
            <a:r>
              <a:rPr lang="en-US" dirty="0"/>
              <a:t>)</a:t>
            </a:r>
          </a:p>
          <a:p>
            <a:r>
              <a:rPr lang="en-US" dirty="0"/>
              <a:t>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Answer:</a:t>
            </a:r>
          </a:p>
          <a:p>
            <a:pPr algn="ctr"/>
            <a:r>
              <a:rPr lang="en-US" b="1" dirty="0"/>
              <a:t>Cache Hits = 9,200</a:t>
            </a:r>
            <a:r>
              <a:rPr lang="en-US" dirty="0"/>
              <a:t> </a:t>
            </a:r>
          </a:p>
          <a:p>
            <a:pPr algn="ctr"/>
            <a:r>
              <a:rPr lang="en-US" b="1" dirty="0"/>
              <a:t>Cache Misses = 800</a:t>
            </a:r>
            <a:r>
              <a:rPr lang="en-US" dirty="0"/>
              <a:t> </a:t>
            </a:r>
          </a:p>
          <a:p>
            <a:pPr algn="ctr"/>
            <a:r>
              <a:rPr lang="en-US" b="1" dirty="0"/>
              <a:t>Miss Ratio = 8%</a:t>
            </a:r>
            <a:endParaRPr lang="en-US" dirty="0"/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19C56E-DDBB-DABE-D8EB-C5242FCFD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257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8E74C-5552-E720-800D-2D4B5C55F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RAM (Random Access Memory)</a:t>
            </a:r>
            <a:br>
              <a:rPr lang="en-US" b="1" dirty="0">
                <a:solidFill>
                  <a:srgbClr val="C00000"/>
                </a:solidFill>
              </a:rPr>
            </a:br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5C34013-DB4E-EDFF-76AA-629FD67C20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15770"/>
            <a:ext cx="8229600" cy="429482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D27413-8AB9-B69C-D9BA-83C91FC30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3117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Classification of Computer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468788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Secondary Memory Devices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Magnetic Storage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b="1" dirty="0"/>
              <a:t>Hard Disk Drives (HDDs)</a:t>
            </a:r>
            <a:r>
              <a:rPr lang="en-US" dirty="0"/>
              <a:t>: Uses spinning disks coated with magnetic material.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Characteristics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High storage capacity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Moderate speed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Cheaper per GB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Mechanical (wear &amp; tear)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F9F362-0764-480D-84DB-FF6635A3A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3118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Classification of Computer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468788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Secondary Memory Devices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Solid State Drives (SSD)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Uses flash memory (no moving parts). (</a:t>
            </a:r>
            <a:r>
              <a:rPr lang="en-US" sz="2600" dirty="0">
                <a:solidFill>
                  <a:srgbClr val="00B050"/>
                </a:solidFill>
              </a:rPr>
              <a:t>The "flash" in flash memory means fast erasing of data in blocks, as if it happens in a flash</a:t>
            </a:r>
            <a:r>
              <a:rPr lang="en-US" dirty="0"/>
              <a:t>.)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Characteristics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Faster than HDD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More durable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Higher cost per GB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Lower power consumption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B3B9C8-3FFE-EC77-DC42-473394A89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0775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Classification of Computer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46878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Secondary Memory Devices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Optical Discs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CDs, DVDs, Blu-ray</a:t>
            </a:r>
            <a:r>
              <a:rPr lang="en-US" dirty="0"/>
              <a:t>: Use lasers to read/write.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Characteristics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Portable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Moderate storage capacity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Slower access speed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Useful for media distribution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DC385D-4A4C-F34C-A1E5-6BA9273E7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942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Classification of Computer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468788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Secondary Memory Devices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Magnetic Tapes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Sequential access storage, used for backup. (</a:t>
            </a:r>
            <a:r>
              <a:rPr lang="en-US" sz="2200" dirty="0">
                <a:solidFill>
                  <a:srgbClr val="00B050"/>
                </a:solidFill>
              </a:rPr>
              <a:t>Sequential access storage means you must go step by step (like reading a book page by page) to reach your data, instead of jumping directly to it.</a:t>
            </a:r>
            <a:r>
              <a:rPr lang="en-US" sz="2200" dirty="0"/>
              <a:t>)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Characteristics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Very large storage capacity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Inexpensive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Slow (sequential access)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0E7A20-2FB1-85AB-55B6-5BA6F3E99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7819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Classification of Computer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46878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Tertiary and Virtual Memory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C00000"/>
                </a:solidFill>
              </a:rPr>
              <a:t>Tertiary Storage</a:t>
            </a:r>
            <a:r>
              <a:rPr lang="en-US" dirty="0">
                <a:solidFill>
                  <a:srgbClr val="C00000"/>
                </a:solidFill>
              </a:rPr>
              <a:t>: </a:t>
            </a:r>
            <a:r>
              <a:rPr lang="en-US" dirty="0"/>
              <a:t>Automated storage libraries (robotic arms load tapes/discs).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C00000"/>
                </a:solidFill>
              </a:rPr>
              <a:t>Virtual Memory</a:t>
            </a:r>
            <a:r>
              <a:rPr lang="en-US" dirty="0">
                <a:solidFill>
                  <a:srgbClr val="C00000"/>
                </a:solidFill>
              </a:rPr>
              <a:t>: </a:t>
            </a:r>
            <a:r>
              <a:rPr lang="en-US" dirty="0"/>
              <a:t>Part of secondary storage used as an extension of RAM when RAM is insufficient.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741E80-5514-91AB-31BD-0A824F21A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8376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Classification of Computer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468788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</a:t>
            </a:r>
            <a:r>
              <a:rPr lang="en-US" b="1" dirty="0">
                <a:solidFill>
                  <a:srgbClr val="C00000"/>
                </a:solidFill>
              </a:rPr>
              <a:t>Tertiary Memory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b="1" dirty="0"/>
              <a:t>Tertiary storage</a:t>
            </a:r>
            <a:r>
              <a:rPr lang="en-US" dirty="0"/>
              <a:t> is a level of storage that is used mainly for </a:t>
            </a:r>
            <a:r>
              <a:rPr lang="en-US" b="1" dirty="0"/>
              <a:t>archiving and backup of very large amounts of data</a:t>
            </a:r>
            <a:r>
              <a:rPr lang="en-US" dirty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C00000"/>
                </a:solidFill>
              </a:rPr>
              <a:t>Example:</a:t>
            </a:r>
          </a:p>
          <a:p>
            <a:r>
              <a:rPr lang="en-US" b="1" dirty="0"/>
              <a:t>Cloud Archival Storage (modern)</a:t>
            </a:r>
            <a:endParaRPr lang="en-US" dirty="0"/>
          </a:p>
          <a:p>
            <a:pPr algn="just"/>
            <a:r>
              <a:rPr lang="en-US" dirty="0"/>
              <a:t>Services like Amazon Glacier, Google </a:t>
            </a:r>
            <a:r>
              <a:rPr lang="en-US" dirty="0" err="1"/>
              <a:t>Coldline</a:t>
            </a:r>
            <a:r>
              <a:rPr lang="en-US" dirty="0"/>
              <a:t> → used for very infrequently accessed archival data.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A8DA3A-D695-40B0-4CA9-9433CB631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7528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Classification of Computer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46878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Virtual Memory</a:t>
            </a:r>
          </a:p>
          <a:p>
            <a:pPr algn="just"/>
            <a:r>
              <a:rPr lang="en-US" b="1" dirty="0"/>
              <a:t>Virtual memory</a:t>
            </a:r>
            <a:r>
              <a:rPr lang="en-US" dirty="0"/>
              <a:t> is a memory management technique in operating systems that gives the </a:t>
            </a:r>
            <a:r>
              <a:rPr lang="en-US" b="1" dirty="0"/>
              <a:t>illusion of having more RAM than physically available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C6FFF5-D5FF-6E3F-2C9C-272E7B52C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4657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Classification of Computer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50990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</a:rPr>
              <a:t>How It Works</a:t>
            </a:r>
          </a:p>
          <a:p>
            <a:r>
              <a:rPr lang="en-US" dirty="0"/>
              <a:t>Programs request memory from the OS.</a:t>
            </a:r>
          </a:p>
          <a:p>
            <a:r>
              <a:rPr lang="en-US" dirty="0"/>
              <a:t>If physical RAM is full, the OS moves less-used data from RAM to the disk (swap space).</a:t>
            </a:r>
          </a:p>
          <a:p>
            <a:r>
              <a:rPr lang="en-US" dirty="0"/>
              <a:t>The freed-up RAM can then be used by active programs.</a:t>
            </a:r>
          </a:p>
          <a:p>
            <a:r>
              <a:rPr lang="en-US" dirty="0"/>
              <a:t>When the swapped-out data is needed again, it is brought back into RAM.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C00000"/>
                </a:solidFill>
              </a:rPr>
              <a:t>This process is called </a:t>
            </a:r>
            <a:r>
              <a:rPr lang="en-US" b="1" dirty="0">
                <a:solidFill>
                  <a:srgbClr val="C00000"/>
                </a:solidFill>
              </a:rPr>
              <a:t>paging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C6E411-09E4-79DD-78F5-CCB6FAC0A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1975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Classification of Computer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50990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</a:rPr>
              <a:t> Example of Virtual Memory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Suppose your computer has </a:t>
            </a:r>
            <a:r>
              <a:rPr lang="en-US" b="1" dirty="0"/>
              <a:t>4 GB of RAM</a:t>
            </a:r>
            <a:r>
              <a:rPr lang="en-US" dirty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You open programs that need </a:t>
            </a:r>
            <a:r>
              <a:rPr lang="en-US" b="1" dirty="0"/>
              <a:t>6 GB of memory</a:t>
            </a:r>
            <a:r>
              <a:rPr lang="en-US" dirty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The OS keeps the most active 4 GB in RAM and shifts the less active 2 GB to the hard disk’s </a:t>
            </a:r>
            <a:r>
              <a:rPr lang="en-US" b="1" dirty="0"/>
              <a:t>virtual memory (swap file)</a:t>
            </a:r>
            <a:r>
              <a:rPr lang="en-US" dirty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This allows programs to run, though performance may be slower.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7918B2-5130-9E55-6910-E69646240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946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B1CC6-245A-4C23-B914-6D6721E60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Key Characteristics of Memory Devices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3ACD8C9-5E53-4949-A110-A1A3C0DD4C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9122562"/>
              </p:ext>
            </p:extLst>
          </p:nvPr>
        </p:nvGraphicFramePr>
        <p:xfrm>
          <a:off x="935064" y="1589182"/>
          <a:ext cx="7273872" cy="4548000"/>
        </p:xfrm>
        <a:graphic>
          <a:graphicData uri="http://schemas.openxmlformats.org/drawingml/2006/table">
            <a:tbl>
              <a:tblPr/>
              <a:tblGrid>
                <a:gridCol w="1212312">
                  <a:extLst>
                    <a:ext uri="{9D8B030D-6E8A-4147-A177-3AD203B41FA5}">
                      <a16:colId xmlns:a16="http://schemas.microsoft.com/office/drawing/2014/main" val="3073731387"/>
                    </a:ext>
                  </a:extLst>
                </a:gridCol>
                <a:gridCol w="1212312">
                  <a:extLst>
                    <a:ext uri="{9D8B030D-6E8A-4147-A177-3AD203B41FA5}">
                      <a16:colId xmlns:a16="http://schemas.microsoft.com/office/drawing/2014/main" val="3524913736"/>
                    </a:ext>
                  </a:extLst>
                </a:gridCol>
                <a:gridCol w="1212312">
                  <a:extLst>
                    <a:ext uri="{9D8B030D-6E8A-4147-A177-3AD203B41FA5}">
                      <a16:colId xmlns:a16="http://schemas.microsoft.com/office/drawing/2014/main" val="1791828640"/>
                    </a:ext>
                  </a:extLst>
                </a:gridCol>
                <a:gridCol w="1212312">
                  <a:extLst>
                    <a:ext uri="{9D8B030D-6E8A-4147-A177-3AD203B41FA5}">
                      <a16:colId xmlns:a16="http://schemas.microsoft.com/office/drawing/2014/main" val="3258774193"/>
                    </a:ext>
                  </a:extLst>
                </a:gridCol>
                <a:gridCol w="1212312">
                  <a:extLst>
                    <a:ext uri="{9D8B030D-6E8A-4147-A177-3AD203B41FA5}">
                      <a16:colId xmlns:a16="http://schemas.microsoft.com/office/drawing/2014/main" val="436886550"/>
                    </a:ext>
                  </a:extLst>
                </a:gridCol>
                <a:gridCol w="1212312">
                  <a:extLst>
                    <a:ext uri="{9D8B030D-6E8A-4147-A177-3AD203B41FA5}">
                      <a16:colId xmlns:a16="http://schemas.microsoft.com/office/drawing/2014/main" val="673165880"/>
                    </a:ext>
                  </a:extLst>
                </a:gridCol>
              </a:tblGrid>
              <a:tr h="565745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C00000"/>
                          </a:solidFill>
                        </a:rPr>
                        <a:t>Memory Type</a:t>
                      </a:r>
                      <a:endParaRPr lang="en-US" sz="1600">
                        <a:solidFill>
                          <a:srgbClr val="C00000"/>
                        </a:solidFill>
                      </a:endParaRP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C00000"/>
                          </a:solidFill>
                        </a:rPr>
                        <a:t>Volatility</a:t>
                      </a:r>
                      <a:endParaRPr lang="en-US" sz="1600">
                        <a:solidFill>
                          <a:srgbClr val="C00000"/>
                        </a:solidFill>
                      </a:endParaRP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C00000"/>
                          </a:solidFill>
                        </a:rPr>
                        <a:t>Speed</a:t>
                      </a:r>
                      <a:endParaRPr lang="en-US" sz="1600">
                        <a:solidFill>
                          <a:srgbClr val="C00000"/>
                        </a:solidFill>
                      </a:endParaRP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C00000"/>
                          </a:solidFill>
                        </a:rPr>
                        <a:t>Capacity</a:t>
                      </a:r>
                      <a:endParaRPr lang="en-US" sz="1600">
                        <a:solidFill>
                          <a:srgbClr val="C00000"/>
                        </a:solidFill>
                      </a:endParaRP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C00000"/>
                          </a:solidFill>
                        </a:rPr>
                        <a:t>Cost</a:t>
                      </a:r>
                      <a:endParaRPr lang="en-US" sz="1600">
                        <a:solidFill>
                          <a:srgbClr val="C00000"/>
                        </a:solidFill>
                      </a:endParaRP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Usage</a:t>
                      </a:r>
                      <a:endParaRPr lang="en-US" sz="1600" dirty="0">
                        <a:solidFill>
                          <a:srgbClr val="C00000"/>
                        </a:solidFill>
                      </a:endParaRP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4797921"/>
                  </a:ext>
                </a:extLst>
              </a:tr>
              <a:tr h="565745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B050"/>
                          </a:solidFill>
                        </a:rPr>
                        <a:t>Cache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Volatile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Very High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Very Low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Very High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Speeds up CPU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4580211"/>
                  </a:ext>
                </a:extLst>
              </a:tr>
              <a:tr h="565745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00B050"/>
                          </a:solidFill>
                        </a:rPr>
                        <a:t>RAM</a:t>
                      </a:r>
                      <a:endParaRPr lang="en-US" sz="1600">
                        <a:solidFill>
                          <a:srgbClr val="00B050"/>
                        </a:solidFill>
                      </a:endParaRP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Volatile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High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Medium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High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Running programs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2712157"/>
                  </a:ext>
                </a:extLst>
              </a:tr>
              <a:tr h="565745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B050"/>
                          </a:solidFill>
                        </a:rPr>
                        <a:t>ROM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Non-volatile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High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Low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Medium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Boot instructions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879707"/>
                  </a:ext>
                </a:extLst>
              </a:tr>
              <a:tr h="565745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00B050"/>
                          </a:solidFill>
                        </a:rPr>
                        <a:t>HDD</a:t>
                      </a:r>
                      <a:endParaRPr lang="en-US" sz="1600">
                        <a:solidFill>
                          <a:srgbClr val="00B050"/>
                        </a:solidFill>
                      </a:endParaRP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Non-volatile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Moderate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Very High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Low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Mass storage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690162"/>
                  </a:ext>
                </a:extLst>
              </a:tr>
              <a:tr h="565745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00B050"/>
                          </a:solidFill>
                        </a:rPr>
                        <a:t>SSD</a:t>
                      </a:r>
                      <a:endParaRPr lang="en-US" sz="1600">
                        <a:solidFill>
                          <a:srgbClr val="00B050"/>
                        </a:solidFill>
                      </a:endParaRP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Non-volatile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Very High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High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Higher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Faster storage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3395132"/>
                  </a:ext>
                </a:extLst>
              </a:tr>
              <a:tr h="565745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00B050"/>
                          </a:solidFill>
                        </a:rPr>
                        <a:t>Optical Disc</a:t>
                      </a:r>
                      <a:endParaRPr lang="en-US" sz="1600">
                        <a:solidFill>
                          <a:srgbClr val="00B050"/>
                        </a:solidFill>
                      </a:endParaRP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Non-volatile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Low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Low-Medium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Low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Media distribution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1231398"/>
                  </a:ext>
                </a:extLst>
              </a:tr>
              <a:tr h="565745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B050"/>
                          </a:solidFill>
                        </a:rPr>
                        <a:t>Magnetic Tape</a:t>
                      </a:r>
                      <a:endParaRPr 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Non-volatile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Very Low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Very High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Very Low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Backup/archives</a:t>
                      </a:r>
                    </a:p>
                  </a:txBody>
                  <a:tcPr marL="80821" marR="80821" marT="40410" marB="404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931286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AE5381-6854-90D0-922E-8D7404FAE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39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RAM (Random Access Memory)</a:t>
            </a:r>
            <a:br>
              <a:rPr lang="en-US" b="1" dirty="0">
                <a:solidFill>
                  <a:srgbClr val="C00000"/>
                </a:solidFill>
              </a:rPr>
            </a:b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4687888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b="1" dirty="0"/>
              <a:t>Volatile memory</a:t>
            </a:r>
            <a:r>
              <a:rPr lang="en-US" dirty="0"/>
              <a:t>: Data is lost when power is turned off.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b="1" dirty="0"/>
              <a:t>Types</a:t>
            </a:r>
            <a:r>
              <a:rPr lang="en-US" dirty="0"/>
              <a:t>: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b="1" dirty="0"/>
              <a:t>SRAM (Static RAM)</a:t>
            </a:r>
            <a:r>
              <a:rPr lang="en-US" dirty="0"/>
              <a:t> – Faster, uses flip-flops, costly, used in cache.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b="1" dirty="0"/>
              <a:t>DRAM (Dynamic RAM)</a:t>
            </a:r>
            <a:r>
              <a:rPr lang="en-US" dirty="0"/>
              <a:t> – Slower, cheaper, uses capacitors, used in main memory.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b="1" dirty="0"/>
              <a:t>Characteristics</a:t>
            </a:r>
            <a:r>
              <a:rPr lang="en-US" dirty="0"/>
              <a:t>: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dirty="0"/>
              <a:t>High speed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dirty="0"/>
              <a:t>Limited capacity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dirty="0"/>
              <a:t>Read/Write capability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A4CE0B-AA58-9F46-05B0-99B337DE4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6487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A0CC7-1181-4579-9916-FE24F30B4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Memory Hierarchy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A74D8-0CDC-4480-A923-40AADE228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 layered structure of memory types based on:</a:t>
            </a:r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dirty="0"/>
              <a:t>Speed </a:t>
            </a:r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dirty="0"/>
              <a:t>Cost </a:t>
            </a:r>
          </a:p>
          <a:p>
            <a:pPr marL="914400">
              <a:buFont typeface="Wingdings" panose="05000000000000000000" pitchFamily="2" charset="2"/>
              <a:buChar char="ü"/>
            </a:pPr>
            <a:r>
              <a:rPr lang="en-US" dirty="0"/>
              <a:t>Size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Hierarchy Levels (Top → Bottom)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Registers (fastest, smallest) 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Cache memory 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Main memory (RAM) </a:t>
            </a:r>
          </a:p>
          <a:p>
            <a:pPr marL="1828800">
              <a:buFont typeface="Wingdings" panose="05000000000000000000" pitchFamily="2" charset="2"/>
              <a:buChar char="ü"/>
            </a:pPr>
            <a:r>
              <a:rPr lang="en-US" dirty="0"/>
              <a:t>Secondary memory</a:t>
            </a:r>
          </a:p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B27D0D5-94BA-D275-BF3C-2A7B97319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7364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037EF18-D049-43FA-80E5-8AF6547DF5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22" y="1166018"/>
            <a:ext cx="8046156" cy="452596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36B033-0D70-AFA6-C6D5-F082C8AF9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99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RAM Organization</a:t>
            </a:r>
            <a:br>
              <a:rPr lang="en-US" b="1" dirty="0">
                <a:solidFill>
                  <a:srgbClr val="C00000"/>
                </a:solidFill>
              </a:rPr>
            </a:b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46878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/>
              <a:t>1. Introduction</a:t>
            </a:r>
          </a:p>
          <a:p>
            <a:pPr algn="just"/>
            <a:r>
              <a:rPr lang="en-US" b="1" dirty="0"/>
              <a:t>RAM</a:t>
            </a:r>
            <a:r>
              <a:rPr lang="en-US" dirty="0"/>
              <a:t> (Random Access Memory) is the </a:t>
            </a:r>
            <a:r>
              <a:rPr lang="en-US" b="1" dirty="0"/>
              <a:t>primary volatile memory</a:t>
            </a:r>
            <a:r>
              <a:rPr lang="en-US" dirty="0"/>
              <a:t> in a computer system.</a:t>
            </a:r>
          </a:p>
          <a:p>
            <a:pPr algn="just"/>
            <a:r>
              <a:rPr lang="en-US" dirty="0"/>
              <a:t>It temporarily stores data and instructions currently in use by the </a:t>
            </a:r>
            <a:r>
              <a:rPr lang="en-US" b="1" dirty="0"/>
              <a:t>CPU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The organization of RAM defines </a:t>
            </a:r>
            <a:r>
              <a:rPr lang="en-US" b="1" dirty="0"/>
              <a:t>how data is arranged, addressed, and accessed</a:t>
            </a:r>
            <a:r>
              <a:rPr lang="en-US" dirty="0"/>
              <a:t> inside the memory chip.</a:t>
            </a:r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8AD03D-718B-C9D8-C498-3EE242128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487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RAM Organization</a:t>
            </a:r>
            <a:br>
              <a:rPr lang="en-US" b="1" dirty="0">
                <a:solidFill>
                  <a:srgbClr val="C00000"/>
                </a:solidFill>
              </a:rPr>
            </a:b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468788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b="1" dirty="0"/>
              <a:t>2. Basic Structure of RAM</a:t>
            </a:r>
          </a:p>
          <a:p>
            <a:pPr algn="just"/>
            <a:r>
              <a:rPr lang="en-US" dirty="0"/>
              <a:t>A RAM chip is organized as an </a:t>
            </a:r>
            <a:r>
              <a:rPr lang="en-US" b="1" dirty="0"/>
              <a:t>array of memory cells</a:t>
            </a:r>
            <a:r>
              <a:rPr lang="en-US" dirty="0"/>
              <a:t>, where:</a:t>
            </a:r>
          </a:p>
          <a:p>
            <a:pPr algn="just"/>
            <a:r>
              <a:rPr lang="en-US" b="1" dirty="0"/>
              <a:t>Rows = Word lines (address lines)</a:t>
            </a:r>
            <a:endParaRPr lang="en-US" dirty="0"/>
          </a:p>
          <a:p>
            <a:pPr algn="just"/>
            <a:r>
              <a:rPr lang="en-US" b="1" dirty="0"/>
              <a:t>Columns = Bit lines (data lines)</a:t>
            </a:r>
            <a:endParaRPr lang="en-US" dirty="0"/>
          </a:p>
          <a:p>
            <a:pPr algn="just"/>
            <a:r>
              <a:rPr lang="en-US" dirty="0"/>
              <a:t>Each </a:t>
            </a:r>
            <a:r>
              <a:rPr lang="en-US" b="1" dirty="0"/>
              <a:t>cell</a:t>
            </a:r>
            <a:r>
              <a:rPr lang="en-US" dirty="0"/>
              <a:t> stores </a:t>
            </a:r>
            <a:r>
              <a:rPr lang="en-US" b="1" dirty="0"/>
              <a:t>1 bit</a:t>
            </a:r>
            <a:r>
              <a:rPr lang="en-US" dirty="0"/>
              <a:t> (0 or 1), usually implemented using a </a:t>
            </a:r>
            <a:r>
              <a:rPr lang="en-US" b="1" dirty="0"/>
              <a:t>flip-flop (SRAM)</a:t>
            </a:r>
            <a:r>
              <a:rPr lang="en-US" dirty="0"/>
              <a:t> or </a:t>
            </a:r>
            <a:r>
              <a:rPr lang="en-US" b="1" dirty="0"/>
              <a:t>capacitor (DRAM)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C00000"/>
                </a:solidFill>
              </a:rPr>
              <a:t>A RAM can be described as having </a:t>
            </a:r>
            <a:r>
              <a:rPr lang="en-US" b="1" dirty="0">
                <a:solidFill>
                  <a:srgbClr val="C00000"/>
                </a:solidFill>
              </a:rPr>
              <a:t>m words of n bits each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  <a:p>
            <a:pPr algn="just"/>
            <a:r>
              <a:rPr lang="en-US" dirty="0"/>
              <a:t>Example: A </a:t>
            </a:r>
            <a:r>
              <a:rPr lang="en-US" b="1" dirty="0"/>
              <a:t>1K × 8 RAM</a:t>
            </a:r>
            <a:r>
              <a:rPr lang="en-US" dirty="0"/>
              <a:t> has 1024 memory locations (words), each storing 8 bits.</a:t>
            </a:r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1335D2-F4B2-9500-ED86-354C3F8DF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376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28195-AC98-1A3A-7278-24F9BFE74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RAM Organization</a:t>
            </a:r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B8DEC34-A8B6-B283-7E91-06337839F1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524000"/>
            <a:ext cx="7924800" cy="44196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33F7C-818C-163F-C8CD-A76863140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133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RAM Organization</a:t>
            </a:r>
            <a:br>
              <a:rPr lang="en-US" b="1" dirty="0">
                <a:solidFill>
                  <a:srgbClr val="C00000"/>
                </a:solidFill>
              </a:rPr>
            </a:b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29600" cy="468788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b="1" dirty="0"/>
              <a:t>3. Addressing in RAM</a:t>
            </a:r>
          </a:p>
          <a:p>
            <a:pPr algn="just"/>
            <a:r>
              <a:rPr lang="en-US" dirty="0"/>
              <a:t>Each memory word has a </a:t>
            </a:r>
            <a:r>
              <a:rPr lang="en-US" b="1" dirty="0"/>
              <a:t>unique address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The </a:t>
            </a:r>
            <a:r>
              <a:rPr lang="en-US" b="1" dirty="0"/>
              <a:t>address bus</a:t>
            </a:r>
            <a:r>
              <a:rPr lang="en-US" dirty="0"/>
              <a:t> selects which word (row) is active.</a:t>
            </a:r>
          </a:p>
          <a:p>
            <a:pPr algn="just"/>
            <a:r>
              <a:rPr lang="en-US" dirty="0"/>
              <a:t>The </a:t>
            </a:r>
            <a:r>
              <a:rPr lang="en-US" b="1" dirty="0"/>
              <a:t>data bus</a:t>
            </a:r>
            <a:r>
              <a:rPr lang="en-US" dirty="0"/>
              <a:t> is used to read/write the content of the selected word.</a:t>
            </a:r>
          </a:p>
          <a:p>
            <a:r>
              <a:rPr lang="en-US" b="1" dirty="0"/>
              <a:t>Address lines calculation:</a:t>
            </a:r>
            <a:br>
              <a:rPr lang="en-US" dirty="0"/>
            </a:br>
            <a:r>
              <a:rPr lang="en-US" dirty="0"/>
              <a:t>If a RAM has </a:t>
            </a:r>
            <a:r>
              <a:rPr lang="en-US" b="1" dirty="0"/>
              <a:t>N locations</a:t>
            </a:r>
            <a:r>
              <a:rPr lang="en-US" dirty="0"/>
              <a:t>, the number of address lines required = </a:t>
            </a:r>
            <a:r>
              <a:rPr lang="en-US" b="1" dirty="0"/>
              <a:t>log₂(N)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Example: For </a:t>
            </a:r>
            <a:r>
              <a:rPr lang="en-US" b="1" dirty="0"/>
              <a:t>1K = 1024 = 2¹⁰ locations</a:t>
            </a:r>
            <a:r>
              <a:rPr lang="en-US" dirty="0"/>
              <a:t>, we need </a:t>
            </a:r>
            <a:r>
              <a:rPr lang="en-US" b="1" dirty="0"/>
              <a:t>10 address lines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DF21FC-B4F9-4A60-7ED4-3523C3D0D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733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12345-0486-47FF-4AD5-EBBEAAED1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3458"/>
            <a:ext cx="8229600" cy="830942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>
                <a:solidFill>
                  <a:srgbClr val="C00000"/>
                </a:solidFill>
              </a:rPr>
              <a:t>Memory Locations and Addresses</a:t>
            </a:r>
            <a:br>
              <a:rPr lang="en-US" b="1" dirty="0"/>
            </a:b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64EFB16-C28A-76DF-8E50-B1EB21FEF8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083129"/>
            <a:ext cx="5229225" cy="36480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A2B4F6F-A5A7-E2C0-64C2-3D6473AE6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371" y="4267200"/>
            <a:ext cx="4114800" cy="202882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8264A7-29C2-F1DA-E4A2-EE67B23F0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245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1924</Words>
  <Application>Microsoft Office PowerPoint</Application>
  <PresentationFormat>On-screen Show (4:3)</PresentationFormat>
  <Paragraphs>337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Calibri</vt:lpstr>
      <vt:lpstr>Times New Roman</vt:lpstr>
      <vt:lpstr>Wingdings</vt:lpstr>
      <vt:lpstr>Office Theme</vt:lpstr>
      <vt:lpstr>Chapter 4  Memory Organization</vt:lpstr>
      <vt:lpstr> Memory Organization </vt:lpstr>
      <vt:lpstr> RAM (Random Access Memory) </vt:lpstr>
      <vt:lpstr> RAM (Random Access Memory) </vt:lpstr>
      <vt:lpstr> RAM Organization </vt:lpstr>
      <vt:lpstr> RAM Organization </vt:lpstr>
      <vt:lpstr>RAM Organization</vt:lpstr>
      <vt:lpstr> RAM Organization </vt:lpstr>
      <vt:lpstr> Memory Locations and Addresses </vt:lpstr>
      <vt:lpstr> RAM Organization </vt:lpstr>
      <vt:lpstr> RAM Organization </vt:lpstr>
      <vt:lpstr> RAM Organization </vt:lpstr>
      <vt:lpstr>RAM Organization</vt:lpstr>
      <vt:lpstr>RAM Organization</vt:lpstr>
      <vt:lpstr>RAM Organization</vt:lpstr>
      <vt:lpstr>RAM Organization</vt:lpstr>
      <vt:lpstr>RAM Organization</vt:lpstr>
      <vt:lpstr>Classification of Memory</vt:lpstr>
      <vt:lpstr>Classification of Memory</vt:lpstr>
      <vt:lpstr>Memory Hierarchy</vt:lpstr>
      <vt:lpstr>Classification of Computer Memory</vt:lpstr>
      <vt:lpstr>Classification of Computer Memory</vt:lpstr>
      <vt:lpstr> Cache Memory </vt:lpstr>
      <vt:lpstr>  Cache Performance   </vt:lpstr>
      <vt:lpstr>Cache Performance</vt:lpstr>
      <vt:lpstr> Problem 1 </vt:lpstr>
      <vt:lpstr> Solution of Problem 1 </vt:lpstr>
      <vt:lpstr> Problem 2 </vt:lpstr>
      <vt:lpstr> Solution of Problem 2 </vt:lpstr>
      <vt:lpstr>Classification of Computer Memory</vt:lpstr>
      <vt:lpstr>Classification of Computer Memory</vt:lpstr>
      <vt:lpstr>Classification of Computer Memory</vt:lpstr>
      <vt:lpstr>Classification of Computer Memory</vt:lpstr>
      <vt:lpstr>Classification of Computer Memory</vt:lpstr>
      <vt:lpstr>Classification of Computer Memory</vt:lpstr>
      <vt:lpstr>Classification of Computer Memory</vt:lpstr>
      <vt:lpstr>Classification of Computer Memory</vt:lpstr>
      <vt:lpstr>Classification of Computer Memory</vt:lpstr>
      <vt:lpstr>Key Characteristics of Memory Devices</vt:lpstr>
      <vt:lpstr> Memory Hierarchy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CSE 301 Microprocessors</dc:title>
  <dc:creator>User</dc:creator>
  <cp:lastModifiedBy>DELL</cp:lastModifiedBy>
  <cp:revision>161</cp:revision>
  <dcterms:created xsi:type="dcterms:W3CDTF">2020-03-25T03:39:18Z</dcterms:created>
  <dcterms:modified xsi:type="dcterms:W3CDTF">2026-07-25T13:03:05Z</dcterms:modified>
</cp:coreProperties>
</file>