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8"/>
  </p:notesMasterIdLst>
  <p:sldIdLst>
    <p:sldId id="256" r:id="rId3"/>
    <p:sldId id="304" r:id="rId4"/>
    <p:sldId id="334" r:id="rId5"/>
    <p:sldId id="305" r:id="rId6"/>
    <p:sldId id="314" r:id="rId7"/>
    <p:sldId id="315" r:id="rId8"/>
    <p:sldId id="316" r:id="rId9"/>
    <p:sldId id="307" r:id="rId10"/>
    <p:sldId id="313" r:id="rId11"/>
    <p:sldId id="308" r:id="rId12"/>
    <p:sldId id="336" r:id="rId13"/>
    <p:sldId id="337" r:id="rId14"/>
    <p:sldId id="335" r:id="rId15"/>
    <p:sldId id="339" r:id="rId16"/>
    <p:sldId id="341" r:id="rId17"/>
    <p:sldId id="340" r:id="rId18"/>
    <p:sldId id="343" r:id="rId19"/>
    <p:sldId id="333" r:id="rId20"/>
    <p:sldId id="344" r:id="rId21"/>
    <p:sldId id="342" r:id="rId22"/>
    <p:sldId id="310" r:id="rId23"/>
    <p:sldId id="311" r:id="rId24"/>
    <p:sldId id="312" r:id="rId25"/>
    <p:sldId id="317" r:id="rId26"/>
    <p:sldId id="349" r:id="rId27"/>
    <p:sldId id="347" r:id="rId28"/>
    <p:sldId id="350" r:id="rId29"/>
    <p:sldId id="319" r:id="rId30"/>
    <p:sldId id="320" r:id="rId31"/>
    <p:sldId id="322" r:id="rId32"/>
    <p:sldId id="351" r:id="rId33"/>
    <p:sldId id="330" r:id="rId34"/>
    <p:sldId id="331" r:id="rId35"/>
    <p:sldId id="332" r:id="rId36"/>
    <p:sldId id="282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notesMaster" Target="notesMasters/notesMaster1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813F2-DC9B-49A9-B5F3-3332C9BB7F45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22A0C-37DD-46AF-ADCD-5FEF7885698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B2B4B-4CEC-4803-AA3D-F0AD1BF7900F}" type="datetime3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27A9-54C3-4AEB-B08E-14B2CCE22B03}" type="datetime3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3C1E-3BAD-44D4-91BB-16B60566F3A3}" type="datetime3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CE0A-AFED-45C0-B4A3-D264E05B8D96}" type="datetime3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ADC3-DA79-4B15-9B2D-6446B753FE11}" type="datetime3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D7BC-94BE-4638-AFB2-68BC938FE0B0}" type="datetime3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D1B03-68FD-4720-9671-6C2344513D5C}" type="datetime3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F8D-E589-4BB5-9146-1A32AA6E0B7F}" type="datetime3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1535-AA7C-40A6-BC7A-7FD8C54DCC10}" type="datetime3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4A079-A031-4101-A97C-2EC0C1E6D727}" type="datetime3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9A31C-D4CA-4CE1-B01E-62559C0F2015}" type="datetime3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654175"/>
            <a:ext cx="7772400" cy="1774825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 5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Organization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b="1" dirty="0"/>
              <a:t>How Programmed I/O Works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87500"/>
          </a:bodyPr>
          <a:lstStyle/>
          <a:p>
            <a:pPr algn="just">
              <a:buFont typeface="Wingdings" panose="05000000000000000000" charset="0"/>
              <a:buChar char="ü"/>
            </a:pPr>
            <a:r>
              <a:rPr lang="en-US" dirty="0"/>
              <a:t> The CPU sends an I/O command to the device interface.</a:t>
            </a:r>
            <a:endParaRPr lang="en-US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70C0"/>
                </a:solidFill>
              </a:rPr>
              <a:t>The CPU enters a loop where it repeatedly reads the device's status register.</a:t>
            </a:r>
            <a:endParaRPr lang="en-US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If the status register indicates the device is not yet ready, the CPU continues to poll.</a:t>
            </a:r>
            <a:endParaRPr lang="en-US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70C0"/>
                </a:solidFill>
              </a:rPr>
              <a:t>Once the device is ready, the CPU transfers the data between the device and memory.</a:t>
            </a:r>
            <a:endParaRPr lang="en-US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The process repeats until all data has been transferred.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/>
              <a:t>Kernel Space</a:t>
            </a:r>
            <a:endParaRPr lang="en-US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en-US" altLang="en-US"/>
              <a:t>Kernel space is the protected area of a computer’s memory where the operating system kernel runs and performs critical tasks.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  <p:graphicFrame>
        <p:nvGraphicFramePr>
          <p:cNvPr id="6" name="Table 5"/>
          <p:cNvGraphicFramePr/>
          <p:nvPr/>
        </p:nvGraphicFramePr>
        <p:xfrm>
          <a:off x="885190" y="3545205"/>
          <a:ext cx="7863840" cy="914400"/>
        </p:xfrm>
        <a:graphic>
          <a:graphicData uri="http://schemas.openxmlformats.org/drawingml/2006/table">
            <a:tbl>
              <a:tblPr/>
              <a:tblGrid>
                <a:gridCol w="2604135"/>
                <a:gridCol w="5259705"/>
              </a:tblGrid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Area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Purpose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User space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Where application programs run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Kernel space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Where the operating system kernel runs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b="1">
                <a:sym typeface="+mn-ea"/>
              </a:rPr>
              <a:t>Why is kernel space needed?</a:t>
            </a:r>
            <a:endParaRPr lang="en-US" altLang="en-US" b="1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p>
            <a:pPr algn="just"/>
            <a:r>
              <a:rPr lang="en-US" altLang="en-US"/>
              <a:t>The kernel needs special privileges to access hardware, memory, files, and other system resources. Keeping it separate from user space:</a:t>
            </a:r>
            <a:endParaRPr lang="en-US" altLang="en-US"/>
          </a:p>
          <a:p>
            <a:pPr marL="0" indent="0">
              <a:lnSpc>
                <a:spcPct val="30000"/>
              </a:lnSpc>
              <a:buNone/>
            </a:pPr>
            <a:endParaRPr lang="en-US" altLang="en-US"/>
          </a:p>
          <a:p>
            <a:pPr lvl="1" algn="just"/>
            <a:r>
              <a:rPr lang="en-US" altLang="en-US"/>
              <a:t>Protects the operating system from application errors.</a:t>
            </a:r>
            <a:endParaRPr lang="en-US" altLang="en-US"/>
          </a:p>
          <a:p>
            <a:pPr lvl="1" algn="just"/>
            <a:r>
              <a:rPr lang="en-US" altLang="en-US"/>
              <a:t>Prevents applications from directly accessing critical hardware.</a:t>
            </a:r>
            <a:endParaRPr lang="en-US" altLang="en-US"/>
          </a:p>
          <a:p>
            <a:pPr lvl="1" algn="just"/>
            <a:r>
              <a:rPr lang="en-US" altLang="en-US"/>
              <a:t>Improves system security and stability.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808990"/>
          </a:xfrm>
        </p:spPr>
        <p:txBody>
          <a:bodyPr/>
          <a:p>
            <a:r>
              <a:rPr lang="en-US" altLang="en-US" b="1"/>
              <a:t>How does the kernel work?</a:t>
            </a:r>
            <a:endParaRPr lang="en-US" altLang="en-US" b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86585" y="1129665"/>
            <a:ext cx="5572760" cy="534860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790575"/>
          </a:xfrm>
        </p:spPr>
        <p:txBody>
          <a:bodyPr/>
          <a:p>
            <a:r>
              <a:rPr lang="en-US" altLang="en-US" b="1">
                <a:sym typeface="+mn-ea"/>
              </a:rPr>
              <a:t> System Call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0465"/>
            <a:ext cx="8229600" cy="4946015"/>
          </a:xfrm>
        </p:spPr>
        <p:txBody>
          <a:bodyPr/>
          <a:p>
            <a:pPr algn="just"/>
            <a:r>
              <a:rPr lang="en-US" altLang="en-US" sz="2400"/>
              <a:t>A system call is a way for a program to request a service from the operating system (OS).</a:t>
            </a:r>
            <a:endParaRPr lang="en-US" altLang="en-US" sz="2400"/>
          </a:p>
          <a:p>
            <a:pPr marL="0" indent="0" algn="just">
              <a:lnSpc>
                <a:spcPct val="30000"/>
              </a:lnSpc>
              <a:buNone/>
            </a:pPr>
            <a:endParaRPr lang="en-US" altLang="en-US" sz="2400"/>
          </a:p>
          <a:p>
            <a:pPr marL="0" indent="0" algn="just"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Suppose:</a:t>
            </a:r>
            <a:endParaRPr lang="en-US" altLang="en-US" sz="2400" b="1">
              <a:solidFill>
                <a:srgbClr val="C00000"/>
              </a:solidFill>
            </a:endParaRPr>
          </a:p>
          <a:p>
            <a:pPr marL="0" indent="0" algn="just">
              <a:lnSpc>
                <a:spcPct val="0"/>
              </a:lnSpc>
              <a:buNone/>
            </a:pPr>
            <a:endParaRPr lang="en-US" altLang="en-US" sz="2400"/>
          </a:p>
          <a:p>
            <a:pPr marL="0" indent="457200" algn="just">
              <a:buNone/>
            </a:pPr>
            <a:r>
              <a:rPr lang="en-US" altLang="en-US" sz="2400"/>
              <a:t>Application (your program) = Customer</a:t>
            </a:r>
            <a:endParaRPr lang="en-US" altLang="en-US" sz="2400"/>
          </a:p>
          <a:p>
            <a:pPr marL="0" indent="457200" algn="just">
              <a:buNone/>
            </a:pPr>
            <a:r>
              <a:rPr lang="en-US" altLang="en-US" sz="2400"/>
              <a:t>Operating System (OS) = Restaurant kitchen</a:t>
            </a:r>
            <a:endParaRPr lang="en-US" altLang="en-US" sz="2400"/>
          </a:p>
          <a:p>
            <a:pPr marL="0" indent="457200" algn="just">
              <a:buNone/>
            </a:pPr>
            <a:r>
              <a:rPr lang="en-US" altLang="en-US" sz="2400">
                <a:solidFill>
                  <a:srgbClr val="C00000"/>
                </a:solidFill>
              </a:rPr>
              <a:t>System call = Waiter who takes your order to the kitchen</a:t>
            </a:r>
            <a:endParaRPr lang="en-US" altLang="en-US" sz="2400"/>
          </a:p>
          <a:p>
            <a:pPr marL="0" indent="0" algn="just">
              <a:lnSpc>
                <a:spcPct val="20000"/>
              </a:lnSpc>
              <a:buNone/>
            </a:pPr>
            <a:endParaRPr lang="en-US" altLang="en-US" sz="2400"/>
          </a:p>
          <a:p>
            <a:pPr marL="0" indent="0" algn="just">
              <a:buNone/>
            </a:pPr>
            <a:r>
              <a:rPr lang="en-US" altLang="en-US" sz="2400"/>
              <a:t>The application cannot directly access hardware (disk, memory, keyboard, network). </a:t>
            </a:r>
            <a:endParaRPr lang="en-US" altLang="en-US" sz="2400"/>
          </a:p>
          <a:p>
            <a:pPr marL="0" indent="0" algn="just">
              <a:buNone/>
            </a:pPr>
            <a:r>
              <a:rPr lang="en-US" altLang="en-US" sz="2400"/>
              <a:t>Instead, it asks the OS to perform these tasks through system calls.</a:t>
            </a:r>
            <a:endParaRPr lang="en-US" altLang="en-US" sz="24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/>
              <a:t>Common System Calls</a:t>
            </a:r>
            <a:endParaRPr lang="en-US" altLang="en-US" b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  <p:graphicFrame>
        <p:nvGraphicFramePr>
          <p:cNvPr id="6" name="Table 5"/>
          <p:cNvGraphicFramePr/>
          <p:nvPr/>
        </p:nvGraphicFramePr>
        <p:xfrm>
          <a:off x="609600" y="1905000"/>
          <a:ext cx="7863840" cy="0"/>
        </p:xfrm>
        <a:graphic>
          <a:graphicData uri="http://schemas.openxmlformats.org/drawingml/2006/table">
            <a:tbl>
              <a:tblPr/>
              <a:tblGrid>
                <a:gridCol w="2898140"/>
                <a:gridCol w="4965700"/>
              </a:tblGrid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System Call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Purpose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open()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Open a file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read()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Read data from a file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write()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Write data to a file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close()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Close a file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fork()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Create a new process (Unix/Linux)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exec()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Run another program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ctr"/>
                      <a:r>
                        <a:rPr sz="2400"/>
                        <a:t>exit()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/>
                      <a:r>
                        <a:rPr sz="2400"/>
                        <a:t>Terminate a process</a:t>
                      </a:r>
                      <a:endParaRPr sz="2400"/>
                    </a:p>
                  </a:txBody>
                  <a:tcPr marL="0" marR="0" marT="0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>
                <a:sym typeface="+mn-ea"/>
              </a:rPr>
              <a:t>How does System Call work?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4620" y="1384935"/>
            <a:ext cx="6762115" cy="50342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55637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Example − Printing “</a:t>
            </a:r>
            <a:r>
              <a:rPr lang="en-US" b="1" dirty="0">
                <a:solidFill>
                  <a:srgbClr val="0070C0"/>
                </a:solidFill>
              </a:rPr>
              <a:t>Computer</a:t>
            </a:r>
            <a:r>
              <a:rPr lang="en-US" b="1" dirty="0"/>
              <a:t>" String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5426075"/>
          </a:xfrm>
        </p:spPr>
        <p:txBody>
          <a:bodyPr>
            <a:normAutofit fontScale="3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9600" b="1" dirty="0"/>
              <a:t>Step-by-Step Execution</a:t>
            </a:r>
            <a:endParaRPr lang="en-US" sz="9600" b="1" dirty="0"/>
          </a:p>
          <a:p>
            <a:pPr algn="just">
              <a:buFont typeface="Wingdings" panose="05000000000000000000" pitchFamily="2" charset="2"/>
              <a:buChar char="§"/>
            </a:pPr>
            <a:endParaRPr lang="en-US" sz="1500" b="1" dirty="0"/>
          </a:p>
          <a:p>
            <a:pPr marL="0" indent="0" algn="just">
              <a:buNone/>
            </a:pPr>
            <a:r>
              <a:rPr lang="en-US" sz="7200" b="1" dirty="0"/>
              <a:t>Step 1</a:t>
            </a:r>
            <a:r>
              <a:rPr lang="en-US" sz="7200" dirty="0"/>
              <a:t> − </a:t>
            </a:r>
            <a:r>
              <a:rPr lang="en-US" altLang="en-US" sz="7200" dirty="0"/>
              <a:t>The user opens the printer for writing using a </a:t>
            </a:r>
            <a:r>
              <a:rPr lang="en-US" altLang="en-US" sz="7200" b="1" dirty="0">
                <a:solidFill>
                  <a:srgbClr val="C00000"/>
                </a:solidFill>
              </a:rPr>
              <a:t>system call</a:t>
            </a:r>
            <a:r>
              <a:rPr lang="en-US" altLang="en-US" sz="7200" dirty="0"/>
              <a:t>.</a:t>
            </a:r>
            <a:endParaRPr lang="en-US" altLang="en-US" sz="7200" dirty="0"/>
          </a:p>
          <a:p>
            <a:pPr marL="0" indent="0" algn="just">
              <a:buNone/>
            </a:pPr>
            <a:r>
              <a:rPr lang="en-US" sz="7200" b="1" dirty="0"/>
              <a:t>Step 2</a:t>
            </a:r>
            <a:r>
              <a:rPr lang="en-US" sz="7200" dirty="0"/>
              <a:t> − If the printer is busy, the system call either fails with an error code or blocks until the printer becomes available.</a:t>
            </a:r>
            <a:endParaRPr lang="en-US" sz="7200" dirty="0"/>
          </a:p>
          <a:p>
            <a:pPr marL="0" indent="0" algn="just">
              <a:buNone/>
            </a:pPr>
            <a:r>
              <a:rPr lang="en-US" sz="7200" b="1" dirty="0"/>
              <a:t>Step 3</a:t>
            </a:r>
            <a:r>
              <a:rPr lang="en-US" sz="7200" dirty="0"/>
              <a:t> − Once available, the process makes a system call to print the string.</a:t>
            </a:r>
            <a:endParaRPr lang="en-US" sz="7200" dirty="0"/>
          </a:p>
          <a:p>
            <a:pPr marL="0" indent="0" algn="just">
              <a:buNone/>
            </a:pPr>
            <a:r>
              <a:rPr lang="en-US" sz="7200" b="1" dirty="0"/>
              <a:t>Step 4</a:t>
            </a:r>
            <a:r>
              <a:rPr lang="en-US" sz="7200" dirty="0"/>
              <a:t> − </a:t>
            </a:r>
            <a:r>
              <a:rPr lang="en-US" altLang="en-US" sz="7200" dirty="0"/>
              <a:t>The OS copies the user buffer into kernel space for processing.</a:t>
            </a:r>
            <a:endParaRPr lang="en-US" altLang="en-US" sz="7200" dirty="0"/>
          </a:p>
          <a:p>
            <a:pPr marL="0" indent="0" algn="just">
              <a:buNone/>
            </a:pPr>
            <a:r>
              <a:rPr lang="en-US" sz="7200" b="1" dirty="0"/>
              <a:t>Step 5</a:t>
            </a:r>
            <a:r>
              <a:rPr lang="en-US" sz="7200" dirty="0"/>
              <a:t> − The OS checks printer availability and copies the first character ‘</a:t>
            </a:r>
            <a:r>
              <a:rPr lang="en-US" sz="7200" dirty="0">
                <a:solidFill>
                  <a:srgbClr val="0070C0"/>
                </a:solidFill>
              </a:rPr>
              <a:t>C</a:t>
            </a:r>
            <a:r>
              <a:rPr lang="en-US" sz="7200" dirty="0"/>
              <a:t>' to the printer's data register using memory-mapped I/O.</a:t>
            </a:r>
            <a:endParaRPr lang="en-US" sz="7200" dirty="0"/>
          </a:p>
          <a:p>
            <a:pPr marL="0" indent="0" algn="just">
              <a:buNone/>
            </a:pPr>
            <a:r>
              <a:rPr lang="en-US" sz="7200" b="1" dirty="0"/>
              <a:t>Step 6</a:t>
            </a:r>
            <a:r>
              <a:rPr lang="en-US" sz="7200" dirty="0"/>
              <a:t> − The system marks ‘</a:t>
            </a:r>
            <a:r>
              <a:rPr lang="en-US" sz="7200" dirty="0">
                <a:solidFill>
                  <a:srgbClr val="0070C0"/>
                </a:solidFill>
              </a:rPr>
              <a:t>o</a:t>
            </a:r>
            <a:r>
              <a:rPr lang="en-US" sz="7200" dirty="0"/>
              <a:t>' as the next character to be printed and waits.</a:t>
            </a:r>
            <a:endParaRPr lang="en-US" sz="72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Example − Printing “</a:t>
            </a:r>
            <a:r>
              <a:rPr lang="en-US" b="1" dirty="0">
                <a:solidFill>
                  <a:srgbClr val="0070C0"/>
                </a:solidFill>
              </a:rPr>
              <a:t>Computer</a:t>
            </a:r>
            <a:r>
              <a:rPr lang="en-US" b="1" dirty="0"/>
              <a:t>"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4500" b="1" dirty="0"/>
              <a:t>Step-by-Step Execution</a:t>
            </a:r>
            <a:endParaRPr lang="en-US" sz="4500" b="1" dirty="0"/>
          </a:p>
          <a:p>
            <a:pPr marL="0" indent="0" algn="just">
              <a:buNone/>
            </a:pPr>
            <a:endParaRPr lang="en-US" sz="1400" b="1" dirty="0"/>
          </a:p>
          <a:p>
            <a:pPr marL="0" indent="0" algn="just">
              <a:buNone/>
            </a:pPr>
            <a:r>
              <a:rPr lang="en-US" b="1" dirty="0"/>
              <a:t>Step 7</a:t>
            </a:r>
            <a:r>
              <a:rPr lang="en-US" dirty="0"/>
              <a:t> − After copying the character, the OS checks if the printer is ready for the next character.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Step 8</a:t>
            </a:r>
            <a:r>
              <a:rPr lang="en-US" dirty="0"/>
              <a:t> − Writing to the data register sets the printer status to "not ready" in the status register.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Step 9</a:t>
            </a:r>
            <a:r>
              <a:rPr lang="en-US" dirty="0"/>
              <a:t> − When the printer controller finishes processing the current character, it updates the status register to indicate readiness.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Step 10</a:t>
            </a:r>
            <a:r>
              <a:rPr lang="en-US" dirty="0"/>
              <a:t> − The OS continuously polls the status register, waiting for the "ready" status.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Step 11</a:t>
            </a:r>
            <a:r>
              <a:rPr lang="en-US" dirty="0"/>
              <a:t> − Once ready, the OS sends the next character and repeats the process.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Step 12</a:t>
            </a:r>
            <a:r>
              <a:rPr lang="en-US" dirty="0"/>
              <a:t> − This loop continues until all characters in “</a:t>
            </a:r>
            <a:r>
              <a:rPr lang="en-US" dirty="0">
                <a:solidFill>
                  <a:srgbClr val="0070C0"/>
                </a:solidFill>
              </a:rPr>
              <a:t>Computer</a:t>
            </a:r>
            <a:r>
              <a:rPr lang="en-US" dirty="0"/>
              <a:t>" have been printed.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Step 13</a:t>
            </a:r>
            <a:r>
              <a:rPr lang="en-US" dirty="0"/>
              <a:t> − Control returns to the user process after completing the entire string transfer.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p>
            <a:r>
              <a:rPr lang="en-US" altLang="en-US" sz="3600"/>
              <a:t>Real-Life Example of Interrupt-Initiated I/O: </a:t>
            </a:r>
            <a:r>
              <a:rPr lang="en-US" altLang="en-US" sz="3600" b="1"/>
              <a:t>Keyboard</a:t>
            </a:r>
            <a:endParaRPr lang="en-US" altLang="en-US" sz="3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295"/>
          </a:xfrm>
        </p:spPr>
        <p:txBody>
          <a:bodyPr>
            <a:normAutofit fontScale="25000"/>
          </a:bodyPr>
          <a:p>
            <a:pPr>
              <a:buFont typeface="Wingdings" panose="05000000000000000000" charset="0"/>
              <a:buChar char="o"/>
            </a:pPr>
            <a:r>
              <a:rPr lang="en-US" altLang="en-US" sz="8000" b="1"/>
              <a:t>Suppose you are typing a document:</a:t>
            </a:r>
            <a:endParaRPr lang="en-US" altLang="en-US" sz="8000" b="1"/>
          </a:p>
          <a:p>
            <a:pPr>
              <a:lnSpc>
                <a:spcPct val="30000"/>
              </a:lnSpc>
            </a:pPr>
            <a:endParaRPr lang="en-US" altLang="en-US"/>
          </a:p>
          <a:p>
            <a:pPr marL="0" indent="0">
              <a:buNone/>
            </a:pPr>
            <a:r>
              <a:rPr lang="en-US" altLang="en-US" sz="6000"/>
              <a:t>1. CPU is working on another task	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CPU may be processing a program or displaying something on the screen.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2. You press a key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For example, you press the letter “A” on the keyboard.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3. Keyboard interface detects the key press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keyboard controller recognizes that new data is available.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4. Interrupt signal is sent to the CPU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keyboard interface sends an Interrupt Request (IRQ) to inform the CPU:</a:t>
            </a:r>
            <a:endParaRPr lang="en-US" altLang="en-US" sz="6000"/>
          </a:p>
          <a:p>
            <a:pPr marL="457200" lvl="1" indent="457200">
              <a:buNone/>
            </a:pPr>
            <a:r>
              <a:rPr lang="en-US" altLang="en-US" sz="6000"/>
              <a:t>“I have new data for you.”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5. CPU temporarily stops its current task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CPU pauses its current work for a very short time.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6. CPU executes the Interrupt Service Routine (ISR)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CPU runs a special program that reads the key information from the keyboard.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7. CPU returns to its previous task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After handling the keyboard input, the CPU returns to exactly where it stopped and continues its     	original program.</a:t>
            </a:r>
            <a:endParaRPr lang="en-US" altLang="en-US" sz="60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b="1" dirty="0"/>
              <a:t>Introduction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1125"/>
            <a:ext cx="8229600" cy="4983480"/>
          </a:xfrm>
        </p:spPr>
        <p:txBody>
          <a:bodyPr>
            <a:normAutofit/>
          </a:bodyPr>
          <a:lstStyle/>
          <a:p>
            <a:pPr algn="just">
              <a:lnSpc>
                <a:spcPct val="60000"/>
              </a:lnSpc>
              <a:buFont typeface="Wingdings" panose="05000000000000000000" charset="0"/>
              <a:buChar char="o"/>
            </a:pPr>
            <a:r>
              <a:rPr lang="en-US" sz="2800" b="1" dirty="0">
                <a:solidFill>
                  <a:srgbClr val="C00000"/>
                </a:solidFill>
              </a:rPr>
              <a:t> Key Components of a Computer System?</a:t>
            </a:r>
            <a:endParaRPr lang="en-US" sz="2800" b="1" dirty="0">
              <a:solidFill>
                <a:srgbClr val="C00000"/>
              </a:solidFill>
            </a:endParaRP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sz="2800" b="1" dirty="0"/>
              <a:t>CPU (Central Processing Unit)</a:t>
            </a:r>
            <a:br>
              <a:rPr lang="en-US" sz="2800" dirty="0"/>
            </a:br>
            <a:r>
              <a:rPr lang="en-US" sz="2800" dirty="0"/>
              <a:t>Performs computation and control. </a:t>
            </a:r>
            <a:endParaRPr lang="en-US" sz="2800" dirty="0"/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sz="2800" b="1" dirty="0"/>
              <a:t>Memory Unit</a:t>
            </a:r>
            <a:br>
              <a:rPr lang="en-US" sz="2800" dirty="0"/>
            </a:br>
            <a:r>
              <a:rPr lang="en-US" sz="2800" dirty="0"/>
              <a:t>Stores instructions and data. </a:t>
            </a:r>
            <a:endParaRPr lang="en-US" sz="2800" dirty="0"/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sz="2800" b="1" dirty="0" err="1"/>
              <a:t>Input/Output</a:t>
            </a:r>
            <a:r>
              <a:rPr lang="en-US" sz="2800" b="1" dirty="0"/>
              <a:t> (I/O) Devices</a:t>
            </a:r>
            <a:br>
              <a:rPr lang="en-US" sz="2800" dirty="0"/>
            </a:br>
            <a:r>
              <a:rPr lang="en-US" sz="2800" dirty="0"/>
              <a:t>Interface with the external world. </a:t>
            </a:r>
            <a:endParaRPr lang="en-US" sz="2800" dirty="0"/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sz="2800" b="1" dirty="0"/>
              <a:t>System Bus</a:t>
            </a:r>
            <a:br>
              <a:rPr lang="en-US" sz="2800" dirty="0"/>
            </a:br>
            <a:r>
              <a:rPr lang="en-US" sz="2800" dirty="0"/>
              <a:t>Connects all components. </a:t>
            </a:r>
            <a:endParaRPr lang="en-US" sz="2800" dirty="0"/>
          </a:p>
          <a:p>
            <a:pPr>
              <a:lnSpc>
                <a:spcPct val="120000"/>
              </a:lnSpc>
              <a:buFont typeface="Wingdings" panose="05000000000000000000" charset="0"/>
              <a:buChar char="o"/>
            </a:pP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84F3-1930-46FC-AA70-C56E427E0C35}" type="datetime3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1975" y="0"/>
            <a:ext cx="5144770" cy="66878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Characteristics of Polling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554480"/>
          <a:ext cx="8229600" cy="3749040"/>
        </p:xfrm>
        <a:graphic>
          <a:graphicData uri="http://schemas.openxmlformats.org/drawingml/2006/table">
            <a:tbl>
              <a:tblPr/>
              <a:tblGrid>
                <a:gridCol w="2590800"/>
                <a:gridCol w="56388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C00000"/>
                          </a:solidFill>
                        </a:rPr>
                        <a:t>Aspect</a:t>
                      </a:r>
                      <a:endParaRPr lang="en-US" sz="2400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Description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CPU Involvement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High − CPU actively manages every byte transfer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Polling Method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Continuous status checking until device is ready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Efficiency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Low − CPU cycles wasted waiting for slow devices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Implementation</a:t>
                      </a:r>
                      <a:endParaRPr 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Simple − Direct register access using special instructions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sz="4000" b="1" dirty="0"/>
              <a:t>Advantages and Disadvantages of Polling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28439" y="1477963"/>
            <a:ext cx="7287122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Simple to implement and understand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special hardware required beyond basic I/O ports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Direct CPU control over timing and data transfer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Disadvantages:</a:t>
            </a:r>
            <a:endParaRPr lang="en-US" alt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CPU remains busy during entire I/O operation (busy waiting)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Inefficient for slow devices like printers or disks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perform other tasks while waiting for I/O completion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Interrupt-Initiated I/O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dirty="0"/>
              <a:t>Since in the above case we saw the CPU is kept busy unnecessarily. </a:t>
            </a:r>
            <a:endParaRPr lang="en-US" dirty="0"/>
          </a:p>
          <a:p>
            <a:pPr algn="just">
              <a:buFont typeface="Wingdings" panose="05000000000000000000" pitchFamily="2" charset="2"/>
              <a:buChar char="§"/>
            </a:pPr>
            <a:endParaRPr lang="en-US" sz="15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/>
              <a:t>This situation can very well be avoided by using an interrupt driven method for data transfer. </a:t>
            </a:r>
            <a:endParaRPr lang="en-US" dirty="0"/>
          </a:p>
          <a:p>
            <a:pPr algn="just">
              <a:buFont typeface="Wingdings" panose="05000000000000000000" pitchFamily="2" charset="2"/>
              <a:buChar char="§"/>
            </a:pPr>
            <a:endParaRPr lang="en-US" sz="15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n-US" dirty="0"/>
              <a:t>When a device has data ready, the interface sends an interrupt signal to the CPU to get its attention.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How Interrupt-Initiated I/O Works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243233"/>
            <a:ext cx="8305800" cy="5239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the meantime the CPU can proceed for any other program execution. 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interface meanwhile keeps monitoring the device.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Whenever it is determined that the device is ready for data transfer it initiates an interrupt request signal to the computer.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Upon detection of an external interrupt signal the CPU stops momentarily the task that it was already performing, branches to the service program to process the I/O transfer and then return to the task it was originally performing. 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I/O transfer rate is limited by the speed with which the processor can test and service a device. 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processor is tied up in managing an I/O transfer; a number of instructions must be executed for each I/O transfer. 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p>
            <a:r>
              <a:rPr lang="en-US" altLang="en-US" sz="3600"/>
              <a:t>Real-Life Example of Interrupt-Initiated I/O: </a:t>
            </a:r>
            <a:r>
              <a:rPr lang="en-US" altLang="en-US" sz="3600" b="1"/>
              <a:t>Keyboard</a:t>
            </a:r>
            <a:endParaRPr lang="en-US" altLang="en-US" sz="3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295"/>
          </a:xfrm>
        </p:spPr>
        <p:txBody>
          <a:bodyPr>
            <a:normAutofit fontScale="25000"/>
          </a:bodyPr>
          <a:p>
            <a:pPr>
              <a:buFont typeface="Wingdings" panose="05000000000000000000" charset="0"/>
              <a:buChar char="o"/>
            </a:pPr>
            <a:r>
              <a:rPr lang="en-US" altLang="en-US" sz="8000" b="1"/>
              <a:t>Suppose you are typing a document:</a:t>
            </a:r>
            <a:endParaRPr lang="en-US" altLang="en-US" sz="8000" b="1"/>
          </a:p>
          <a:p>
            <a:pPr>
              <a:lnSpc>
                <a:spcPct val="30000"/>
              </a:lnSpc>
            </a:pPr>
            <a:endParaRPr lang="en-US" altLang="en-US"/>
          </a:p>
          <a:p>
            <a:pPr marL="0" indent="0">
              <a:buNone/>
            </a:pPr>
            <a:r>
              <a:rPr lang="en-US" altLang="en-US" sz="6000"/>
              <a:t>1. CPU is working on another task	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CPU may be processing a program or displaying something on the screen.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2. You press a key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For example, you press the letter “A” on the keyboard.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3. Keyboard interface detects the key press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keyboard controller recognizes that new data is available.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4. Interrupt signal is sent to the CPU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keyboard interface sends an Interrupt Request (IRQ) to inform the CPU:</a:t>
            </a:r>
            <a:endParaRPr lang="en-US" altLang="en-US" sz="6000"/>
          </a:p>
          <a:p>
            <a:pPr marL="457200" lvl="1" indent="457200">
              <a:buNone/>
            </a:pPr>
            <a:r>
              <a:rPr lang="en-US" altLang="en-US" sz="6000"/>
              <a:t>“I have new data for you.”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5. CPU temporarily stops its current task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CPU pauses its current work for a very short time.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6. CPU executes the Interrupt Service Routine (ISR)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The CPU runs a special program that reads the key information from the keyboard.</a:t>
            </a:r>
            <a:endParaRPr lang="en-US" altLang="en-US" sz="6000"/>
          </a:p>
          <a:p>
            <a:pPr marL="0" indent="0">
              <a:buNone/>
            </a:pPr>
            <a:r>
              <a:rPr lang="en-US" altLang="en-US" sz="6000"/>
              <a:t>7. CPU returns to its previous task</a:t>
            </a:r>
            <a:endParaRPr lang="en-US" altLang="en-US" sz="6000"/>
          </a:p>
          <a:p>
            <a:pPr marL="0" indent="457200">
              <a:buNone/>
            </a:pPr>
            <a:r>
              <a:rPr lang="en-US" altLang="en-US" sz="6000"/>
              <a:t>After handling the keyboard input, the CPU returns to exactly where it stopped and continues its     	original program.</a:t>
            </a:r>
            <a:endParaRPr lang="en-US" altLang="en-US" sz="60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  <p:pic>
        <p:nvPicPr>
          <p:cNvPr id="6" name="Picture 5" descr="Interrupt Initiated I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2125" y="304800"/>
            <a:ext cx="8018780" cy="57340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p>
            <a:r>
              <a:rPr lang="en-US" altLang="en-US" sz="3600"/>
              <a:t>Real-Life Example of Interrupt-Initiated I/O: </a:t>
            </a:r>
            <a:r>
              <a:rPr lang="en-US" altLang="en-US" sz="3600" b="1">
                <a:solidFill>
                  <a:srgbClr val="FF0000"/>
                </a:solidFill>
              </a:rPr>
              <a:t>Simple analogy: Doorbell</a:t>
            </a:r>
            <a:endParaRPr lang="en-US" altLang="en-US" sz="3600" b="1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295"/>
          </a:xfrm>
        </p:spPr>
        <p:txBody>
          <a:bodyPr>
            <a:normAutofit lnSpcReduction="20000"/>
          </a:bodyPr>
          <a:p>
            <a:pPr algn="just">
              <a:buFont typeface="Wingdings" panose="05000000000000000000" charset="0"/>
              <a:buChar char="o"/>
            </a:pPr>
            <a:r>
              <a:rPr lang="en-US" altLang="en-US" sz="2000"/>
              <a:t>Think of the CPU as a person studying and the keyboard as a visitor.</a:t>
            </a:r>
            <a:endParaRPr lang="en-US" altLang="en-US" sz="2000"/>
          </a:p>
          <a:p>
            <a:pPr marL="0" indent="0" algn="just">
              <a:lnSpc>
                <a:spcPct val="70000"/>
              </a:lnSpc>
              <a:buFont typeface="Wingdings" panose="05000000000000000000" charset="0"/>
              <a:buNone/>
            </a:pPr>
            <a:endParaRPr lang="en-US" altLang="en-US" sz="2000"/>
          </a:p>
          <a:p>
            <a:pPr marL="0" indent="0" algn="l">
              <a:buFont typeface="Wingdings" panose="05000000000000000000" charset="0"/>
              <a:buNone/>
            </a:pPr>
            <a:r>
              <a:rPr lang="en-US" altLang="en-US" sz="2000"/>
              <a:t>CPU = studying</a:t>
            </a:r>
            <a:endParaRPr lang="en-US" altLang="en-US" sz="2000"/>
          </a:p>
          <a:p>
            <a:pPr marL="0" indent="0" algn="l">
              <a:buFont typeface="Wingdings" panose="05000000000000000000" charset="0"/>
              <a:buNone/>
            </a:pPr>
            <a:r>
              <a:rPr lang="en-US" altLang="en-US" sz="2000"/>
              <a:t>Keyboard = visitor</a:t>
            </a:r>
            <a:endParaRPr lang="en-US" altLang="en-US" sz="2000"/>
          </a:p>
          <a:p>
            <a:pPr marL="0" indent="0" algn="l">
              <a:buFont typeface="Wingdings" panose="05000000000000000000" charset="0"/>
              <a:buNone/>
            </a:pPr>
            <a:r>
              <a:rPr lang="en-US" altLang="en-US" sz="2000"/>
              <a:t>Key press = visitor rings the doorbell</a:t>
            </a:r>
            <a:endParaRPr lang="en-US" altLang="en-US" sz="2000"/>
          </a:p>
          <a:p>
            <a:pPr marL="0" indent="0" algn="l">
              <a:buFont typeface="Wingdings" panose="05000000000000000000" charset="0"/>
              <a:buNone/>
            </a:pPr>
            <a:r>
              <a:rPr lang="en-US" altLang="en-US" sz="2000"/>
              <a:t>Interrupt = doorbell signal</a:t>
            </a:r>
            <a:endParaRPr lang="en-US" altLang="en-US" sz="2000"/>
          </a:p>
          <a:p>
            <a:pPr marL="0" indent="0" algn="l">
              <a:buFont typeface="Wingdings" panose="05000000000000000000" charset="0"/>
              <a:buNone/>
            </a:pPr>
            <a:r>
              <a:rPr lang="en-US" altLang="en-US" sz="2000"/>
              <a:t>ISR = person opens the door and receives the message</a:t>
            </a:r>
            <a:endParaRPr lang="en-US" altLang="en-US" sz="2000"/>
          </a:p>
          <a:p>
            <a:pPr marL="0" indent="0" algn="l">
              <a:buFont typeface="Wingdings" panose="05000000000000000000" charset="0"/>
              <a:buNone/>
            </a:pPr>
            <a:r>
              <a:rPr lang="en-US" altLang="en-US" sz="2000"/>
              <a:t>Return from interrupt = person goes back to studying</a:t>
            </a:r>
            <a:endParaRPr lang="en-US" altLang="en-US" sz="2000"/>
          </a:p>
          <a:p>
            <a:pPr marL="0" indent="0" algn="just">
              <a:lnSpc>
                <a:spcPct val="70000"/>
              </a:lnSpc>
              <a:buFont typeface="Wingdings" panose="05000000000000000000" charset="0"/>
              <a:buNone/>
            </a:pPr>
            <a:endParaRPr lang="en-US" altLang="en-US" sz="2000"/>
          </a:p>
          <a:p>
            <a:pPr marL="0" indent="0" algn="just">
              <a:buFont typeface="Wingdings" panose="05000000000000000000" charset="0"/>
              <a:buNone/>
            </a:pPr>
            <a:r>
              <a:rPr lang="en-US" altLang="en-US" sz="2000" b="1"/>
              <a:t>In short:</a:t>
            </a:r>
            <a:endParaRPr lang="en-US" altLang="en-US" sz="2000" b="1"/>
          </a:p>
          <a:p>
            <a:pPr marL="0" indent="0" algn="just">
              <a:lnSpc>
                <a:spcPct val="10000"/>
              </a:lnSpc>
              <a:buFont typeface="Wingdings" panose="05000000000000000000" charset="0"/>
              <a:buNone/>
            </a:pPr>
            <a:endParaRPr lang="en-US" altLang="en-US" sz="2000"/>
          </a:p>
          <a:p>
            <a:pPr marL="0" indent="0" algn="just">
              <a:buFont typeface="Wingdings" panose="05000000000000000000" charset="0"/>
              <a:buNone/>
            </a:pPr>
            <a:r>
              <a:rPr lang="en-US" altLang="en-US" sz="2000" b="1">
                <a:solidFill>
                  <a:srgbClr val="FF0000"/>
                </a:solidFill>
              </a:rPr>
              <a:t>Device has data → Interface sends interrupt → CPU temporarily pauses → CPU services the device → CPU resumes its previous task.</a:t>
            </a:r>
            <a:endParaRPr lang="en-US" altLang="en-US" sz="2000" b="1">
              <a:solidFill>
                <a:srgbClr val="FF0000"/>
              </a:solidFill>
            </a:endParaRPr>
          </a:p>
          <a:p>
            <a:pPr marL="0" indent="0" algn="just">
              <a:lnSpc>
                <a:spcPct val="60000"/>
              </a:lnSpc>
              <a:buFont typeface="Wingdings" panose="05000000000000000000" charset="0"/>
              <a:buNone/>
            </a:pPr>
            <a:endParaRPr lang="en-US" altLang="en-US" sz="2000"/>
          </a:p>
          <a:p>
            <a:pPr marL="0" indent="0" algn="just">
              <a:buFont typeface="Wingdings" panose="05000000000000000000" charset="0"/>
              <a:buNone/>
            </a:pPr>
            <a:r>
              <a:rPr lang="en-US" altLang="en-US" sz="2000" b="1">
                <a:solidFill>
                  <a:schemeClr val="accent5">
                    <a:lumMod val="50000"/>
                  </a:schemeClr>
                </a:solidFill>
              </a:rPr>
              <a:t>This is called Interrupt-Initiated I/O because the device initiates the I/O operation by interrupting the CPU when it is ready.</a:t>
            </a:r>
            <a:endParaRPr lang="en-US" altLang="en-US" sz="20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Direct Memory Access (DMA)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/>
              <a:t>The data transfer between a fast storage media such as magnetic disk and memory unit is limited by the speed of the CPU. </a:t>
            </a:r>
            <a:endParaRPr lang="en-US" dirty="0"/>
          </a:p>
          <a:p>
            <a:pPr algn="just"/>
            <a:endParaRPr lang="en-US" sz="1200" dirty="0"/>
          </a:p>
          <a:p>
            <a:pPr algn="just"/>
            <a:r>
              <a:rPr lang="en-US" dirty="0"/>
              <a:t>Thus we can allow the peripherals directly communicate with each other using the memory buses, removing the intervention of the CPU. </a:t>
            </a:r>
            <a:endParaRPr lang="en-US" dirty="0"/>
          </a:p>
          <a:p>
            <a:pPr algn="just"/>
            <a:endParaRPr lang="en-US" sz="1100" dirty="0"/>
          </a:p>
          <a:p>
            <a:pPr algn="just"/>
            <a:r>
              <a:rPr lang="en-US" dirty="0"/>
              <a:t>This type of data transfer technique is known as DMA or direct memory access.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Direct Memory Access (DMA)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378615"/>
            <a:ext cx="82296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During DMA the CPU is idle and it has no control over the memory buses.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DMA controller takes over the buses to manage the transfer directly between the I/O devices and the memory unit. Bus grant request time.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Transfer the entire block of data at transfer rate of device because the device is usually slow than the speed at which the data can be transferred to CPU.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b="1" dirty="0">
                <a:solidFill>
                  <a:srgbClr val="C00000"/>
                </a:solidFill>
                <a:sym typeface="+mn-ea"/>
              </a:rPr>
              <a:t>System organization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algn="just">
              <a:lnSpc>
                <a:spcPct val="120000"/>
              </a:lnSpc>
            </a:pPr>
            <a:r>
              <a:rPr lang="en-US" dirty="0">
                <a:sym typeface="+mn-ea"/>
              </a:rPr>
              <a:t>How different hardware components of a computer system are interconnected.</a:t>
            </a:r>
            <a:endParaRPr lang="en-US" dirty="0"/>
          </a:p>
          <a:p>
            <a:pPr algn="just">
              <a:lnSpc>
                <a:spcPct val="120000"/>
              </a:lnSpc>
            </a:pPr>
            <a:r>
              <a:rPr lang="en-US" dirty="0">
                <a:sym typeface="+mn-ea"/>
              </a:rPr>
              <a:t>How they interact to perform operations.</a:t>
            </a:r>
            <a:endParaRPr lang="en-US" dirty="0"/>
          </a:p>
          <a:p>
            <a:pPr marL="571500" indent="0">
              <a:buFont typeface="Wingdings" panose="05000000000000000000" pitchFamily="2" charset="2"/>
              <a:buNone/>
            </a:pPr>
            <a:endParaRPr lang="en-US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  <a:sym typeface="+mn-ea"/>
              </a:rPr>
              <a:t>Goal: Efficient data transfer and coordination among components.</a:t>
            </a:r>
            <a:endParaRPr lang="en-US" b="1" dirty="0">
              <a:solidFill>
                <a:srgbClr val="C00000"/>
              </a:solidFill>
            </a:endParaRPr>
          </a:p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Working of DMA Transfer</a:t>
            </a:r>
            <a:endParaRPr lang="en-US" b="1" dirty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  <p:pic>
        <p:nvPicPr>
          <p:cNvPr id="6" name="Picture 5" descr="DMA Proces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060" y="701040"/>
            <a:ext cx="8207375" cy="55575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FC8CFFE-504E-48E2-9562-8F7E4BA14AAB}" type="slidenum">
              <a:rPr lang="en-US" smtClean="0"/>
            </a:fld>
            <a:endParaRPr lang="en-US"/>
          </a:p>
        </p:txBody>
      </p:sp>
      <p:pic>
        <p:nvPicPr>
          <p:cNvPr id="6" name="Picture 5" descr="DMA real-life exampl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57200"/>
            <a:ext cx="8279130" cy="548957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I/O Processor (IOP)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dirty="0"/>
              <a:t>A specialized processor dedicated to managing I/O operations.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Functions:</a:t>
            </a:r>
            <a:endParaRPr lang="en-US" b="1" dirty="0"/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Executes I/O instructions </a:t>
            </a:r>
            <a:endParaRPr lang="en-US" dirty="0"/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Controls multiple I/O devices </a:t>
            </a:r>
            <a:endParaRPr lang="en-US" dirty="0"/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Reduces CPU workload 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Advantages:</a:t>
            </a:r>
            <a:endParaRPr lang="en-US" b="1" dirty="0"/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Parallel operation with CPU </a:t>
            </a:r>
            <a:endParaRPr lang="en-US" dirty="0"/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Efficient handling of complex I/O tasks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Basic Concepts of Parallel Processing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 processing involves executing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tasks simultaneously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improve performance.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 processing is used to increase the computational speed of computer systems by performing multiple data-processing operations simultaneously.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example, while an instruction is being executed in ALU, the next instruction can be read from memory.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system can have two or more ALUs and be able to execute multiple instructions at the same time. 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addition, two or more processing is also used to speed up computer processing capacity and increases with parallel processing, and with it, the cost of the system increases.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Parallel Processing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  <p:pic>
        <p:nvPicPr>
          <p:cNvPr id="13314" name="Picture 2" descr="Parallel Algorithm Models in Parallel Computing - GeeksforGeeks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1600200"/>
            <a:ext cx="535305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48922" y="1166018"/>
            <a:ext cx="8046156" cy="4525963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D1D5-771F-478F-ABA6-627549AA1872}" type="datetime3">
              <a:rPr lang="en-US" smtClean="0"/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Bus Control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>
                <a:solidFill>
                  <a:srgbClr val="0070C0"/>
                </a:solidFill>
              </a:rPr>
              <a:t>A </a:t>
            </a:r>
            <a:r>
              <a:rPr lang="en-US" b="1" dirty="0">
                <a:solidFill>
                  <a:srgbClr val="0070C0"/>
                </a:solidFill>
              </a:rPr>
              <a:t>bus</a:t>
            </a:r>
            <a:r>
              <a:rPr lang="en-US" dirty="0">
                <a:solidFill>
                  <a:srgbClr val="0070C0"/>
                </a:solidFill>
              </a:rPr>
              <a:t> is a shared communication pathway that connects system components.</a:t>
            </a:r>
            <a:endParaRPr lang="en-US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Types of Buses:</a:t>
            </a:r>
            <a:endParaRPr lang="en-US" b="1" dirty="0"/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b="1" dirty="0"/>
              <a:t>Data Bus</a:t>
            </a:r>
            <a:r>
              <a:rPr lang="en-US" dirty="0"/>
              <a:t> – Transfers data </a:t>
            </a:r>
            <a:endParaRPr lang="en-US" dirty="0"/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b="1" dirty="0"/>
              <a:t>Address Bus</a:t>
            </a:r>
            <a:r>
              <a:rPr lang="en-US" dirty="0"/>
              <a:t> – Carries memory addresses </a:t>
            </a:r>
            <a:endParaRPr lang="en-US" dirty="0"/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b="1" dirty="0"/>
              <a:t>Control Bus</a:t>
            </a:r>
            <a:r>
              <a:rPr lang="en-US" dirty="0"/>
              <a:t> – Carries control signals 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70C0"/>
                </a:solidFill>
              </a:rPr>
              <a:t>Bus Control Functions:</a:t>
            </a:r>
            <a:endParaRPr lang="en-US" b="1" dirty="0">
              <a:solidFill>
                <a:srgbClr val="0070C0"/>
              </a:solidFill>
            </a:endParaRP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70C0"/>
                </a:solidFill>
              </a:rPr>
              <a:t>Determines </a:t>
            </a:r>
            <a:r>
              <a:rPr lang="en-US" b="1" dirty="0">
                <a:solidFill>
                  <a:srgbClr val="0070C0"/>
                </a:solidFill>
              </a:rPr>
              <a:t>who can use the bus</a:t>
            </a:r>
            <a:r>
              <a:rPr lang="en-US" dirty="0">
                <a:solidFill>
                  <a:srgbClr val="0070C0"/>
                </a:solidFill>
              </a:rPr>
              <a:t> at a given time </a:t>
            </a:r>
            <a:endParaRPr lang="en-US" dirty="0">
              <a:solidFill>
                <a:srgbClr val="0070C0"/>
              </a:solidFill>
            </a:endParaRP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70C0"/>
                </a:solidFill>
              </a:rPr>
              <a:t>Ensures </a:t>
            </a:r>
            <a:r>
              <a:rPr lang="en-US" b="1" dirty="0">
                <a:solidFill>
                  <a:srgbClr val="0070C0"/>
                </a:solidFill>
              </a:rPr>
              <a:t>proper timing and synchronization</a:t>
            </a:r>
            <a:r>
              <a:rPr lang="en-US" dirty="0">
                <a:solidFill>
                  <a:srgbClr val="0070C0"/>
                </a:solidFill>
              </a:rPr>
              <a:t> </a:t>
            </a:r>
            <a:endParaRPr lang="en-US" dirty="0">
              <a:solidFill>
                <a:srgbClr val="0070C0"/>
              </a:solidFill>
            </a:endParaRP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70C0"/>
                </a:solidFill>
              </a:rPr>
              <a:t>Manages </a:t>
            </a:r>
            <a:r>
              <a:rPr lang="en-US" b="1" dirty="0">
                <a:solidFill>
                  <a:srgbClr val="0070C0"/>
                </a:solidFill>
              </a:rPr>
              <a:t>read/write operations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I/O interface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The method that is used to transfer information between internal storage and external I/O devices is known as </a:t>
            </a:r>
            <a:r>
              <a:rPr lang="en-US" b="1" dirty="0">
                <a:solidFill>
                  <a:srgbClr val="C00000"/>
                </a:solidFill>
              </a:rPr>
              <a:t>I/O interface</a:t>
            </a:r>
            <a:r>
              <a:rPr lang="en-US" dirty="0"/>
              <a:t>.</a:t>
            </a:r>
            <a:endParaRPr lang="en-US" dirty="0"/>
          </a:p>
          <a:p>
            <a:pPr algn="just"/>
            <a:r>
              <a:rPr lang="en-US" dirty="0"/>
              <a:t> The CPU is interfaced using special communication links by the </a:t>
            </a:r>
            <a:r>
              <a:rPr lang="en-US" b="1" dirty="0">
                <a:solidFill>
                  <a:srgbClr val="C00000"/>
                </a:solidFill>
              </a:rPr>
              <a:t>peripherals </a:t>
            </a:r>
            <a:r>
              <a:rPr lang="en-US" dirty="0"/>
              <a:t>connected to any </a:t>
            </a:r>
            <a:r>
              <a:rPr lang="en-US" b="1" dirty="0">
                <a:solidFill>
                  <a:srgbClr val="0070C0"/>
                </a:solidFill>
              </a:rPr>
              <a:t>computer system</a:t>
            </a:r>
            <a:r>
              <a:rPr lang="en-US" dirty="0"/>
              <a:t>.</a:t>
            </a:r>
            <a:endParaRPr lang="en-US" dirty="0"/>
          </a:p>
          <a:p>
            <a:pPr algn="just"/>
            <a:r>
              <a:rPr lang="en-US" dirty="0"/>
              <a:t>There exists special hardware components between CPU and peripherals </a:t>
            </a:r>
            <a:r>
              <a:rPr lang="en-US" b="1" dirty="0">
                <a:solidFill>
                  <a:srgbClr val="0070C0"/>
                </a:solidFill>
              </a:rPr>
              <a:t>to supervise and synchronize</a:t>
            </a:r>
            <a:r>
              <a:rPr lang="en-US" dirty="0"/>
              <a:t> all the input and output transfers that are called </a:t>
            </a:r>
            <a:r>
              <a:rPr lang="en-US" b="1" dirty="0">
                <a:solidFill>
                  <a:srgbClr val="C00000"/>
                </a:solidFill>
              </a:rPr>
              <a:t>interface units</a:t>
            </a:r>
            <a:r>
              <a:rPr lang="en-US" b="1" dirty="0"/>
              <a:t>.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I/O interface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19175" y="1676400"/>
            <a:ext cx="7105650" cy="408622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Mode of Transfer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 The binary information that is received from an external device is usually stored in the memory unit. </a:t>
            </a:r>
            <a:endParaRPr lang="en-US" dirty="0"/>
          </a:p>
          <a:p>
            <a:pPr marL="0" indent="0" algn="just">
              <a:buNone/>
            </a:pPr>
            <a:endParaRPr lang="en-US" sz="1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 CPU processes the information but the source and target is always the memory unit.</a:t>
            </a:r>
            <a:endParaRPr lang="en-US" dirty="0"/>
          </a:p>
          <a:p>
            <a:pPr marL="0" indent="0" algn="just">
              <a:buNone/>
            </a:pPr>
            <a:endParaRPr lang="en-US" sz="1600" dirty="0"/>
          </a:p>
          <a:p>
            <a:pPr algn="just"/>
            <a:r>
              <a:rPr lang="en-US" dirty="0"/>
              <a:t> Data transfer between CPU and the I/O devices may be done in different modes:</a:t>
            </a:r>
            <a:endParaRPr lang="en-US" dirty="0"/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Programmed I/O. </a:t>
            </a:r>
            <a:endParaRPr lang="en-US" dirty="0"/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Interrupt- initiated I/O. </a:t>
            </a:r>
            <a:endParaRPr lang="en-US" dirty="0"/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Direct memory access( DMA).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Programmed I/O (PIO)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b="1" dirty="0"/>
              <a:t>Programmed I/O </a:t>
            </a:r>
            <a:r>
              <a:rPr lang="en-US" sz="2800" dirty="0"/>
              <a:t>is a method of data transfer between the CPU and a peripheral device where the </a:t>
            </a:r>
            <a:r>
              <a:rPr lang="en-US" sz="2800" b="1" dirty="0">
                <a:solidFill>
                  <a:srgbClr val="FF0000"/>
                </a:solidFill>
              </a:rPr>
              <a:t>CPU is responsible for managing every aspect of the operation.</a:t>
            </a:r>
            <a:endParaRPr lang="en-US" sz="2800" dirty="0">
              <a:solidFill>
                <a:srgbClr val="FF0000"/>
              </a:solidFill>
            </a:endParaRPr>
          </a:p>
          <a:p>
            <a:pPr algn="just"/>
            <a:r>
              <a:rPr lang="en-US" sz="2800" dirty="0"/>
              <a:t>CPU continuously check the status of the device to see if it is ready—</a:t>
            </a:r>
            <a:r>
              <a:rPr lang="en-US" sz="2800" b="1" dirty="0"/>
              <a:t>a process known as </a:t>
            </a:r>
            <a:r>
              <a:rPr lang="en-US" sz="2800" b="1" dirty="0">
                <a:solidFill>
                  <a:srgbClr val="FF0000"/>
                </a:solidFill>
              </a:rPr>
              <a:t>polling</a:t>
            </a:r>
            <a:r>
              <a:rPr lang="en-US" sz="2800" b="1" dirty="0"/>
              <a:t> or </a:t>
            </a:r>
            <a:r>
              <a:rPr lang="en-US" sz="2800" b="1" dirty="0">
                <a:solidFill>
                  <a:srgbClr val="FF0000"/>
                </a:solidFill>
              </a:rPr>
              <a:t>busy-waiting</a:t>
            </a:r>
            <a:r>
              <a:rPr lang="en-US" sz="2800" b="1" dirty="0"/>
              <a:t>.</a:t>
            </a:r>
            <a:r>
              <a:rPr lang="en-US" sz="2800" b="1" dirty="0"/>
              <a:t> </a:t>
            </a:r>
            <a:endParaRPr lang="en-US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>
                <a:solidFill>
                  <a:srgbClr val="C00000"/>
                </a:solidFill>
              </a:rPr>
              <a:t>Polling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Polling is a software technique that uses a program to check the status of devices. </a:t>
            </a:r>
            <a:endParaRPr lang="en-US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C00000"/>
                </a:solidFill>
              </a:rPr>
              <a:t>The device can be a disk drive or any other peripheral device in the computer. </a:t>
            </a:r>
            <a:endParaRPr lang="en-US" dirty="0">
              <a:solidFill>
                <a:srgbClr val="C0000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The program polls the device for information, such as if it has data available or not.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22954-BC34-450E-8F3D-7361E206497A}" type="datetime3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10952</Words>
  <Application>WPS Presentation</Application>
  <PresentationFormat>On-screen Show (4:3)</PresentationFormat>
  <Paragraphs>470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4" baseType="lpstr">
      <vt:lpstr>Arial</vt:lpstr>
      <vt:lpstr>SimSun</vt:lpstr>
      <vt:lpstr>Wingdings</vt:lpstr>
      <vt:lpstr>Times New Roman</vt:lpstr>
      <vt:lpstr>Wingdings</vt:lpstr>
      <vt:lpstr>Microsoft YaHei</vt:lpstr>
      <vt:lpstr>Arial Unicode MS</vt:lpstr>
      <vt:lpstr>Calibri</vt:lpstr>
      <vt:lpstr>Office Theme</vt:lpstr>
      <vt:lpstr>Chapter 5 System Organization</vt:lpstr>
      <vt:lpstr>  Introduction  </vt:lpstr>
      <vt:lpstr>System organization </vt:lpstr>
      <vt:lpstr> Bus Control </vt:lpstr>
      <vt:lpstr>I/O interface</vt:lpstr>
      <vt:lpstr>I/O interface</vt:lpstr>
      <vt:lpstr> Mode of Transfer </vt:lpstr>
      <vt:lpstr> Programmed I/O (PIO) </vt:lpstr>
      <vt:lpstr> Polling </vt:lpstr>
      <vt:lpstr>  How Programmed I/O Works  </vt:lpstr>
      <vt:lpstr>Kernel Space</vt:lpstr>
      <vt:lpstr>Why is kernel space needed?</vt:lpstr>
      <vt:lpstr>How does the kernel work?</vt:lpstr>
      <vt:lpstr> System Call</vt:lpstr>
      <vt:lpstr>Common System Calls</vt:lpstr>
      <vt:lpstr>How does System Call work?</vt:lpstr>
      <vt:lpstr> Example − Printing “Computer" String </vt:lpstr>
      <vt:lpstr>Example − Printing “Computer" String</vt:lpstr>
      <vt:lpstr>PowerPoint 演示文稿</vt:lpstr>
      <vt:lpstr>PowerPoint 演示文稿</vt:lpstr>
      <vt:lpstr>Characteristics of Polling</vt:lpstr>
      <vt:lpstr> Advantages and Disadvantages of Polling </vt:lpstr>
      <vt:lpstr> Interrupt-Initiated I/O  </vt:lpstr>
      <vt:lpstr> How Interrupt-Initiated I/O Works </vt:lpstr>
      <vt:lpstr>Real-Life Example of Interrupt-Initiated I/O: Keyboard</vt:lpstr>
      <vt:lpstr>PowerPoint 演示文稿</vt:lpstr>
      <vt:lpstr>Real-Life Example of Interrupt-Initiated I/O: Simple analogy: Doorbell</vt:lpstr>
      <vt:lpstr> Direct Memory Access (DMA) </vt:lpstr>
      <vt:lpstr>Direct Memory Access (DMA)</vt:lpstr>
      <vt:lpstr>Working of DMA Transfer</vt:lpstr>
      <vt:lpstr>PowerPoint 演示文稿</vt:lpstr>
      <vt:lpstr> I/O Processor (IOP) </vt:lpstr>
      <vt:lpstr> Basic Concepts of Parallel Processing </vt:lpstr>
      <vt:lpstr>Parallel Processing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301 Microprocessors</dc:title>
  <dc:creator>User</dc:creator>
  <cp:lastModifiedBy>WPS_1785769146</cp:lastModifiedBy>
  <cp:revision>168</cp:revision>
  <dcterms:created xsi:type="dcterms:W3CDTF">2020-03-25T03:39:00Z</dcterms:created>
  <dcterms:modified xsi:type="dcterms:W3CDTF">2026-08-15T10:53:06Z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FE6A855BB2904FC5A72EF057411A198A_12</vt:lpwstr>
  </property>
</Properties>
</file>