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79" r:id="rId10"/>
    <p:sldId id="264" r:id="rId11"/>
    <p:sldId id="265" r:id="rId12"/>
    <p:sldId id="280" r:id="rId13"/>
    <p:sldId id="281" r:id="rId14"/>
    <p:sldId id="283" r:id="rId15"/>
    <p:sldId id="284" r:id="rId16"/>
    <p:sldId id="285" r:id="rId17"/>
    <p:sldId id="286" r:id="rId18"/>
    <p:sldId id="287"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9C7AF7-7BD3-4F45-B9D5-58494ABB1B79}" type="datetimeFigureOut">
              <a:rPr lang="en-US" smtClean="0"/>
              <a:t>8/9/2023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430029-314A-4C30-BAFF-34A9668B84AE}" type="slidenum">
              <a:rPr lang="en-US" smtClean="0"/>
              <a:t>‹#›</a:t>
            </a:fld>
            <a:endParaRPr lang="en-US"/>
          </a:p>
        </p:txBody>
      </p:sp>
    </p:spTree>
    <p:extLst>
      <p:ext uri="{BB962C8B-B14F-4D97-AF65-F5344CB8AC3E}">
        <p14:creationId xmlns:p14="http://schemas.microsoft.com/office/powerpoint/2010/main" val="1841830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D2BF7C-26E3-4722-AEE9-6A61C9EADE8C}" type="datetime1">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5C2922-2069-4798-8876-EE59804D8FD8}" type="datetime1">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A9F019-6B69-4963-A740-576675ADF43C}" type="datetime1">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6F01E6-FCE4-48B1-842C-48351706C4B9}" type="datetime1">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7CC774-1F76-408B-9A96-B5840EE4A2FB}" type="datetime1">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CE65D8-1CCA-4D2E-BF76-00E0281ADB9B}" type="datetime1">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8117BF-1355-4BB0-9119-5FC292A2B17E}" type="datetime1">
              <a:rPr lang="en-US" smtClean="0"/>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B3DF7F-196F-455E-A724-A04886210CCB}" type="datetime1">
              <a:rPr lang="en-US" smtClean="0"/>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D6A555-CFE8-41AD-888D-0F70BD3B8BDD}" type="datetime1">
              <a:rPr lang="en-US" smtClean="0"/>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64A160-C8E2-48DD-AFC9-70379B6FE10B}" type="datetime1">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74186F-E791-4D56-B546-18CF9D357475}" type="datetime1">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BEA17-A882-47B9-A8BA-1636752F04C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374DE0-2631-4E7E-A231-EDDFD98FB062}" type="datetime1">
              <a:rPr lang="en-US" smtClean="0"/>
              <a:t>8/9/2023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BEA17-A882-47B9-A8BA-1636752F04C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lstStyle/>
          <a:p>
            <a:r>
              <a:rPr lang="en-US" dirty="0" smtClean="0"/>
              <a:t>Software Project Management</a:t>
            </a:r>
            <a:endParaRPr lang="en-US" dirty="0"/>
          </a:p>
        </p:txBody>
      </p:sp>
      <p:sp>
        <p:nvSpPr>
          <p:cNvPr id="3" name="Subtitle 2"/>
          <p:cNvSpPr>
            <a:spLocks noGrp="1"/>
          </p:cNvSpPr>
          <p:nvPr>
            <p:ph type="subTitle" idx="1"/>
          </p:nvPr>
        </p:nvSpPr>
        <p:spPr>
          <a:xfrm>
            <a:off x="609600" y="2514600"/>
            <a:ext cx="7924800" cy="1752600"/>
          </a:xfrm>
        </p:spPr>
        <p:txBody>
          <a:bodyPr>
            <a:normAutofit fontScale="85000" lnSpcReduction="20000"/>
          </a:bodyPr>
          <a:lstStyle/>
          <a:p>
            <a:r>
              <a:rPr lang="en-US" dirty="0" err="1" smtClean="0">
                <a:solidFill>
                  <a:schemeClr val="tx1"/>
                </a:solidFill>
              </a:rPr>
              <a:t>Uzzal</a:t>
            </a:r>
            <a:r>
              <a:rPr lang="en-US" dirty="0" smtClean="0">
                <a:solidFill>
                  <a:schemeClr val="tx1"/>
                </a:solidFill>
              </a:rPr>
              <a:t> Kumar </a:t>
            </a:r>
            <a:r>
              <a:rPr lang="en-US" dirty="0" err="1" smtClean="0">
                <a:solidFill>
                  <a:schemeClr val="tx1"/>
                </a:solidFill>
              </a:rPr>
              <a:t>Prodhan</a:t>
            </a:r>
            <a:endParaRPr lang="en-US" dirty="0" smtClean="0">
              <a:solidFill>
                <a:schemeClr val="tx1"/>
              </a:solidFill>
            </a:endParaRPr>
          </a:p>
          <a:p>
            <a:r>
              <a:rPr lang="en-US" dirty="0" smtClean="0">
                <a:solidFill>
                  <a:schemeClr val="tx1"/>
                </a:solidFill>
              </a:rPr>
              <a:t>Professor</a:t>
            </a:r>
            <a:endParaRPr lang="en-US" dirty="0" smtClean="0">
              <a:solidFill>
                <a:schemeClr val="tx1"/>
              </a:solidFill>
            </a:endParaRPr>
          </a:p>
          <a:p>
            <a:r>
              <a:rPr lang="en-US" dirty="0" smtClean="0">
                <a:solidFill>
                  <a:schemeClr val="tx1"/>
                </a:solidFill>
              </a:rPr>
              <a:t>Department of Computer Science &amp; Engineering</a:t>
            </a:r>
          </a:p>
          <a:p>
            <a:r>
              <a:rPr lang="en-US" dirty="0" err="1" smtClean="0">
                <a:solidFill>
                  <a:schemeClr val="tx1"/>
                </a:solidFill>
              </a:rPr>
              <a:t>Jatiya</a:t>
            </a:r>
            <a:r>
              <a:rPr lang="en-US" dirty="0" smtClean="0">
                <a:solidFill>
                  <a:schemeClr val="tx1"/>
                </a:solidFill>
              </a:rPr>
              <a:t> </a:t>
            </a:r>
            <a:r>
              <a:rPr lang="en-US" dirty="0" err="1" smtClean="0">
                <a:solidFill>
                  <a:schemeClr val="tx1"/>
                </a:solidFill>
              </a:rPr>
              <a:t>Kabi</a:t>
            </a:r>
            <a:r>
              <a:rPr lang="en-US" dirty="0" smtClean="0">
                <a:solidFill>
                  <a:schemeClr val="tx1"/>
                </a:solidFill>
              </a:rPr>
              <a:t> </a:t>
            </a:r>
            <a:r>
              <a:rPr lang="en-US" dirty="0" err="1" smtClean="0">
                <a:solidFill>
                  <a:schemeClr val="tx1"/>
                </a:solidFill>
              </a:rPr>
              <a:t>Kazi</a:t>
            </a:r>
            <a:r>
              <a:rPr lang="en-US" dirty="0" smtClean="0">
                <a:solidFill>
                  <a:schemeClr val="tx1"/>
                </a:solidFill>
              </a:rPr>
              <a:t> </a:t>
            </a:r>
            <a:r>
              <a:rPr lang="en-US" dirty="0" err="1" smtClean="0">
                <a:solidFill>
                  <a:schemeClr val="tx1"/>
                </a:solidFill>
              </a:rPr>
              <a:t>Nazrul</a:t>
            </a:r>
            <a:r>
              <a:rPr lang="en-US" dirty="0" smtClean="0">
                <a:solidFill>
                  <a:schemeClr val="tx1"/>
                </a:solidFill>
              </a:rPr>
              <a:t> Islam University</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Software Project Management : </a:t>
            </a:r>
          </a:p>
          <a:p>
            <a:pPr algn="l"/>
            <a:endParaRPr lang="en-US" sz="2000" b="1" dirty="0" smtClean="0">
              <a:solidFill>
                <a:schemeClr val="tx1"/>
              </a:solidFill>
            </a:endParaRPr>
          </a:p>
          <a:p>
            <a:pPr algn="just">
              <a:buFont typeface="Arial" pitchFamily="34" charset="0"/>
              <a:buChar char="•"/>
            </a:pPr>
            <a:r>
              <a:rPr lang="en-US" sz="1800" i="1" dirty="0" smtClean="0"/>
              <a:t> </a:t>
            </a:r>
            <a:r>
              <a:rPr lang="en-US" sz="1800" i="1" dirty="0" smtClean="0">
                <a:solidFill>
                  <a:schemeClr val="tx1"/>
                </a:solidFill>
              </a:rPr>
              <a:t>Software </a:t>
            </a:r>
            <a:r>
              <a:rPr lang="en-US" sz="1800" i="1" dirty="0">
                <a:solidFill>
                  <a:schemeClr val="tx1"/>
                </a:solidFill>
              </a:rPr>
              <a:t>project management is a type of project management that </a:t>
            </a:r>
            <a:r>
              <a:rPr lang="en-US" sz="1800" i="1" dirty="0" smtClean="0">
                <a:solidFill>
                  <a:schemeClr val="tx1"/>
                </a:solidFill>
              </a:rPr>
              <a:t>focuses </a:t>
            </a:r>
            <a:r>
              <a:rPr lang="en-US" sz="1800" dirty="0" smtClean="0">
                <a:solidFill>
                  <a:schemeClr val="tx1"/>
                </a:solidFill>
              </a:rPr>
              <a:t>specifically </a:t>
            </a:r>
            <a:r>
              <a:rPr lang="en-US" sz="1800" dirty="0">
                <a:solidFill>
                  <a:schemeClr val="tx1"/>
                </a:solidFill>
              </a:rPr>
              <a:t>on creating or updating software.</a:t>
            </a:r>
            <a:r>
              <a:rPr lang="en-US" sz="1800" dirty="0" smtClean="0">
                <a:solidFill>
                  <a:schemeClr val="tx1"/>
                </a:solidFill>
              </a:rPr>
              <a:t> </a:t>
            </a:r>
          </a:p>
          <a:p>
            <a:pPr algn="just"/>
            <a:endParaRPr lang="en-US" sz="1800" dirty="0" smtClean="0">
              <a:solidFill>
                <a:schemeClr val="tx1"/>
              </a:solidFill>
            </a:endParaRPr>
          </a:p>
          <a:p>
            <a:pPr algn="just">
              <a:buFont typeface="Arial" pitchFamily="34" charset="0"/>
              <a:buChar char="•"/>
            </a:pPr>
            <a:r>
              <a:rPr lang="en-US" sz="1800" dirty="0" smtClean="0">
                <a:solidFill>
                  <a:schemeClr val="tx1"/>
                </a:solidFill>
              </a:rPr>
              <a:t> </a:t>
            </a:r>
            <a:r>
              <a:rPr lang="en-US" sz="1800" dirty="0">
                <a:solidFill>
                  <a:schemeClr val="tx1"/>
                </a:solidFill>
              </a:rPr>
              <a:t>Project management involves coordinating people, vendors, and resources</a:t>
            </a:r>
            <a:r>
              <a:rPr lang="en-US" sz="1800" dirty="0" smtClean="0">
                <a:solidFill>
                  <a:schemeClr val="tx1"/>
                </a:solidFill>
              </a:rPr>
              <a:t>.</a:t>
            </a:r>
          </a:p>
          <a:p>
            <a:pPr algn="just"/>
            <a:endParaRPr lang="en-US" sz="1800" dirty="0" smtClean="0">
              <a:solidFill>
                <a:schemeClr val="tx1"/>
              </a:solidFill>
            </a:endParaRPr>
          </a:p>
          <a:p>
            <a:pPr algn="just">
              <a:buFont typeface="Arial" pitchFamily="34" charset="0"/>
              <a:buChar char="•"/>
            </a:pPr>
            <a:r>
              <a:rPr lang="en-US" sz="1800" dirty="0" smtClean="0">
                <a:solidFill>
                  <a:schemeClr val="tx1"/>
                </a:solidFill>
              </a:rPr>
              <a:t>  Project </a:t>
            </a:r>
            <a:r>
              <a:rPr lang="en-US" sz="1800" dirty="0">
                <a:solidFill>
                  <a:schemeClr val="tx1"/>
                </a:solidFill>
              </a:rPr>
              <a:t>management requires excellent communication skills, a strong will </a:t>
            </a:r>
            <a:r>
              <a:rPr lang="en-US" sz="1800" dirty="0" smtClean="0">
                <a:solidFill>
                  <a:schemeClr val="tx1"/>
                </a:solidFill>
              </a:rPr>
              <a:t>to protect </a:t>
            </a:r>
            <a:r>
              <a:rPr lang="en-US" sz="1800" dirty="0">
                <a:solidFill>
                  <a:schemeClr val="tx1"/>
                </a:solidFill>
              </a:rPr>
              <a:t>the project scope, and leadership skills to enforce quality </a:t>
            </a:r>
            <a:r>
              <a:rPr lang="en-US" sz="1800" dirty="0" smtClean="0">
                <a:solidFill>
                  <a:schemeClr val="tx1"/>
                </a:solidFill>
              </a:rPr>
              <a:t>throughout the </a:t>
            </a:r>
            <a:r>
              <a:rPr lang="en-US" sz="1800" dirty="0">
                <a:solidFill>
                  <a:schemeClr val="tx1"/>
                </a:solidFill>
              </a:rPr>
              <a:t>project work.</a:t>
            </a:r>
          </a:p>
        </p:txBody>
      </p:sp>
      <p:sp>
        <p:nvSpPr>
          <p:cNvPr id="4" name="Slide Number Placeholder 3"/>
          <p:cNvSpPr>
            <a:spLocks noGrp="1"/>
          </p:cNvSpPr>
          <p:nvPr>
            <p:ph type="sldNum" sz="quarter" idx="12"/>
          </p:nvPr>
        </p:nvSpPr>
        <p:spPr/>
        <p:txBody>
          <a:bodyPr/>
          <a:lstStyle/>
          <a:p>
            <a:fld id="{1FEBEA17-A882-47B9-A8BA-1636752F04C5}"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What is Management? </a:t>
            </a: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11</a:t>
            </a:fld>
            <a:endParaRPr lang="en-US"/>
          </a:p>
        </p:txBody>
      </p:sp>
      <p:pic>
        <p:nvPicPr>
          <p:cNvPr id="2050" name="Picture 2"/>
          <p:cNvPicPr>
            <a:picLocks noChangeAspect="1" noChangeArrowheads="1"/>
          </p:cNvPicPr>
          <p:nvPr/>
        </p:nvPicPr>
        <p:blipFill>
          <a:blip r:embed="rId2"/>
          <a:srcRect/>
          <a:stretch>
            <a:fillRect/>
          </a:stretch>
        </p:blipFill>
        <p:spPr bwMode="auto">
          <a:xfrm>
            <a:off x="609600" y="2209800"/>
            <a:ext cx="7315200" cy="3733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What are the most frequent challenges for Project  Managers?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12</a:t>
            </a:fld>
            <a:endParaRPr lang="en-US"/>
          </a:p>
        </p:txBody>
      </p:sp>
      <p:pic>
        <p:nvPicPr>
          <p:cNvPr id="3074" name="Picture 2"/>
          <p:cNvPicPr>
            <a:picLocks noChangeAspect="1" noChangeArrowheads="1"/>
          </p:cNvPicPr>
          <p:nvPr/>
        </p:nvPicPr>
        <p:blipFill>
          <a:blip r:embed="rId2"/>
          <a:srcRect/>
          <a:stretch>
            <a:fillRect/>
          </a:stretch>
        </p:blipFill>
        <p:spPr bwMode="auto">
          <a:xfrm>
            <a:off x="1676400" y="2133600"/>
            <a:ext cx="5334000" cy="20288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676400" y="4114800"/>
            <a:ext cx="6305550" cy="1790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Problems with Software Projects: (From the Managers Point of View)</a:t>
            </a: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13</a:t>
            </a:fld>
            <a:endParaRPr lang="en-US"/>
          </a:p>
        </p:txBody>
      </p:sp>
      <p:pic>
        <p:nvPicPr>
          <p:cNvPr id="4098" name="Picture 2"/>
          <p:cNvPicPr>
            <a:picLocks noChangeAspect="1" noChangeArrowheads="1"/>
          </p:cNvPicPr>
          <p:nvPr/>
        </p:nvPicPr>
        <p:blipFill>
          <a:blip r:embed="rId2"/>
          <a:srcRect/>
          <a:stretch>
            <a:fillRect/>
          </a:stretch>
        </p:blipFill>
        <p:spPr bwMode="auto">
          <a:xfrm>
            <a:off x="609600" y="2133600"/>
            <a:ext cx="7086599" cy="312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Problems with Software Projects: (From the Members of Project Team)</a:t>
            </a: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14</a:t>
            </a:fld>
            <a:endParaRPr lang="en-US"/>
          </a:p>
        </p:txBody>
      </p:sp>
      <p:pic>
        <p:nvPicPr>
          <p:cNvPr id="5123" name="Picture 3"/>
          <p:cNvPicPr>
            <a:picLocks noChangeAspect="1" noChangeArrowheads="1"/>
          </p:cNvPicPr>
          <p:nvPr/>
        </p:nvPicPr>
        <p:blipFill>
          <a:blip r:embed="rId2"/>
          <a:srcRect/>
          <a:stretch>
            <a:fillRect/>
          </a:stretch>
        </p:blipFill>
        <p:spPr bwMode="auto">
          <a:xfrm>
            <a:off x="1219200" y="2133600"/>
            <a:ext cx="6858000" cy="4114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Projects Control Cycle:</a:t>
            </a:r>
          </a:p>
          <a:p>
            <a:pPr algn="l"/>
            <a:endParaRPr lang="en-US" sz="2000" b="1" dirty="0" smtClean="0">
              <a:solidFill>
                <a:schemeClr val="tx1"/>
              </a:solidFill>
            </a:endParaRP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15</a:t>
            </a:fld>
            <a:endParaRPr lang="en-US"/>
          </a:p>
        </p:txBody>
      </p:sp>
      <p:pic>
        <p:nvPicPr>
          <p:cNvPr id="6146" name="Picture 2"/>
          <p:cNvPicPr>
            <a:picLocks noChangeAspect="1" noChangeArrowheads="1"/>
          </p:cNvPicPr>
          <p:nvPr/>
        </p:nvPicPr>
        <p:blipFill>
          <a:blip r:embed="rId2"/>
          <a:srcRect/>
          <a:stretch>
            <a:fillRect/>
          </a:stretch>
        </p:blipFill>
        <p:spPr bwMode="auto">
          <a:xfrm>
            <a:off x="1219200" y="1981200"/>
            <a:ext cx="6553200" cy="4600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Information and Control  in Organizations:</a:t>
            </a:r>
          </a:p>
          <a:p>
            <a:pPr algn="l"/>
            <a:endParaRPr lang="en-US" sz="2000" b="1" dirty="0" smtClean="0">
              <a:solidFill>
                <a:schemeClr val="tx1"/>
              </a:solidFill>
            </a:endParaRP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16</a:t>
            </a:fld>
            <a:endParaRPr lang="en-US"/>
          </a:p>
        </p:txBody>
      </p:sp>
      <p:pic>
        <p:nvPicPr>
          <p:cNvPr id="7170" name="Picture 2"/>
          <p:cNvPicPr>
            <a:picLocks noChangeAspect="1" noChangeArrowheads="1"/>
          </p:cNvPicPr>
          <p:nvPr/>
        </p:nvPicPr>
        <p:blipFill>
          <a:blip r:embed="rId2"/>
          <a:srcRect/>
          <a:stretch>
            <a:fillRect/>
          </a:stretch>
        </p:blipFill>
        <p:spPr bwMode="auto">
          <a:xfrm>
            <a:off x="1295400" y="2362200"/>
            <a:ext cx="6324600" cy="3429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371600"/>
            <a:ext cx="7924800" cy="3810000"/>
          </a:xfrm>
        </p:spPr>
        <p:txBody>
          <a:bodyPr>
            <a:normAutofit/>
          </a:bodyPr>
          <a:lstStyle/>
          <a:p>
            <a:pPr algn="l"/>
            <a:r>
              <a:rPr lang="en-US" sz="2000" b="1" dirty="0" smtClean="0">
                <a:solidFill>
                  <a:schemeClr val="tx1"/>
                </a:solidFill>
              </a:rPr>
              <a:t>Requirement Specification:</a:t>
            </a:r>
          </a:p>
          <a:p>
            <a:pPr algn="l"/>
            <a:endParaRPr lang="en-US" sz="2000" b="1" dirty="0" smtClean="0">
              <a:solidFill>
                <a:schemeClr val="tx1"/>
              </a:solidFill>
            </a:endParaRPr>
          </a:p>
          <a:p>
            <a:pPr algn="l"/>
            <a:endParaRPr lang="en-US" sz="2000" b="1" dirty="0" smtClean="0">
              <a:solidFill>
                <a:schemeClr val="tx1"/>
              </a:solidFill>
            </a:endParaRP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17</a:t>
            </a:fld>
            <a:endParaRPr lang="en-US"/>
          </a:p>
        </p:txBody>
      </p:sp>
      <p:pic>
        <p:nvPicPr>
          <p:cNvPr id="8194" name="Picture 2"/>
          <p:cNvPicPr>
            <a:picLocks noChangeAspect="1" noChangeArrowheads="1"/>
          </p:cNvPicPr>
          <p:nvPr/>
        </p:nvPicPr>
        <p:blipFill>
          <a:blip r:embed="rId2"/>
          <a:srcRect/>
          <a:stretch>
            <a:fillRect/>
          </a:stretch>
        </p:blipFill>
        <p:spPr bwMode="auto">
          <a:xfrm>
            <a:off x="609600" y="1676400"/>
            <a:ext cx="7924800" cy="401955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838200" y="5619750"/>
            <a:ext cx="6400800" cy="781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371600"/>
            <a:ext cx="7924800" cy="3810000"/>
          </a:xfrm>
        </p:spPr>
        <p:txBody>
          <a:bodyPr>
            <a:normAutofit/>
          </a:bodyPr>
          <a:lstStyle/>
          <a:p>
            <a:pPr algn="l"/>
            <a:r>
              <a:rPr lang="en-US" sz="2000" b="1" dirty="0" smtClean="0">
                <a:solidFill>
                  <a:schemeClr val="tx1"/>
                </a:solidFill>
              </a:rPr>
              <a:t>Software Measurements:</a:t>
            </a:r>
          </a:p>
          <a:p>
            <a:pPr algn="l"/>
            <a:endParaRPr lang="en-US" sz="2000" b="1" dirty="0" smtClean="0">
              <a:solidFill>
                <a:schemeClr val="tx1"/>
              </a:solidFill>
            </a:endParaRPr>
          </a:p>
          <a:p>
            <a:pPr algn="l"/>
            <a:endParaRPr lang="en-US" sz="2000" b="1" dirty="0" smtClean="0">
              <a:solidFill>
                <a:schemeClr val="tx1"/>
              </a:solidFill>
            </a:endParaRPr>
          </a:p>
          <a:p>
            <a:pPr algn="l"/>
            <a:r>
              <a:rPr lang="en-US" sz="2000" b="1" dirty="0" smtClean="0">
                <a:solidFill>
                  <a:schemeClr val="tx1"/>
                </a:solidFill>
              </a:rPr>
              <a:t> </a:t>
            </a:r>
          </a:p>
          <a:p>
            <a:pPr algn="l"/>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18</a:t>
            </a:fld>
            <a:endParaRPr lang="en-US"/>
          </a:p>
        </p:txBody>
      </p:sp>
      <p:pic>
        <p:nvPicPr>
          <p:cNvPr id="9218" name="Picture 2"/>
          <p:cNvPicPr>
            <a:picLocks noChangeAspect="1" noChangeArrowheads="1"/>
          </p:cNvPicPr>
          <p:nvPr/>
        </p:nvPicPr>
        <p:blipFill>
          <a:blip r:embed="rId2"/>
          <a:srcRect/>
          <a:stretch>
            <a:fillRect/>
          </a:stretch>
        </p:blipFill>
        <p:spPr bwMode="auto">
          <a:xfrm>
            <a:off x="762000" y="1828800"/>
            <a:ext cx="7038975" cy="3733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a:solidFill>
                  <a:schemeClr val="tx1"/>
                </a:solidFill>
              </a:rPr>
              <a:t>The Nine Project Management Knowledge Areas</a:t>
            </a:r>
            <a:r>
              <a:rPr lang="en-US" sz="2000" b="1" dirty="0" smtClean="0">
                <a:solidFill>
                  <a:schemeClr val="tx1"/>
                </a:solidFill>
              </a:rPr>
              <a:t>: </a:t>
            </a: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graphicFrame>
        <p:nvGraphicFramePr>
          <p:cNvPr id="4" name="Table 3"/>
          <p:cNvGraphicFramePr>
            <a:graphicFrameLocks noGrp="1"/>
          </p:cNvGraphicFramePr>
          <p:nvPr/>
        </p:nvGraphicFramePr>
        <p:xfrm>
          <a:off x="533400" y="2286000"/>
          <a:ext cx="8229600" cy="4028440"/>
        </p:xfrm>
        <a:graphic>
          <a:graphicData uri="http://schemas.openxmlformats.org/drawingml/2006/table">
            <a:tbl>
              <a:tblPr firstRow="1" bandRow="1">
                <a:tableStyleId>{5C22544A-7EE6-4342-B048-85BDC9FD1C3A}</a:tableStyleId>
              </a:tblPr>
              <a:tblGrid>
                <a:gridCol w="2366010"/>
                <a:gridCol w="5863590"/>
              </a:tblGrid>
              <a:tr h="370840">
                <a:tc>
                  <a:txBody>
                    <a:bodyPr/>
                    <a:lstStyle/>
                    <a:p>
                      <a:r>
                        <a:rPr lang="en-US" dirty="0" smtClean="0"/>
                        <a:t>Knowledge Area</a:t>
                      </a:r>
                      <a:endParaRPr lang="en-US" dirty="0"/>
                    </a:p>
                  </a:txBody>
                  <a:tcPr/>
                </a:tc>
                <a:tc>
                  <a:txBody>
                    <a:bodyPr/>
                    <a:lstStyle/>
                    <a:p>
                      <a:r>
                        <a:rPr lang="en-US" dirty="0" smtClean="0"/>
                        <a:t>What it does</a:t>
                      </a:r>
                      <a:endParaRPr lang="en-US" dirty="0"/>
                    </a:p>
                  </a:txBody>
                  <a:tcPr/>
                </a:tc>
              </a:tr>
              <a:tr h="370840">
                <a:tc>
                  <a:txBody>
                    <a:bodyPr/>
                    <a:lstStyle/>
                    <a:p>
                      <a:r>
                        <a:rPr lang="en-US" sz="1800" b="1" kern="1200" baseline="0" dirty="0" smtClean="0">
                          <a:solidFill>
                            <a:schemeClr val="dk1"/>
                          </a:solidFill>
                          <a:latin typeface="+mn-lt"/>
                          <a:ea typeface="+mn-ea"/>
                          <a:cs typeface="+mn-cs"/>
                        </a:rPr>
                        <a:t>Project Scope Management</a:t>
                      </a:r>
                      <a:endParaRPr lang="en-US" b="1" dirty="0"/>
                    </a:p>
                  </a:txBody>
                  <a:tcPr/>
                </a:tc>
                <a:tc>
                  <a:txBody>
                    <a:bodyPr/>
                    <a:lstStyle/>
                    <a:p>
                      <a:pPr algn="just"/>
                      <a:r>
                        <a:rPr lang="en-US" sz="1800" kern="1200" baseline="0" dirty="0" smtClean="0">
                          <a:solidFill>
                            <a:schemeClr val="dk1"/>
                          </a:solidFill>
                          <a:latin typeface="+mn-lt"/>
                          <a:ea typeface="+mn-ea"/>
                          <a:cs typeface="+mn-cs"/>
                        </a:rPr>
                        <a:t>Controlling the planning, execution, and content of the project is essential. You need to pay special attention to both</a:t>
                      </a:r>
                    </a:p>
                    <a:p>
                      <a:pPr algn="just"/>
                      <a:r>
                        <a:rPr lang="en-US" sz="1800" kern="1200" baseline="0" dirty="0" smtClean="0">
                          <a:solidFill>
                            <a:schemeClr val="dk1"/>
                          </a:solidFill>
                          <a:latin typeface="+mn-lt"/>
                          <a:ea typeface="+mn-ea"/>
                          <a:cs typeface="+mn-cs"/>
                        </a:rPr>
                        <a:t>project and product scope so that the software you end up with is what you intended to make in the first place.</a:t>
                      </a:r>
                      <a:endParaRPr lang="en-US" dirty="0"/>
                    </a:p>
                  </a:txBody>
                  <a:tcPr/>
                </a:tc>
              </a:tr>
              <a:tr h="370840">
                <a:tc>
                  <a:txBody>
                    <a:bodyPr/>
                    <a:lstStyle/>
                    <a:p>
                      <a:r>
                        <a:rPr lang="en-US" sz="1800" b="1" kern="1200" baseline="0" dirty="0" smtClean="0">
                          <a:solidFill>
                            <a:schemeClr val="dk1"/>
                          </a:solidFill>
                          <a:latin typeface="+mn-lt"/>
                          <a:ea typeface="+mn-ea"/>
                          <a:cs typeface="+mn-cs"/>
                        </a:rPr>
                        <a:t>Project Time Management</a:t>
                      </a:r>
                      <a:endParaRPr lang="en-US" b="1" dirty="0"/>
                    </a:p>
                  </a:txBody>
                  <a:tcPr/>
                </a:tc>
                <a:tc>
                  <a:txBody>
                    <a:bodyPr/>
                    <a:lstStyle/>
                    <a:p>
                      <a:r>
                        <a:rPr lang="en-US" sz="1800" kern="1200" baseline="0" dirty="0" smtClean="0">
                          <a:solidFill>
                            <a:schemeClr val="dk1"/>
                          </a:solidFill>
                          <a:latin typeface="+mn-lt"/>
                          <a:ea typeface="+mn-ea"/>
                          <a:cs typeface="+mn-cs"/>
                        </a:rPr>
                        <a:t>project’s schedule is crucial. Who wants tax software that comes out on April 16?</a:t>
                      </a:r>
                      <a:endParaRPr lang="en-US" dirty="0"/>
                    </a:p>
                  </a:txBody>
                  <a:tcPr/>
                </a:tc>
              </a:tr>
              <a:tr h="370840">
                <a:tc>
                  <a:txBody>
                    <a:bodyPr/>
                    <a:lstStyle/>
                    <a:p>
                      <a:r>
                        <a:rPr lang="en-US" sz="1800" b="1" kern="1200" baseline="0" dirty="0" smtClean="0">
                          <a:solidFill>
                            <a:schemeClr val="dk1"/>
                          </a:solidFill>
                          <a:latin typeface="+mn-lt"/>
                          <a:ea typeface="+mn-ea"/>
                          <a:cs typeface="+mn-cs"/>
                        </a:rPr>
                        <a:t>Project Cost Management</a:t>
                      </a:r>
                      <a:endParaRPr lang="en-US" b="1" dirty="0"/>
                    </a:p>
                  </a:txBody>
                  <a:tcPr/>
                </a:tc>
                <a:tc>
                  <a:txBody>
                    <a:bodyPr/>
                    <a:lstStyle/>
                    <a:p>
                      <a:r>
                        <a:rPr lang="en-US" sz="1800" kern="1200" baseline="0" dirty="0" smtClean="0">
                          <a:solidFill>
                            <a:schemeClr val="dk1"/>
                          </a:solidFill>
                          <a:latin typeface="+mn-lt"/>
                          <a:ea typeface="+mn-ea"/>
                          <a:cs typeface="+mn-cs"/>
                        </a:rPr>
                        <a:t>Projects cost money, and this knowledge area centers on cost estimating, budgeting, and control.</a:t>
                      </a:r>
                      <a:endParaRPr lang="en-US" dirty="0"/>
                    </a:p>
                  </a:txBody>
                  <a:tcPr/>
                </a:tc>
              </a:tr>
              <a:tr h="370840">
                <a:tc>
                  <a:txBody>
                    <a:bodyPr/>
                    <a:lstStyle/>
                    <a:p>
                      <a:r>
                        <a:rPr lang="en-US" sz="1800" b="1" kern="1200" baseline="0" dirty="0" smtClean="0">
                          <a:solidFill>
                            <a:schemeClr val="dk1"/>
                          </a:solidFill>
                          <a:latin typeface="+mn-lt"/>
                          <a:ea typeface="+mn-ea"/>
                          <a:cs typeface="+mn-cs"/>
                        </a:rPr>
                        <a:t>Project Quality Management</a:t>
                      </a:r>
                      <a:endParaRPr lang="en-US" b="1" dirty="0"/>
                    </a:p>
                  </a:txBody>
                  <a:tcPr/>
                </a:tc>
                <a:tc>
                  <a:txBody>
                    <a:bodyPr/>
                    <a:lstStyle/>
                    <a:p>
                      <a:r>
                        <a:rPr lang="en-US" sz="1800" kern="1200" baseline="0" dirty="0" smtClean="0">
                          <a:solidFill>
                            <a:schemeClr val="dk1"/>
                          </a:solidFill>
                          <a:latin typeface="+mn-lt"/>
                          <a:ea typeface="+mn-ea"/>
                          <a:cs typeface="+mn-cs"/>
                        </a:rPr>
                        <a:t>No project is a good project if the deliverable stinks. Quality doesn’t happen by accident, so this knowledge area works</a:t>
                      </a:r>
                    </a:p>
                    <a:p>
                      <a:r>
                        <a:rPr lang="en-US" sz="1800" kern="1200" baseline="0" dirty="0" smtClean="0">
                          <a:solidFill>
                            <a:schemeClr val="dk1"/>
                          </a:solidFill>
                          <a:latin typeface="+mn-lt"/>
                          <a:ea typeface="+mn-ea"/>
                          <a:cs typeface="+mn-cs"/>
                        </a:rPr>
                        <a:t>to ensure that the product you are producing is a quality product that meets customer expectations.</a:t>
                      </a:r>
                      <a:endParaRPr lang="en-US" dirty="0"/>
                    </a:p>
                  </a:txBody>
                  <a:tcPr/>
                </a:tc>
              </a:tr>
            </a:tbl>
          </a:graphicData>
        </a:graphic>
      </p:graphicFrame>
      <p:sp>
        <p:nvSpPr>
          <p:cNvPr id="5" name="Slide Number Placeholder 4"/>
          <p:cNvSpPr>
            <a:spLocks noGrp="1"/>
          </p:cNvSpPr>
          <p:nvPr>
            <p:ph type="sldNum" sz="quarter" idx="12"/>
          </p:nvPr>
        </p:nvSpPr>
        <p:spPr/>
        <p:txBody>
          <a:bodyPr/>
          <a:lstStyle/>
          <a:p>
            <a:fld id="{1FEBEA17-A882-47B9-A8BA-1636752F04C5}"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lstStyle/>
          <a:p>
            <a:r>
              <a:rPr lang="en-US" dirty="0" smtClean="0"/>
              <a:t>Course Outline</a:t>
            </a:r>
            <a:endParaRPr lang="en-US" dirty="0"/>
          </a:p>
        </p:txBody>
      </p:sp>
      <p:sp>
        <p:nvSpPr>
          <p:cNvPr id="3" name="Subtitle 2"/>
          <p:cNvSpPr>
            <a:spLocks noGrp="1"/>
          </p:cNvSpPr>
          <p:nvPr>
            <p:ph type="subTitle" idx="1"/>
          </p:nvPr>
        </p:nvSpPr>
        <p:spPr>
          <a:xfrm>
            <a:off x="609600" y="2057400"/>
            <a:ext cx="7924800" cy="2819400"/>
          </a:xfrm>
        </p:spPr>
        <p:txBody>
          <a:bodyPr>
            <a:normAutofit fontScale="25000" lnSpcReduction="20000"/>
          </a:bodyPr>
          <a:lstStyle/>
          <a:p>
            <a:pPr algn="l">
              <a:buFont typeface="Arial" pitchFamily="34" charset="0"/>
              <a:buChar char="•"/>
            </a:pPr>
            <a:r>
              <a:rPr lang="en-US" sz="7400" dirty="0">
                <a:solidFill>
                  <a:schemeClr val="tx1"/>
                </a:solidFill>
              </a:rPr>
              <a:t> </a:t>
            </a:r>
            <a:r>
              <a:rPr lang="en-US" sz="7400" dirty="0" smtClean="0">
                <a:solidFill>
                  <a:schemeClr val="tx1"/>
                </a:solidFill>
              </a:rPr>
              <a:t>Introduction to Software Project Management</a:t>
            </a:r>
          </a:p>
          <a:p>
            <a:pPr algn="l">
              <a:buFont typeface="Arial" pitchFamily="34" charset="0"/>
              <a:buChar char="•"/>
            </a:pPr>
            <a:r>
              <a:rPr lang="en-US" sz="7400" dirty="0">
                <a:solidFill>
                  <a:schemeClr val="tx1"/>
                </a:solidFill>
              </a:rPr>
              <a:t> </a:t>
            </a:r>
            <a:r>
              <a:rPr lang="en-US" sz="7400" dirty="0" smtClean="0">
                <a:solidFill>
                  <a:schemeClr val="tx1"/>
                </a:solidFill>
              </a:rPr>
              <a:t>An overview of Project Planning</a:t>
            </a:r>
          </a:p>
          <a:p>
            <a:pPr algn="l">
              <a:buFont typeface="Arial" pitchFamily="34" charset="0"/>
              <a:buChar char="•"/>
            </a:pPr>
            <a:r>
              <a:rPr lang="en-US" sz="7400" dirty="0">
                <a:solidFill>
                  <a:schemeClr val="tx1"/>
                </a:solidFill>
              </a:rPr>
              <a:t> </a:t>
            </a:r>
            <a:r>
              <a:rPr lang="en-US" sz="7400" dirty="0" smtClean="0">
                <a:solidFill>
                  <a:schemeClr val="tx1"/>
                </a:solidFill>
              </a:rPr>
              <a:t>Project Evaluation</a:t>
            </a:r>
          </a:p>
          <a:p>
            <a:pPr algn="l">
              <a:buFont typeface="Arial" pitchFamily="34" charset="0"/>
              <a:buChar char="•"/>
            </a:pPr>
            <a:r>
              <a:rPr lang="en-US" sz="7400" dirty="0">
                <a:solidFill>
                  <a:schemeClr val="tx1"/>
                </a:solidFill>
              </a:rPr>
              <a:t> </a:t>
            </a:r>
            <a:r>
              <a:rPr lang="en-US" sz="7400" dirty="0" smtClean="0">
                <a:solidFill>
                  <a:schemeClr val="tx1"/>
                </a:solidFill>
              </a:rPr>
              <a:t>Selection of Appropriate Project Approach</a:t>
            </a:r>
          </a:p>
          <a:p>
            <a:pPr algn="l">
              <a:buFont typeface="Arial" pitchFamily="34" charset="0"/>
              <a:buChar char="•"/>
            </a:pPr>
            <a:r>
              <a:rPr lang="en-US" sz="7400" dirty="0">
                <a:solidFill>
                  <a:schemeClr val="tx1"/>
                </a:solidFill>
              </a:rPr>
              <a:t> </a:t>
            </a:r>
            <a:r>
              <a:rPr lang="en-US" sz="7400" dirty="0" smtClean="0">
                <a:solidFill>
                  <a:schemeClr val="tx1"/>
                </a:solidFill>
              </a:rPr>
              <a:t>Software Effort Estimation</a:t>
            </a:r>
          </a:p>
          <a:p>
            <a:pPr algn="l">
              <a:buFont typeface="Arial" pitchFamily="34" charset="0"/>
              <a:buChar char="•"/>
            </a:pPr>
            <a:r>
              <a:rPr lang="en-US" sz="7400" dirty="0">
                <a:solidFill>
                  <a:schemeClr val="tx1"/>
                </a:solidFill>
              </a:rPr>
              <a:t> </a:t>
            </a:r>
            <a:r>
              <a:rPr lang="en-US" sz="7400" dirty="0" smtClean="0">
                <a:solidFill>
                  <a:schemeClr val="tx1"/>
                </a:solidFill>
              </a:rPr>
              <a:t> Monitoring and Control</a:t>
            </a:r>
          </a:p>
          <a:p>
            <a:pPr algn="l">
              <a:buFont typeface="Arial" pitchFamily="34" charset="0"/>
              <a:buChar char="•"/>
            </a:pPr>
            <a:r>
              <a:rPr lang="en-US" sz="7400" dirty="0">
                <a:solidFill>
                  <a:schemeClr val="tx1"/>
                </a:solidFill>
              </a:rPr>
              <a:t> </a:t>
            </a:r>
            <a:r>
              <a:rPr lang="en-US" sz="7400" dirty="0" smtClean="0">
                <a:solidFill>
                  <a:schemeClr val="tx1"/>
                </a:solidFill>
              </a:rPr>
              <a:t> Managing Contracts</a:t>
            </a:r>
          </a:p>
          <a:p>
            <a:pPr algn="l">
              <a:buFont typeface="Arial" pitchFamily="34" charset="0"/>
              <a:buChar char="•"/>
            </a:pPr>
            <a:r>
              <a:rPr lang="en-US" sz="7400" dirty="0">
                <a:solidFill>
                  <a:schemeClr val="tx1"/>
                </a:solidFill>
              </a:rPr>
              <a:t> </a:t>
            </a:r>
            <a:r>
              <a:rPr lang="en-US" sz="7400" dirty="0" smtClean="0">
                <a:solidFill>
                  <a:schemeClr val="tx1"/>
                </a:solidFill>
              </a:rPr>
              <a:t>Managing  People and Organizing Teams</a:t>
            </a:r>
          </a:p>
          <a:p>
            <a:pPr algn="l">
              <a:buFont typeface="Arial" pitchFamily="34" charset="0"/>
              <a:buChar char="•"/>
            </a:pPr>
            <a:r>
              <a:rPr lang="en-US" sz="7400" dirty="0">
                <a:solidFill>
                  <a:schemeClr val="tx1"/>
                </a:solidFill>
              </a:rPr>
              <a:t> </a:t>
            </a:r>
            <a:r>
              <a:rPr lang="en-US" sz="7400" dirty="0" smtClean="0">
                <a:solidFill>
                  <a:schemeClr val="tx1"/>
                </a:solidFill>
              </a:rPr>
              <a:t>ISO 12207 an Overview</a:t>
            </a:r>
          </a:p>
          <a:p>
            <a:pPr algn="l">
              <a:buFont typeface="Arial" pitchFamily="34" charset="0"/>
              <a:buChar char="•"/>
            </a:pPr>
            <a:r>
              <a:rPr lang="en-US" sz="7400" dirty="0">
                <a:solidFill>
                  <a:schemeClr val="tx1"/>
                </a:solidFill>
              </a:rPr>
              <a:t> </a:t>
            </a:r>
            <a:r>
              <a:rPr lang="en-US" sz="7400" dirty="0" smtClean="0">
                <a:solidFill>
                  <a:schemeClr val="tx1"/>
                </a:solidFill>
              </a:rPr>
              <a:t>Project Management Bodies and Knowledge</a:t>
            </a:r>
          </a:p>
          <a:p>
            <a:pPr algn="l">
              <a:buFont typeface="Arial" pitchFamily="34" charset="0"/>
              <a:buChar char="•"/>
            </a:pP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a:solidFill>
                  <a:schemeClr val="tx1"/>
                </a:solidFill>
              </a:rPr>
              <a:t>The Nine Project Management Knowledge Areas</a:t>
            </a:r>
            <a:r>
              <a:rPr lang="en-US" sz="2000" b="1" dirty="0" smtClean="0">
                <a:solidFill>
                  <a:schemeClr val="tx1"/>
                </a:solidFill>
              </a:rPr>
              <a:t>: </a:t>
            </a: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graphicFrame>
        <p:nvGraphicFramePr>
          <p:cNvPr id="4" name="Table 3"/>
          <p:cNvGraphicFramePr>
            <a:graphicFrameLocks noGrp="1"/>
          </p:cNvGraphicFramePr>
          <p:nvPr/>
        </p:nvGraphicFramePr>
        <p:xfrm>
          <a:off x="533400" y="2286000"/>
          <a:ext cx="8229600" cy="3114040"/>
        </p:xfrm>
        <a:graphic>
          <a:graphicData uri="http://schemas.openxmlformats.org/drawingml/2006/table">
            <a:tbl>
              <a:tblPr firstRow="1" bandRow="1">
                <a:tableStyleId>{5C22544A-7EE6-4342-B048-85BDC9FD1C3A}</a:tableStyleId>
              </a:tblPr>
              <a:tblGrid>
                <a:gridCol w="2366010"/>
                <a:gridCol w="5863590"/>
              </a:tblGrid>
              <a:tr h="370840">
                <a:tc>
                  <a:txBody>
                    <a:bodyPr/>
                    <a:lstStyle/>
                    <a:p>
                      <a:r>
                        <a:rPr lang="en-US" dirty="0" smtClean="0"/>
                        <a:t>Knowledge Area</a:t>
                      </a:r>
                      <a:endParaRPr lang="en-US" dirty="0"/>
                    </a:p>
                  </a:txBody>
                  <a:tcPr/>
                </a:tc>
                <a:tc>
                  <a:txBody>
                    <a:bodyPr/>
                    <a:lstStyle/>
                    <a:p>
                      <a:r>
                        <a:rPr lang="en-US" dirty="0" smtClean="0"/>
                        <a:t>What it does</a:t>
                      </a:r>
                      <a:endParaRPr lang="en-US" dirty="0"/>
                    </a:p>
                  </a:txBody>
                  <a:tcPr/>
                </a:tc>
              </a:tr>
              <a:tr h="370840">
                <a:tc>
                  <a:txBody>
                    <a:bodyPr/>
                    <a:lstStyle/>
                    <a:p>
                      <a:r>
                        <a:rPr lang="en-US" sz="1800" b="1" kern="1200" baseline="0" dirty="0" smtClean="0">
                          <a:solidFill>
                            <a:schemeClr val="dk1"/>
                          </a:solidFill>
                          <a:latin typeface="+mn-lt"/>
                          <a:ea typeface="+mn-ea"/>
                          <a:cs typeface="+mn-cs"/>
                        </a:rPr>
                        <a:t>Project Human Resources Management</a:t>
                      </a:r>
                      <a:endParaRPr lang="en-US" b="1" dirty="0"/>
                    </a:p>
                  </a:txBody>
                  <a:tcPr/>
                </a:tc>
                <a:tc>
                  <a:txBody>
                    <a:bodyPr/>
                    <a:lstStyle/>
                    <a:p>
                      <a:pPr algn="just"/>
                      <a:r>
                        <a:rPr lang="en-US" sz="1800" kern="1200" baseline="0" dirty="0" smtClean="0">
                          <a:solidFill>
                            <a:schemeClr val="dk1"/>
                          </a:solidFill>
                          <a:latin typeface="+mn-lt"/>
                          <a:ea typeface="+mn-ea"/>
                          <a:cs typeface="+mn-cs"/>
                        </a:rPr>
                        <a:t>The members of the project team must get their work done. Hiring or assigning people who are competent and managing</a:t>
                      </a:r>
                    </a:p>
                    <a:p>
                      <a:pPr algn="just"/>
                      <a:r>
                        <a:rPr lang="en-US" sz="1800" kern="1200" baseline="0" dirty="0" smtClean="0">
                          <a:solidFill>
                            <a:schemeClr val="dk1"/>
                          </a:solidFill>
                          <a:latin typeface="+mn-lt"/>
                          <a:ea typeface="+mn-ea"/>
                          <a:cs typeface="+mn-cs"/>
                        </a:rPr>
                        <a:t>them well are at the center of this knowledge area.</a:t>
                      </a:r>
                      <a:endParaRPr lang="en-US" dirty="0"/>
                    </a:p>
                  </a:txBody>
                  <a:tcPr/>
                </a:tc>
              </a:tr>
              <a:tr h="370840">
                <a:tc>
                  <a:txBody>
                    <a:bodyPr/>
                    <a:lstStyle/>
                    <a:p>
                      <a:r>
                        <a:rPr lang="en-US" sz="1800" b="1" kern="1200" baseline="0" dirty="0" smtClean="0">
                          <a:solidFill>
                            <a:schemeClr val="dk1"/>
                          </a:solidFill>
                          <a:latin typeface="+mn-lt"/>
                          <a:ea typeface="+mn-ea"/>
                          <a:cs typeface="+mn-cs"/>
                        </a:rPr>
                        <a:t>Project Communications Management</a:t>
                      </a:r>
                      <a:endParaRPr lang="en-US" b="1" dirty="0"/>
                    </a:p>
                  </a:txBody>
                  <a:tcPr/>
                </a:tc>
                <a:tc>
                  <a:txBody>
                    <a:bodyPr/>
                    <a:lstStyle/>
                    <a:p>
                      <a:pPr algn="just"/>
                      <a:r>
                        <a:rPr lang="en-US" sz="1800" kern="1200" baseline="0" dirty="0" smtClean="0">
                          <a:solidFill>
                            <a:schemeClr val="dk1"/>
                          </a:solidFill>
                          <a:latin typeface="+mn-lt"/>
                          <a:ea typeface="+mn-ea"/>
                          <a:cs typeface="+mn-cs"/>
                        </a:rPr>
                        <a:t>Project managers spend 90 percent of their time communicating. Communications management focuses on who needs what information — and when.</a:t>
                      </a:r>
                      <a:endParaRPr lang="en-US" dirty="0"/>
                    </a:p>
                  </a:txBody>
                  <a:tcPr/>
                </a:tc>
              </a:tr>
              <a:tr h="370840">
                <a:tc>
                  <a:txBody>
                    <a:bodyPr/>
                    <a:lstStyle/>
                    <a:p>
                      <a:r>
                        <a:rPr lang="en-US" sz="1800" b="1" kern="1200" baseline="0" dirty="0" smtClean="0">
                          <a:solidFill>
                            <a:schemeClr val="dk1"/>
                          </a:solidFill>
                          <a:latin typeface="+mn-lt"/>
                          <a:ea typeface="+mn-ea"/>
                          <a:cs typeface="+mn-cs"/>
                        </a:rPr>
                        <a:t>Project Risk Management</a:t>
                      </a:r>
                      <a:endParaRPr lang="en-US" b="1" dirty="0"/>
                    </a:p>
                  </a:txBody>
                  <a:tcPr/>
                </a:tc>
                <a:tc>
                  <a:txBody>
                    <a:bodyPr/>
                    <a:lstStyle/>
                    <a:p>
                      <a:pPr algn="just"/>
                      <a:r>
                        <a:rPr lang="en-US" sz="1800" kern="1200" baseline="0" dirty="0" smtClean="0">
                          <a:solidFill>
                            <a:schemeClr val="dk1"/>
                          </a:solidFill>
                          <a:latin typeface="+mn-lt"/>
                          <a:ea typeface="+mn-ea"/>
                          <a:cs typeface="+mn-cs"/>
                        </a:rPr>
                        <a:t>This knowledge area is about avoiding doom. The focus is on how to anticipate risks, handle them when they arise, and</a:t>
                      </a:r>
                    </a:p>
                    <a:p>
                      <a:pPr algn="just"/>
                      <a:r>
                        <a:rPr lang="en-US" sz="1800" kern="1200" baseline="0" dirty="0" smtClean="0">
                          <a:solidFill>
                            <a:schemeClr val="dk1"/>
                          </a:solidFill>
                          <a:latin typeface="+mn-lt"/>
                          <a:ea typeface="+mn-ea"/>
                          <a:cs typeface="+mn-cs"/>
                        </a:rPr>
                        <a:t>take advantage of the opportunities that can help a project.</a:t>
                      </a:r>
                      <a:endParaRPr lang="en-US" dirty="0"/>
                    </a:p>
                  </a:txBody>
                  <a:tcPr/>
                </a:tc>
              </a:tr>
            </a:tbl>
          </a:graphicData>
        </a:graphic>
      </p:graphicFrame>
      <p:sp>
        <p:nvSpPr>
          <p:cNvPr id="5" name="Slide Number Placeholder 4"/>
          <p:cNvSpPr>
            <a:spLocks noGrp="1"/>
          </p:cNvSpPr>
          <p:nvPr>
            <p:ph type="sldNum" sz="quarter" idx="12"/>
          </p:nvPr>
        </p:nvSpPr>
        <p:spPr/>
        <p:txBody>
          <a:bodyPr/>
          <a:lstStyle/>
          <a:p>
            <a:fld id="{1FEBEA17-A882-47B9-A8BA-1636752F04C5}"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a:solidFill>
                  <a:schemeClr val="tx1"/>
                </a:solidFill>
              </a:rPr>
              <a:t>The Nine Project Management Knowledge Areas</a:t>
            </a:r>
            <a:r>
              <a:rPr lang="en-US" sz="2000" b="1" dirty="0" smtClean="0">
                <a:solidFill>
                  <a:schemeClr val="tx1"/>
                </a:solidFill>
              </a:rPr>
              <a:t>: </a:t>
            </a: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graphicFrame>
        <p:nvGraphicFramePr>
          <p:cNvPr id="4" name="Table 3"/>
          <p:cNvGraphicFramePr>
            <a:graphicFrameLocks noGrp="1"/>
          </p:cNvGraphicFramePr>
          <p:nvPr/>
        </p:nvGraphicFramePr>
        <p:xfrm>
          <a:off x="533400" y="2286000"/>
          <a:ext cx="8229600" cy="3667760"/>
        </p:xfrm>
        <a:graphic>
          <a:graphicData uri="http://schemas.openxmlformats.org/drawingml/2006/table">
            <a:tbl>
              <a:tblPr firstRow="1" bandRow="1">
                <a:tableStyleId>{5C22544A-7EE6-4342-B048-85BDC9FD1C3A}</a:tableStyleId>
              </a:tblPr>
              <a:tblGrid>
                <a:gridCol w="2366010"/>
                <a:gridCol w="5863590"/>
              </a:tblGrid>
              <a:tr h="370840">
                <a:tc>
                  <a:txBody>
                    <a:bodyPr/>
                    <a:lstStyle/>
                    <a:p>
                      <a:r>
                        <a:rPr lang="en-US" dirty="0" smtClean="0"/>
                        <a:t>Knowledge Area</a:t>
                      </a:r>
                      <a:endParaRPr lang="en-US" dirty="0"/>
                    </a:p>
                  </a:txBody>
                  <a:tcPr/>
                </a:tc>
                <a:tc>
                  <a:txBody>
                    <a:bodyPr/>
                    <a:lstStyle/>
                    <a:p>
                      <a:r>
                        <a:rPr lang="en-US" dirty="0" smtClean="0"/>
                        <a:t>What it does</a:t>
                      </a:r>
                      <a:endParaRPr lang="en-US" dirty="0"/>
                    </a:p>
                  </a:txBody>
                  <a:tcPr/>
                </a:tc>
              </a:tr>
              <a:tr h="370840">
                <a:tc>
                  <a:txBody>
                    <a:bodyPr/>
                    <a:lstStyle/>
                    <a:p>
                      <a:r>
                        <a:rPr lang="en-US" sz="1800" b="1" kern="1200" baseline="0" dirty="0" smtClean="0">
                          <a:solidFill>
                            <a:schemeClr val="dk1"/>
                          </a:solidFill>
                          <a:latin typeface="+mn-lt"/>
                          <a:ea typeface="+mn-ea"/>
                          <a:cs typeface="+mn-cs"/>
                        </a:rPr>
                        <a:t>Project Procurement Management</a:t>
                      </a:r>
                      <a:endParaRPr lang="en-US" b="1" dirty="0"/>
                    </a:p>
                  </a:txBody>
                  <a:tcPr/>
                </a:tc>
                <a:tc>
                  <a:txBody>
                    <a:bodyPr/>
                    <a:lstStyle/>
                    <a:p>
                      <a:pPr algn="just"/>
                      <a:r>
                        <a:rPr lang="en-US" sz="1800" kern="1200" baseline="0" dirty="0" smtClean="0">
                          <a:solidFill>
                            <a:schemeClr val="dk1"/>
                          </a:solidFill>
                          <a:latin typeface="+mn-lt"/>
                          <a:ea typeface="+mn-ea"/>
                          <a:cs typeface="+mn-cs"/>
                        </a:rPr>
                        <a:t>Sometimes during the course of your software project, you may be required to work with vendors to purchase goods and/or services. You may even be the vendor that someone else is contracting for their project. This knowledge area is concerned with the processes to create vendor contracts and to purchase goods and services.</a:t>
                      </a:r>
                      <a:endParaRPr lang="en-US" dirty="0"/>
                    </a:p>
                  </a:txBody>
                  <a:tcPr/>
                </a:tc>
              </a:tr>
              <a:tr h="370840">
                <a:tc>
                  <a:txBody>
                    <a:bodyPr/>
                    <a:lstStyle/>
                    <a:p>
                      <a:r>
                        <a:rPr lang="en-US" sz="1800" b="1" kern="1200" baseline="0" dirty="0" smtClean="0">
                          <a:solidFill>
                            <a:schemeClr val="dk1"/>
                          </a:solidFill>
                          <a:latin typeface="+mn-lt"/>
                          <a:ea typeface="+mn-ea"/>
                          <a:cs typeface="+mn-cs"/>
                        </a:rPr>
                        <a:t>Project Integration Management</a:t>
                      </a:r>
                      <a:endParaRPr lang="en-US" b="1" dirty="0"/>
                    </a:p>
                  </a:txBody>
                  <a:tcPr/>
                </a:tc>
                <a:tc>
                  <a:txBody>
                    <a:bodyPr/>
                    <a:lstStyle/>
                    <a:p>
                      <a:pPr algn="just"/>
                      <a:r>
                        <a:rPr lang="en-US" sz="1800" kern="1200" baseline="0" dirty="0" smtClean="0">
                          <a:solidFill>
                            <a:schemeClr val="dk1"/>
                          </a:solidFill>
                          <a:latin typeface="+mn-lt"/>
                          <a:ea typeface="+mn-ea"/>
                          <a:cs typeface="+mn-cs"/>
                        </a:rPr>
                        <a:t>What happens in one knowledge area affects attributes of the other knowledge areas. The ninth knowledge area is fan-</a:t>
                      </a:r>
                      <a:r>
                        <a:rPr lang="en-US" sz="1800" kern="1200" baseline="0" dirty="0" err="1" smtClean="0">
                          <a:solidFill>
                            <a:schemeClr val="dk1"/>
                          </a:solidFill>
                          <a:latin typeface="+mn-lt"/>
                          <a:ea typeface="+mn-ea"/>
                          <a:cs typeface="+mn-cs"/>
                        </a:rPr>
                        <a:t>freakin</a:t>
                      </a:r>
                      <a:r>
                        <a:rPr lang="en-US" sz="1800" kern="1200" baseline="0" dirty="0" smtClean="0">
                          <a:solidFill>
                            <a:schemeClr val="dk1"/>
                          </a:solidFill>
                          <a:latin typeface="+mn-lt"/>
                          <a:ea typeface="+mn-ea"/>
                          <a:cs typeface="+mn-cs"/>
                        </a:rPr>
                        <a:t>-</a:t>
                      </a:r>
                      <a:r>
                        <a:rPr lang="en-US" sz="1800" kern="1200" baseline="0" dirty="0" err="1" smtClean="0">
                          <a:solidFill>
                            <a:schemeClr val="dk1"/>
                          </a:solidFill>
                          <a:latin typeface="+mn-lt"/>
                          <a:ea typeface="+mn-ea"/>
                          <a:cs typeface="+mn-cs"/>
                        </a:rPr>
                        <a:t>tastic</a:t>
                      </a:r>
                      <a:r>
                        <a:rPr lang="en-US" sz="1800" kern="1200" baseline="0" dirty="0" smtClean="0">
                          <a:solidFill>
                            <a:schemeClr val="dk1"/>
                          </a:solidFill>
                          <a:latin typeface="+mn-lt"/>
                          <a:ea typeface="+mn-ea"/>
                          <a:cs typeface="+mn-cs"/>
                        </a:rPr>
                        <a:t> because its purpose is to ensure the coordination of all the other knowledge areas. </a:t>
                      </a:r>
                      <a:endParaRPr lang="en-US" dirty="0"/>
                    </a:p>
                  </a:txBody>
                  <a:tcPr/>
                </a:tc>
              </a:tr>
              <a:tr h="370840">
                <a:tc>
                  <a:txBody>
                    <a:bodyPr/>
                    <a:lstStyle/>
                    <a:p>
                      <a:endParaRPr lang="en-US" b="1" dirty="0"/>
                    </a:p>
                  </a:txBody>
                  <a:tcPr/>
                </a:tc>
                <a:tc>
                  <a:txBody>
                    <a:bodyPr/>
                    <a:lstStyle/>
                    <a:p>
                      <a:pPr algn="just"/>
                      <a:endParaRPr lang="en-US" dirty="0"/>
                    </a:p>
                  </a:txBody>
                  <a:tcPr/>
                </a:tc>
              </a:tr>
            </a:tbl>
          </a:graphicData>
        </a:graphic>
      </p:graphicFrame>
      <p:sp>
        <p:nvSpPr>
          <p:cNvPr id="5" name="Slide Number Placeholder 4"/>
          <p:cNvSpPr>
            <a:spLocks noGrp="1"/>
          </p:cNvSpPr>
          <p:nvPr>
            <p:ph type="sldNum" sz="quarter" idx="12"/>
          </p:nvPr>
        </p:nvSpPr>
        <p:spPr/>
        <p:txBody>
          <a:bodyPr/>
          <a:lstStyle/>
          <a:p>
            <a:fld id="{1FEBEA17-A882-47B9-A8BA-1636752F04C5}"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70000" lnSpcReduction="20000"/>
          </a:bodyPr>
          <a:lstStyle/>
          <a:p>
            <a:pPr algn="l"/>
            <a:r>
              <a:rPr lang="en-US" sz="2000" b="1" dirty="0">
                <a:solidFill>
                  <a:schemeClr val="tx1"/>
                </a:solidFill>
              </a:rPr>
              <a:t>Examining Project Constraints</a:t>
            </a:r>
            <a:r>
              <a:rPr lang="en-US" sz="2000" b="1" dirty="0" smtClean="0">
                <a:solidFill>
                  <a:schemeClr val="tx1"/>
                </a:solidFill>
              </a:rPr>
              <a:t>: </a:t>
            </a:r>
          </a:p>
          <a:p>
            <a:pPr algn="just"/>
            <a:r>
              <a:rPr lang="en-US" sz="2000" dirty="0">
                <a:solidFill>
                  <a:schemeClr val="tx1"/>
                </a:solidFill>
              </a:rPr>
              <a:t>A </a:t>
            </a:r>
            <a:r>
              <a:rPr lang="en-US" sz="2000" i="1" dirty="0">
                <a:solidFill>
                  <a:schemeClr val="tx1"/>
                </a:solidFill>
              </a:rPr>
              <a:t>constraint is anything that restricts the project manager’s options</a:t>
            </a:r>
            <a:r>
              <a:rPr lang="en-US" sz="2000" i="1" dirty="0" smtClean="0">
                <a:solidFill>
                  <a:schemeClr val="tx1"/>
                </a:solidFill>
              </a:rPr>
              <a:t>. </a:t>
            </a:r>
            <a:r>
              <a:rPr lang="en-US" sz="2000" dirty="0" smtClean="0">
                <a:solidFill>
                  <a:schemeClr val="tx1"/>
                </a:solidFill>
              </a:rPr>
              <a:t>Constraints </a:t>
            </a:r>
            <a:r>
              <a:rPr lang="en-US" sz="2000" dirty="0">
                <a:solidFill>
                  <a:schemeClr val="tx1"/>
                </a:solidFill>
              </a:rPr>
              <a:t>are requirements, confines, or, if you’re a </a:t>
            </a:r>
            <a:r>
              <a:rPr lang="en-US" sz="2000" dirty="0" smtClean="0">
                <a:solidFill>
                  <a:schemeClr val="tx1"/>
                </a:solidFill>
              </a:rPr>
              <a:t>glass-is-half-empty kind </a:t>
            </a:r>
            <a:r>
              <a:rPr lang="en-US" sz="2000" dirty="0">
                <a:solidFill>
                  <a:schemeClr val="tx1"/>
                </a:solidFill>
              </a:rPr>
              <a:t>of person, prison walls. Constraints can </a:t>
            </a:r>
            <a:r>
              <a:rPr lang="en-US" sz="2000" dirty="0" smtClean="0">
                <a:solidFill>
                  <a:schemeClr val="tx1"/>
                </a:solidFill>
              </a:rPr>
              <a:t>include:</a:t>
            </a:r>
          </a:p>
          <a:p>
            <a:pPr algn="just"/>
            <a:endParaRPr lang="en-US" sz="2000" dirty="0" smtClean="0">
              <a:solidFill>
                <a:schemeClr val="tx1"/>
              </a:solidFill>
            </a:endParaRPr>
          </a:p>
          <a:p>
            <a:pPr algn="l">
              <a:buFont typeface="Wingdings" pitchFamily="2" charset="2"/>
              <a:buChar char="ü"/>
            </a:pPr>
            <a:r>
              <a:rPr lang="en-US" sz="2000" dirty="0" smtClean="0"/>
              <a:t> </a:t>
            </a:r>
            <a:r>
              <a:rPr lang="en-US" sz="2000" dirty="0" smtClean="0">
                <a:solidFill>
                  <a:schemeClr val="tx1"/>
                </a:solidFill>
              </a:rPr>
              <a:t>Resource </a:t>
            </a:r>
            <a:r>
              <a:rPr lang="en-US" sz="2000" dirty="0">
                <a:solidFill>
                  <a:schemeClr val="tx1"/>
                </a:solidFill>
              </a:rPr>
              <a:t>constraints such as a team member being assigned to </a:t>
            </a:r>
            <a:r>
              <a:rPr lang="en-US" sz="2000" dirty="0" smtClean="0">
                <a:solidFill>
                  <a:schemeClr val="tx1"/>
                </a:solidFill>
              </a:rPr>
              <a:t>too</a:t>
            </a:r>
          </a:p>
          <a:p>
            <a:pPr algn="l">
              <a:buFont typeface="Wingdings" pitchFamily="2" charset="2"/>
              <a:buChar char="ü"/>
            </a:pPr>
            <a:r>
              <a:rPr lang="en-US" sz="2000" dirty="0">
                <a:solidFill>
                  <a:schemeClr val="tx1"/>
                </a:solidFill>
              </a:rPr>
              <a:t> </a:t>
            </a:r>
            <a:r>
              <a:rPr lang="en-US" sz="2000" dirty="0" smtClean="0">
                <a:solidFill>
                  <a:schemeClr val="tx1"/>
                </a:solidFill>
              </a:rPr>
              <a:t>many </a:t>
            </a:r>
            <a:r>
              <a:rPr lang="en-US" sz="2000" dirty="0">
                <a:solidFill>
                  <a:schemeClr val="tx1"/>
                </a:solidFill>
              </a:rPr>
              <a:t>concurrent </a:t>
            </a:r>
            <a:r>
              <a:rPr lang="en-US" sz="2000" dirty="0" smtClean="0">
                <a:solidFill>
                  <a:schemeClr val="tx1"/>
                </a:solidFill>
              </a:rPr>
              <a:t>projects</a:t>
            </a:r>
          </a:p>
          <a:p>
            <a:pPr algn="l">
              <a:buFont typeface="Wingdings" pitchFamily="2" charset="2"/>
              <a:buChar char="ü"/>
            </a:pPr>
            <a:r>
              <a:rPr lang="en-US" sz="2000" dirty="0">
                <a:solidFill>
                  <a:schemeClr val="tx1"/>
                </a:solidFill>
              </a:rPr>
              <a:t> </a:t>
            </a:r>
            <a:r>
              <a:rPr lang="en-US" sz="2000" dirty="0" smtClean="0">
                <a:solidFill>
                  <a:schemeClr val="tx1"/>
                </a:solidFill>
              </a:rPr>
              <a:t>Tight deadlines</a:t>
            </a:r>
          </a:p>
          <a:p>
            <a:pPr algn="l">
              <a:buFont typeface="Wingdings" pitchFamily="2" charset="2"/>
              <a:buChar char="ü"/>
            </a:pPr>
            <a:r>
              <a:rPr lang="en-US" sz="2000" dirty="0">
                <a:solidFill>
                  <a:schemeClr val="tx1"/>
                </a:solidFill>
              </a:rPr>
              <a:t> </a:t>
            </a:r>
            <a:r>
              <a:rPr lang="en-US" sz="2000" dirty="0" smtClean="0">
                <a:solidFill>
                  <a:schemeClr val="tx1"/>
                </a:solidFill>
              </a:rPr>
              <a:t>Budgetary limitations</a:t>
            </a:r>
          </a:p>
          <a:p>
            <a:pPr algn="l">
              <a:buFont typeface="Wingdings" pitchFamily="2" charset="2"/>
              <a:buChar char="ü"/>
            </a:pPr>
            <a:r>
              <a:rPr lang="en-US" sz="2000" dirty="0">
                <a:solidFill>
                  <a:schemeClr val="tx1"/>
                </a:solidFill>
              </a:rPr>
              <a:t> </a:t>
            </a:r>
            <a:r>
              <a:rPr lang="en-US" sz="2000" dirty="0" smtClean="0">
                <a:solidFill>
                  <a:schemeClr val="tx1"/>
                </a:solidFill>
              </a:rPr>
              <a:t>Government regulations</a:t>
            </a:r>
          </a:p>
          <a:p>
            <a:pPr algn="l">
              <a:buFont typeface="Wingdings" pitchFamily="2" charset="2"/>
              <a:buChar char="ü"/>
            </a:pPr>
            <a:r>
              <a:rPr lang="en-US" sz="2000" dirty="0">
                <a:solidFill>
                  <a:schemeClr val="tx1"/>
                </a:solidFill>
              </a:rPr>
              <a:t> </a:t>
            </a:r>
            <a:r>
              <a:rPr lang="en-US" sz="2000" dirty="0" smtClean="0">
                <a:solidFill>
                  <a:schemeClr val="tx1"/>
                </a:solidFill>
              </a:rPr>
              <a:t>Limitations </a:t>
            </a:r>
            <a:r>
              <a:rPr lang="en-US" sz="2000" dirty="0">
                <a:solidFill>
                  <a:schemeClr val="tx1"/>
                </a:solidFill>
              </a:rPr>
              <a:t>of </a:t>
            </a:r>
            <a:r>
              <a:rPr lang="en-US" sz="2000" dirty="0" smtClean="0">
                <a:solidFill>
                  <a:schemeClr val="tx1"/>
                </a:solidFill>
              </a:rPr>
              <a:t>software </a:t>
            </a:r>
          </a:p>
          <a:p>
            <a:pPr algn="l">
              <a:buFont typeface="Wingdings" pitchFamily="2" charset="2"/>
              <a:buChar char="ü"/>
            </a:pPr>
            <a:r>
              <a:rPr lang="en-US" sz="2000" dirty="0">
                <a:solidFill>
                  <a:schemeClr val="tx1"/>
                </a:solidFill>
              </a:rPr>
              <a:t> </a:t>
            </a:r>
            <a:r>
              <a:rPr lang="en-US" sz="2000" dirty="0" smtClean="0">
                <a:solidFill>
                  <a:schemeClr val="tx1"/>
                </a:solidFill>
              </a:rPr>
              <a:t>Scope </a:t>
            </a:r>
            <a:r>
              <a:rPr lang="en-US" sz="2000" dirty="0">
                <a:solidFill>
                  <a:schemeClr val="tx1"/>
                </a:solidFill>
              </a:rPr>
              <a:t>limitation, such as being required to use a particular </a:t>
            </a:r>
            <a:r>
              <a:rPr lang="en-US" sz="2000" dirty="0" smtClean="0">
                <a:solidFill>
                  <a:schemeClr val="tx1"/>
                </a:solidFill>
              </a:rPr>
              <a:t>existing</a:t>
            </a:r>
          </a:p>
          <a:p>
            <a:pPr algn="l">
              <a:buFont typeface="Wingdings" pitchFamily="2" charset="2"/>
              <a:buChar char="ü"/>
            </a:pPr>
            <a:r>
              <a:rPr lang="en-US" sz="2000" dirty="0">
                <a:solidFill>
                  <a:schemeClr val="tx1"/>
                </a:solidFill>
              </a:rPr>
              <a:t> </a:t>
            </a:r>
            <a:r>
              <a:rPr lang="en-US" sz="2000" dirty="0" smtClean="0">
                <a:solidFill>
                  <a:schemeClr val="tx1"/>
                </a:solidFill>
              </a:rPr>
              <a:t>interface</a:t>
            </a:r>
          </a:p>
          <a:p>
            <a:pPr algn="l">
              <a:buFont typeface="Wingdings" pitchFamily="2" charset="2"/>
              <a:buChar char="ü"/>
            </a:pPr>
            <a:r>
              <a:rPr lang="en-US" sz="2000" dirty="0">
                <a:solidFill>
                  <a:schemeClr val="tx1"/>
                </a:solidFill>
              </a:rPr>
              <a:t> </a:t>
            </a:r>
            <a:r>
              <a:rPr lang="en-US" sz="2000" dirty="0" smtClean="0">
                <a:solidFill>
                  <a:schemeClr val="tx1"/>
                </a:solidFill>
              </a:rPr>
              <a:t>Hardware requirements</a:t>
            </a:r>
          </a:p>
          <a:p>
            <a:pPr algn="l">
              <a:buFont typeface="Wingdings" pitchFamily="2" charset="2"/>
              <a:buChar char="ü"/>
            </a:pPr>
            <a:r>
              <a:rPr lang="en-US" sz="2000" dirty="0">
                <a:solidFill>
                  <a:schemeClr val="tx1"/>
                </a:solidFill>
              </a:rPr>
              <a:t> </a:t>
            </a:r>
            <a:r>
              <a:rPr lang="en-US" sz="2000" dirty="0" smtClean="0">
                <a:solidFill>
                  <a:schemeClr val="tx1"/>
                </a:solidFill>
              </a:rPr>
              <a:t>Anything </a:t>
            </a:r>
            <a:r>
              <a:rPr lang="en-US" sz="2000" dirty="0">
                <a:solidFill>
                  <a:schemeClr val="tx1"/>
                </a:solidFill>
              </a:rPr>
              <a:t>else that restricts your option</a:t>
            </a:r>
            <a:r>
              <a:rPr lang="en-US" sz="2000" dirty="0"/>
              <a:t>s</a:t>
            </a:r>
            <a:endParaRPr lang="en-US" sz="20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70000" lnSpcReduction="20000"/>
          </a:bodyPr>
          <a:lstStyle/>
          <a:p>
            <a:pPr algn="l"/>
            <a:r>
              <a:rPr lang="en-US" sz="2000" b="1" dirty="0">
                <a:solidFill>
                  <a:schemeClr val="tx1"/>
                </a:solidFill>
              </a:rPr>
              <a:t>Examining Project Constraints</a:t>
            </a:r>
            <a:r>
              <a:rPr lang="en-US" sz="2000" b="1" dirty="0" smtClean="0">
                <a:solidFill>
                  <a:schemeClr val="tx1"/>
                </a:solidFill>
              </a:rPr>
              <a:t>: </a:t>
            </a:r>
          </a:p>
          <a:p>
            <a:pPr algn="just"/>
            <a:r>
              <a:rPr lang="en-US" sz="2000" dirty="0">
                <a:solidFill>
                  <a:schemeClr val="tx1"/>
                </a:solidFill>
              </a:rPr>
              <a:t>A </a:t>
            </a:r>
            <a:r>
              <a:rPr lang="en-US" sz="2000" i="1" dirty="0">
                <a:solidFill>
                  <a:schemeClr val="tx1"/>
                </a:solidFill>
              </a:rPr>
              <a:t>constraint is anything that restricts the project manager’s options</a:t>
            </a:r>
            <a:r>
              <a:rPr lang="en-US" sz="2000" i="1" dirty="0" smtClean="0">
                <a:solidFill>
                  <a:schemeClr val="tx1"/>
                </a:solidFill>
              </a:rPr>
              <a:t>. </a:t>
            </a:r>
            <a:r>
              <a:rPr lang="en-US" sz="2000" dirty="0" smtClean="0">
                <a:solidFill>
                  <a:schemeClr val="tx1"/>
                </a:solidFill>
              </a:rPr>
              <a:t>Constraints </a:t>
            </a:r>
            <a:r>
              <a:rPr lang="en-US" sz="2000" dirty="0">
                <a:solidFill>
                  <a:schemeClr val="tx1"/>
                </a:solidFill>
              </a:rPr>
              <a:t>are requirements, confines, or, if you’re a </a:t>
            </a:r>
            <a:r>
              <a:rPr lang="en-US" sz="2000" dirty="0" smtClean="0">
                <a:solidFill>
                  <a:schemeClr val="tx1"/>
                </a:solidFill>
              </a:rPr>
              <a:t>glass-is-half-empty kind </a:t>
            </a:r>
            <a:r>
              <a:rPr lang="en-US" sz="2000" dirty="0">
                <a:solidFill>
                  <a:schemeClr val="tx1"/>
                </a:solidFill>
              </a:rPr>
              <a:t>of person, prison walls. Constraints can </a:t>
            </a:r>
            <a:r>
              <a:rPr lang="en-US" sz="2000" dirty="0" smtClean="0">
                <a:solidFill>
                  <a:schemeClr val="tx1"/>
                </a:solidFill>
              </a:rPr>
              <a:t>include:</a:t>
            </a:r>
          </a:p>
          <a:p>
            <a:pPr algn="just"/>
            <a:endParaRPr lang="en-US" sz="2000" dirty="0" smtClean="0">
              <a:solidFill>
                <a:schemeClr val="tx1"/>
              </a:solidFill>
            </a:endParaRPr>
          </a:p>
          <a:p>
            <a:pPr algn="l">
              <a:buFont typeface="Wingdings" pitchFamily="2" charset="2"/>
              <a:buChar char="ü"/>
            </a:pPr>
            <a:r>
              <a:rPr lang="en-US" sz="2000" dirty="0" smtClean="0"/>
              <a:t> </a:t>
            </a:r>
            <a:r>
              <a:rPr lang="en-US" sz="2000" dirty="0" smtClean="0">
                <a:solidFill>
                  <a:schemeClr val="tx1"/>
                </a:solidFill>
              </a:rPr>
              <a:t>Resource </a:t>
            </a:r>
            <a:r>
              <a:rPr lang="en-US" sz="2000" dirty="0">
                <a:solidFill>
                  <a:schemeClr val="tx1"/>
                </a:solidFill>
              </a:rPr>
              <a:t>constraints such as a team member being assigned to </a:t>
            </a:r>
            <a:r>
              <a:rPr lang="en-US" sz="2000" dirty="0" smtClean="0">
                <a:solidFill>
                  <a:schemeClr val="tx1"/>
                </a:solidFill>
              </a:rPr>
              <a:t>too</a:t>
            </a:r>
          </a:p>
          <a:p>
            <a:pPr algn="l">
              <a:buFont typeface="Wingdings" pitchFamily="2" charset="2"/>
              <a:buChar char="ü"/>
            </a:pPr>
            <a:r>
              <a:rPr lang="en-US" sz="2000" dirty="0">
                <a:solidFill>
                  <a:schemeClr val="tx1"/>
                </a:solidFill>
              </a:rPr>
              <a:t> </a:t>
            </a:r>
            <a:r>
              <a:rPr lang="en-US" sz="2000" dirty="0" smtClean="0">
                <a:solidFill>
                  <a:schemeClr val="tx1"/>
                </a:solidFill>
              </a:rPr>
              <a:t>many </a:t>
            </a:r>
            <a:r>
              <a:rPr lang="en-US" sz="2000" dirty="0">
                <a:solidFill>
                  <a:schemeClr val="tx1"/>
                </a:solidFill>
              </a:rPr>
              <a:t>concurrent </a:t>
            </a:r>
            <a:r>
              <a:rPr lang="en-US" sz="2000" dirty="0" smtClean="0">
                <a:solidFill>
                  <a:schemeClr val="tx1"/>
                </a:solidFill>
              </a:rPr>
              <a:t>projects</a:t>
            </a:r>
          </a:p>
          <a:p>
            <a:pPr algn="l">
              <a:buFont typeface="Wingdings" pitchFamily="2" charset="2"/>
              <a:buChar char="ü"/>
            </a:pPr>
            <a:r>
              <a:rPr lang="en-US" sz="2000" dirty="0">
                <a:solidFill>
                  <a:schemeClr val="tx1"/>
                </a:solidFill>
              </a:rPr>
              <a:t> </a:t>
            </a:r>
            <a:r>
              <a:rPr lang="en-US" sz="2000" dirty="0" smtClean="0">
                <a:solidFill>
                  <a:schemeClr val="tx1"/>
                </a:solidFill>
              </a:rPr>
              <a:t>Tight deadlines</a:t>
            </a:r>
          </a:p>
          <a:p>
            <a:pPr algn="l">
              <a:buFont typeface="Wingdings" pitchFamily="2" charset="2"/>
              <a:buChar char="ü"/>
            </a:pPr>
            <a:r>
              <a:rPr lang="en-US" sz="2000" dirty="0">
                <a:solidFill>
                  <a:schemeClr val="tx1"/>
                </a:solidFill>
              </a:rPr>
              <a:t> </a:t>
            </a:r>
            <a:r>
              <a:rPr lang="en-US" sz="2000" dirty="0" smtClean="0">
                <a:solidFill>
                  <a:schemeClr val="tx1"/>
                </a:solidFill>
              </a:rPr>
              <a:t>Budgetary limitations</a:t>
            </a:r>
          </a:p>
          <a:p>
            <a:pPr algn="l">
              <a:buFont typeface="Wingdings" pitchFamily="2" charset="2"/>
              <a:buChar char="ü"/>
            </a:pPr>
            <a:r>
              <a:rPr lang="en-US" sz="2000" dirty="0">
                <a:solidFill>
                  <a:schemeClr val="tx1"/>
                </a:solidFill>
              </a:rPr>
              <a:t> </a:t>
            </a:r>
            <a:r>
              <a:rPr lang="en-US" sz="2000" dirty="0" smtClean="0">
                <a:solidFill>
                  <a:schemeClr val="tx1"/>
                </a:solidFill>
              </a:rPr>
              <a:t>Government regulations</a:t>
            </a:r>
          </a:p>
          <a:p>
            <a:pPr algn="l">
              <a:buFont typeface="Wingdings" pitchFamily="2" charset="2"/>
              <a:buChar char="ü"/>
            </a:pPr>
            <a:r>
              <a:rPr lang="en-US" sz="2000" dirty="0">
                <a:solidFill>
                  <a:schemeClr val="tx1"/>
                </a:solidFill>
              </a:rPr>
              <a:t> </a:t>
            </a:r>
            <a:r>
              <a:rPr lang="en-US" sz="2000" dirty="0" smtClean="0">
                <a:solidFill>
                  <a:schemeClr val="tx1"/>
                </a:solidFill>
              </a:rPr>
              <a:t>Limitations </a:t>
            </a:r>
            <a:r>
              <a:rPr lang="en-US" sz="2000" dirty="0">
                <a:solidFill>
                  <a:schemeClr val="tx1"/>
                </a:solidFill>
              </a:rPr>
              <a:t>of </a:t>
            </a:r>
            <a:r>
              <a:rPr lang="en-US" sz="2000" dirty="0" smtClean="0">
                <a:solidFill>
                  <a:schemeClr val="tx1"/>
                </a:solidFill>
              </a:rPr>
              <a:t>software </a:t>
            </a:r>
          </a:p>
          <a:p>
            <a:pPr algn="l">
              <a:buFont typeface="Wingdings" pitchFamily="2" charset="2"/>
              <a:buChar char="ü"/>
            </a:pPr>
            <a:r>
              <a:rPr lang="en-US" sz="2000" dirty="0">
                <a:solidFill>
                  <a:schemeClr val="tx1"/>
                </a:solidFill>
              </a:rPr>
              <a:t> </a:t>
            </a:r>
            <a:r>
              <a:rPr lang="en-US" sz="2000" dirty="0" smtClean="0">
                <a:solidFill>
                  <a:schemeClr val="tx1"/>
                </a:solidFill>
              </a:rPr>
              <a:t>Scope </a:t>
            </a:r>
            <a:r>
              <a:rPr lang="en-US" sz="2000" dirty="0">
                <a:solidFill>
                  <a:schemeClr val="tx1"/>
                </a:solidFill>
              </a:rPr>
              <a:t>limitation, such as being required to use a particular </a:t>
            </a:r>
            <a:r>
              <a:rPr lang="en-US" sz="2000" dirty="0" smtClean="0">
                <a:solidFill>
                  <a:schemeClr val="tx1"/>
                </a:solidFill>
              </a:rPr>
              <a:t>existing</a:t>
            </a:r>
          </a:p>
          <a:p>
            <a:pPr algn="l">
              <a:buFont typeface="Wingdings" pitchFamily="2" charset="2"/>
              <a:buChar char="ü"/>
            </a:pPr>
            <a:r>
              <a:rPr lang="en-US" sz="2000" dirty="0">
                <a:solidFill>
                  <a:schemeClr val="tx1"/>
                </a:solidFill>
              </a:rPr>
              <a:t> </a:t>
            </a:r>
            <a:r>
              <a:rPr lang="en-US" sz="2000" dirty="0" smtClean="0">
                <a:solidFill>
                  <a:schemeClr val="tx1"/>
                </a:solidFill>
              </a:rPr>
              <a:t>interface</a:t>
            </a:r>
          </a:p>
          <a:p>
            <a:pPr algn="l">
              <a:buFont typeface="Wingdings" pitchFamily="2" charset="2"/>
              <a:buChar char="ü"/>
            </a:pPr>
            <a:r>
              <a:rPr lang="en-US" sz="2000" dirty="0">
                <a:solidFill>
                  <a:schemeClr val="tx1"/>
                </a:solidFill>
              </a:rPr>
              <a:t> </a:t>
            </a:r>
            <a:r>
              <a:rPr lang="en-US" sz="2000" dirty="0" smtClean="0">
                <a:solidFill>
                  <a:schemeClr val="tx1"/>
                </a:solidFill>
              </a:rPr>
              <a:t>Hardware requirements</a:t>
            </a:r>
          </a:p>
          <a:p>
            <a:pPr algn="l">
              <a:buFont typeface="Wingdings" pitchFamily="2" charset="2"/>
              <a:buChar char="ü"/>
            </a:pPr>
            <a:r>
              <a:rPr lang="en-US" sz="2000" dirty="0">
                <a:solidFill>
                  <a:schemeClr val="tx1"/>
                </a:solidFill>
              </a:rPr>
              <a:t> </a:t>
            </a:r>
            <a:r>
              <a:rPr lang="en-US" sz="2000" dirty="0" smtClean="0">
                <a:solidFill>
                  <a:schemeClr val="tx1"/>
                </a:solidFill>
              </a:rPr>
              <a:t>Anything </a:t>
            </a:r>
            <a:r>
              <a:rPr lang="en-US" sz="2000" dirty="0">
                <a:solidFill>
                  <a:schemeClr val="tx1"/>
                </a:solidFill>
              </a:rPr>
              <a:t>else that restricts your option</a:t>
            </a:r>
            <a:r>
              <a:rPr lang="en-US" sz="2000" dirty="0"/>
              <a:t>s</a:t>
            </a:r>
            <a:endParaRPr lang="en-US" sz="20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77500" lnSpcReduction="20000"/>
          </a:bodyPr>
          <a:lstStyle/>
          <a:p>
            <a:pPr algn="l"/>
            <a:r>
              <a:rPr lang="en-US" sz="2800" b="1" dirty="0">
                <a:solidFill>
                  <a:schemeClr val="tx1"/>
                </a:solidFill>
              </a:rPr>
              <a:t>Managing the </a:t>
            </a:r>
            <a:r>
              <a:rPr lang="en-US" sz="2800" b="1" dirty="0" smtClean="0">
                <a:solidFill>
                  <a:schemeClr val="tx1"/>
                </a:solidFill>
              </a:rPr>
              <a:t>Scope: </a:t>
            </a:r>
          </a:p>
          <a:p>
            <a:pPr algn="l"/>
            <a:endParaRPr lang="en-US" sz="2800" b="1" dirty="0" smtClean="0">
              <a:solidFill>
                <a:schemeClr val="tx1"/>
              </a:solidFill>
            </a:endParaRPr>
          </a:p>
          <a:p>
            <a:pPr algn="l"/>
            <a:r>
              <a:rPr lang="en-US" sz="2000" dirty="0">
                <a:solidFill>
                  <a:schemeClr val="tx1"/>
                </a:solidFill>
              </a:rPr>
              <a:t>There are two scopes </a:t>
            </a:r>
            <a:r>
              <a:rPr lang="en-US" sz="2000" dirty="0" smtClean="0">
                <a:solidFill>
                  <a:schemeClr val="tx1"/>
                </a:solidFill>
              </a:rPr>
              <a:t>within project </a:t>
            </a:r>
            <a:r>
              <a:rPr lang="en-US" sz="2000" dirty="0">
                <a:solidFill>
                  <a:schemeClr val="tx1"/>
                </a:solidFill>
              </a:rPr>
              <a:t>management</a:t>
            </a:r>
            <a:r>
              <a:rPr lang="en-US" sz="2000" dirty="0" smtClean="0">
                <a:solidFill>
                  <a:schemeClr val="tx1"/>
                </a:solidFill>
              </a:rPr>
              <a:t>:</a:t>
            </a:r>
          </a:p>
          <a:p>
            <a:pPr algn="l"/>
            <a:endParaRPr lang="en-US" sz="2000" dirty="0" smtClean="0">
              <a:solidFill>
                <a:schemeClr val="tx1"/>
              </a:solidFill>
            </a:endParaRPr>
          </a:p>
          <a:p>
            <a:pPr algn="just">
              <a:buFont typeface="Arial" pitchFamily="34" charset="0"/>
              <a:buChar char="•"/>
            </a:pPr>
            <a:r>
              <a:rPr lang="en-US" sz="2000" dirty="0" smtClean="0">
                <a:solidFill>
                  <a:schemeClr val="tx1"/>
                </a:solidFill>
              </a:rPr>
              <a:t> </a:t>
            </a:r>
            <a:r>
              <a:rPr lang="en-US" sz="2000" b="1" dirty="0">
                <a:solidFill>
                  <a:schemeClr val="tx1"/>
                </a:solidFill>
              </a:rPr>
              <a:t>Product scope: The product scope describes, lists, and categorizes </a:t>
            </a:r>
            <a:r>
              <a:rPr lang="en-US" sz="2000" b="1" dirty="0" smtClean="0">
                <a:solidFill>
                  <a:schemeClr val="tx1"/>
                </a:solidFill>
              </a:rPr>
              <a:t>all </a:t>
            </a:r>
            <a:r>
              <a:rPr lang="en-US" sz="2000" dirty="0" smtClean="0">
                <a:solidFill>
                  <a:schemeClr val="tx1"/>
                </a:solidFill>
              </a:rPr>
              <a:t>the </a:t>
            </a:r>
            <a:r>
              <a:rPr lang="en-US" sz="2000" dirty="0">
                <a:solidFill>
                  <a:schemeClr val="tx1"/>
                </a:solidFill>
              </a:rPr>
              <a:t>features and components of the finished deliverable. This is </a:t>
            </a:r>
            <a:r>
              <a:rPr lang="en-US" sz="2000" dirty="0" smtClean="0">
                <a:solidFill>
                  <a:schemeClr val="tx1"/>
                </a:solidFill>
              </a:rPr>
              <a:t>what the </a:t>
            </a:r>
            <a:r>
              <a:rPr lang="en-US" sz="2000" dirty="0">
                <a:solidFill>
                  <a:schemeClr val="tx1"/>
                </a:solidFill>
              </a:rPr>
              <a:t>customers see in their minds’ eye</a:t>
            </a:r>
            <a:r>
              <a:rPr lang="en-US" sz="2000" dirty="0" smtClean="0">
                <a:solidFill>
                  <a:schemeClr val="tx1"/>
                </a:solidFill>
              </a:rPr>
              <a:t>.</a:t>
            </a:r>
          </a:p>
          <a:p>
            <a:pPr algn="just">
              <a:buFont typeface="Arial" pitchFamily="34" charset="0"/>
              <a:buChar char="•"/>
            </a:pPr>
            <a:endParaRPr lang="en-US" sz="2000" dirty="0">
              <a:solidFill>
                <a:schemeClr val="tx1"/>
              </a:solidFill>
            </a:endParaRPr>
          </a:p>
          <a:p>
            <a:pPr algn="just">
              <a:buFont typeface="Arial" pitchFamily="34" charset="0"/>
              <a:buChar char="•"/>
            </a:pPr>
            <a:r>
              <a:rPr lang="en-US" sz="2000" dirty="0">
                <a:solidFill>
                  <a:schemeClr val="tx1"/>
                </a:solidFill>
              </a:rPr>
              <a:t> </a:t>
            </a:r>
            <a:r>
              <a:rPr lang="en-US" sz="2000" b="1" dirty="0">
                <a:solidFill>
                  <a:schemeClr val="tx1"/>
                </a:solidFill>
              </a:rPr>
              <a:t>Project scope: This is where you focus. The project scope is all </a:t>
            </a:r>
            <a:r>
              <a:rPr lang="en-US" sz="2000" b="1" dirty="0" smtClean="0">
                <a:solidFill>
                  <a:schemeClr val="tx1"/>
                </a:solidFill>
              </a:rPr>
              <a:t>the </a:t>
            </a:r>
            <a:r>
              <a:rPr lang="en-US" sz="2000" dirty="0" smtClean="0">
                <a:solidFill>
                  <a:schemeClr val="tx1"/>
                </a:solidFill>
              </a:rPr>
              <a:t>required </a:t>
            </a:r>
            <a:r>
              <a:rPr lang="en-US" sz="2000" dirty="0">
                <a:solidFill>
                  <a:schemeClr val="tx1"/>
                </a:solidFill>
              </a:rPr>
              <a:t>work, and only the required work, to create the project deliverable</a:t>
            </a:r>
            <a:r>
              <a:rPr lang="en-US" sz="2000" dirty="0" smtClean="0">
                <a:solidFill>
                  <a:schemeClr val="tx1"/>
                </a:solidFill>
              </a:rPr>
              <a:t>. The </a:t>
            </a:r>
            <a:r>
              <a:rPr lang="en-US" sz="2000" dirty="0">
                <a:solidFill>
                  <a:schemeClr val="tx1"/>
                </a:solidFill>
              </a:rPr>
              <a:t>project scope focuses on work, activities, and progress </a:t>
            </a:r>
            <a:r>
              <a:rPr lang="en-US" sz="2000" dirty="0" smtClean="0">
                <a:solidFill>
                  <a:schemeClr val="tx1"/>
                </a:solidFill>
              </a:rPr>
              <a:t>to achieve </a:t>
            </a:r>
            <a:r>
              <a:rPr lang="en-US" sz="2000" dirty="0">
                <a:solidFill>
                  <a:schemeClr val="tx1"/>
                </a:solidFill>
              </a:rPr>
              <a:t>the product scope. The project scope must be protected </a:t>
            </a:r>
            <a:r>
              <a:rPr lang="en-US" sz="2000" dirty="0" smtClean="0">
                <a:solidFill>
                  <a:schemeClr val="tx1"/>
                </a:solidFill>
              </a:rPr>
              <a:t>from unapproved </a:t>
            </a:r>
            <a:r>
              <a:rPr lang="en-US" sz="2000" dirty="0">
                <a:solidFill>
                  <a:schemeClr val="tx1"/>
                </a:solidFill>
              </a:rPr>
              <a:t>changes because it dictates what the project team will </a:t>
            </a:r>
            <a:r>
              <a:rPr lang="en-US" sz="2000" dirty="0" smtClean="0">
                <a:solidFill>
                  <a:schemeClr val="tx1"/>
                </a:solidFill>
              </a:rPr>
              <a:t>do and </a:t>
            </a:r>
            <a:r>
              <a:rPr lang="en-US" sz="2000" dirty="0">
                <a:solidFill>
                  <a:schemeClr val="tx1"/>
                </a:solidFill>
              </a:rPr>
              <a:t>what the end result of the project will be.</a:t>
            </a:r>
            <a:endParaRPr lang="en-US" sz="20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55000" lnSpcReduction="20000"/>
          </a:bodyPr>
          <a:lstStyle/>
          <a:p>
            <a:pPr algn="l"/>
            <a:r>
              <a:rPr lang="en-US" sz="4400" b="1" dirty="0">
                <a:solidFill>
                  <a:schemeClr val="tx1"/>
                </a:solidFill>
              </a:rPr>
              <a:t>Making Sense of </a:t>
            </a:r>
            <a:r>
              <a:rPr lang="en-US" sz="4400" b="1" dirty="0" smtClean="0">
                <a:solidFill>
                  <a:schemeClr val="tx1"/>
                </a:solidFill>
              </a:rPr>
              <a:t>Project Success </a:t>
            </a:r>
            <a:r>
              <a:rPr lang="en-US" sz="4400" b="1" dirty="0">
                <a:solidFill>
                  <a:schemeClr val="tx1"/>
                </a:solidFill>
              </a:rPr>
              <a:t>(Or Failure)</a:t>
            </a:r>
            <a:r>
              <a:rPr lang="en-US" sz="4400" b="1" dirty="0" smtClean="0">
                <a:solidFill>
                  <a:schemeClr val="tx1"/>
                </a:solidFill>
              </a:rPr>
              <a:t>: </a:t>
            </a:r>
          </a:p>
          <a:p>
            <a:pPr algn="l"/>
            <a:r>
              <a:rPr lang="en-US" sz="3400" dirty="0">
                <a:solidFill>
                  <a:schemeClr val="tx1"/>
                </a:solidFill>
              </a:rPr>
              <a:t>Most projects start with an optimistic attitude about creating a deliverable</a:t>
            </a:r>
            <a:r>
              <a:rPr lang="en-US" sz="3400" dirty="0" smtClean="0">
                <a:solidFill>
                  <a:schemeClr val="tx1"/>
                </a:solidFill>
              </a:rPr>
              <a:t>, keeping </a:t>
            </a:r>
            <a:r>
              <a:rPr lang="en-US" sz="3400" dirty="0">
                <a:solidFill>
                  <a:schemeClr val="tx1"/>
                </a:solidFill>
              </a:rPr>
              <a:t>the customer happy, and making this the best software project ever.</a:t>
            </a:r>
          </a:p>
          <a:p>
            <a:pPr algn="l"/>
            <a:r>
              <a:rPr lang="en-US" sz="3400" dirty="0">
                <a:solidFill>
                  <a:schemeClr val="tx1"/>
                </a:solidFill>
              </a:rPr>
              <a:t>And then things (</a:t>
            </a:r>
            <a:r>
              <a:rPr lang="en-US" sz="3400" b="1" dirty="0">
                <a:solidFill>
                  <a:schemeClr val="tx1"/>
                </a:solidFill>
              </a:rPr>
              <a:t>bad things</a:t>
            </a:r>
            <a:r>
              <a:rPr lang="en-US" sz="3400" dirty="0">
                <a:solidFill>
                  <a:schemeClr val="tx1"/>
                </a:solidFill>
              </a:rPr>
              <a:t>) happen. The </a:t>
            </a:r>
            <a:r>
              <a:rPr lang="en-US" sz="3400" b="1" dirty="0">
                <a:solidFill>
                  <a:schemeClr val="tx1"/>
                </a:solidFill>
              </a:rPr>
              <a:t>good projects </a:t>
            </a:r>
            <a:r>
              <a:rPr lang="en-US" sz="3400" dirty="0">
                <a:solidFill>
                  <a:schemeClr val="tx1"/>
                </a:solidFill>
              </a:rPr>
              <a:t>end on time and </a:t>
            </a:r>
            <a:r>
              <a:rPr lang="en-US" sz="3400" dirty="0" smtClean="0">
                <a:solidFill>
                  <a:schemeClr val="tx1"/>
                </a:solidFill>
              </a:rPr>
              <a:t>as planned</a:t>
            </a:r>
            <a:r>
              <a:rPr lang="en-US" sz="3400" dirty="0">
                <a:solidFill>
                  <a:schemeClr val="tx1"/>
                </a:solidFill>
              </a:rPr>
              <a:t>. Ah, paradise. We’d wager that these projects have </a:t>
            </a:r>
            <a:r>
              <a:rPr lang="en-US" sz="3400" b="1" dirty="0">
                <a:solidFill>
                  <a:schemeClr val="tx1"/>
                </a:solidFill>
              </a:rPr>
              <a:t>three things </a:t>
            </a:r>
            <a:r>
              <a:rPr lang="en-US" sz="3400" b="1" dirty="0" smtClean="0">
                <a:solidFill>
                  <a:schemeClr val="tx1"/>
                </a:solidFill>
              </a:rPr>
              <a:t>in common</a:t>
            </a:r>
            <a:r>
              <a:rPr lang="en-US" sz="3400" dirty="0" smtClean="0">
                <a:solidFill>
                  <a:schemeClr val="tx1"/>
                </a:solidFill>
              </a:rPr>
              <a:t>:</a:t>
            </a:r>
          </a:p>
          <a:p>
            <a:pPr algn="l"/>
            <a:endParaRPr lang="en-US" sz="3400" dirty="0" smtClean="0">
              <a:solidFill>
                <a:schemeClr val="tx1"/>
              </a:solidFill>
            </a:endParaRPr>
          </a:p>
          <a:p>
            <a:pPr algn="l">
              <a:buFont typeface="Wingdings" pitchFamily="2" charset="2"/>
              <a:buChar char="Ø"/>
            </a:pPr>
            <a:r>
              <a:rPr lang="en-US" sz="2800" dirty="0" smtClean="0">
                <a:solidFill>
                  <a:schemeClr val="tx1"/>
                </a:solidFill>
              </a:rPr>
              <a:t> A </a:t>
            </a:r>
            <a:r>
              <a:rPr lang="en-US" sz="2800" dirty="0">
                <a:solidFill>
                  <a:schemeClr val="tx1"/>
                </a:solidFill>
              </a:rPr>
              <a:t>leader who knows what he or she is </a:t>
            </a:r>
            <a:r>
              <a:rPr lang="en-US" sz="2800" dirty="0" smtClean="0">
                <a:solidFill>
                  <a:schemeClr val="tx1"/>
                </a:solidFill>
              </a:rPr>
              <a:t>doing</a:t>
            </a:r>
          </a:p>
          <a:p>
            <a:pPr algn="l">
              <a:buFont typeface="Wingdings" pitchFamily="2" charset="2"/>
              <a:buChar char="Ø"/>
            </a:pPr>
            <a:r>
              <a:rPr lang="en-US" sz="2800" dirty="0">
                <a:solidFill>
                  <a:schemeClr val="tx1"/>
                </a:solidFill>
              </a:rPr>
              <a:t> </a:t>
            </a:r>
            <a:r>
              <a:rPr lang="en-US" sz="2800" dirty="0" smtClean="0">
                <a:solidFill>
                  <a:schemeClr val="tx1"/>
                </a:solidFill>
              </a:rPr>
              <a:t> </a:t>
            </a:r>
            <a:r>
              <a:rPr lang="en-US" sz="2800" dirty="0">
                <a:solidFill>
                  <a:schemeClr val="tx1"/>
                </a:solidFill>
              </a:rPr>
              <a:t>A tight change control </a:t>
            </a:r>
            <a:r>
              <a:rPr lang="en-US" sz="2800" dirty="0" smtClean="0">
                <a:solidFill>
                  <a:schemeClr val="tx1"/>
                </a:solidFill>
              </a:rPr>
              <a:t>system</a:t>
            </a:r>
          </a:p>
          <a:p>
            <a:pPr algn="l">
              <a:buFont typeface="Wingdings" pitchFamily="2" charset="2"/>
              <a:buChar char="Ø"/>
            </a:pPr>
            <a:r>
              <a:rPr lang="en-US" sz="2800" dirty="0">
                <a:solidFill>
                  <a:schemeClr val="tx1"/>
                </a:solidFill>
              </a:rPr>
              <a:t> </a:t>
            </a:r>
            <a:r>
              <a:rPr lang="en-US" sz="2800" dirty="0" smtClean="0">
                <a:solidFill>
                  <a:schemeClr val="tx1"/>
                </a:solidFill>
              </a:rPr>
              <a:t>Team </a:t>
            </a:r>
            <a:r>
              <a:rPr lang="en-US" sz="2800" dirty="0">
                <a:solidFill>
                  <a:schemeClr val="tx1"/>
                </a:solidFill>
              </a:rPr>
              <a:t>members who understand what the project is supposed to deliver</a:t>
            </a:r>
          </a:p>
          <a:p>
            <a:pPr algn="l"/>
            <a:r>
              <a:rPr lang="en-US" sz="2800" dirty="0">
                <a:solidFill>
                  <a:schemeClr val="tx1"/>
                </a:solidFill>
              </a:rPr>
              <a:t>and can therefore get results</a:t>
            </a:r>
            <a:endParaRPr lang="en-US" sz="2800"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70000" lnSpcReduction="20000"/>
          </a:bodyPr>
          <a:lstStyle/>
          <a:p>
            <a:pPr algn="l"/>
            <a:r>
              <a:rPr lang="en-US" sz="4400" b="1" dirty="0">
                <a:solidFill>
                  <a:schemeClr val="tx1"/>
                </a:solidFill>
              </a:rPr>
              <a:t>Making Sense of </a:t>
            </a:r>
            <a:r>
              <a:rPr lang="en-US" sz="4400" b="1" dirty="0" smtClean="0">
                <a:solidFill>
                  <a:schemeClr val="tx1"/>
                </a:solidFill>
              </a:rPr>
              <a:t>Project Success </a:t>
            </a:r>
            <a:r>
              <a:rPr lang="en-US" sz="4400" b="1" dirty="0">
                <a:solidFill>
                  <a:schemeClr val="tx1"/>
                </a:solidFill>
              </a:rPr>
              <a:t>(Or Failure)</a:t>
            </a:r>
            <a:r>
              <a:rPr lang="en-US" sz="4400" b="1" dirty="0" smtClean="0">
                <a:solidFill>
                  <a:schemeClr val="tx1"/>
                </a:solidFill>
              </a:rPr>
              <a:t>: </a:t>
            </a:r>
          </a:p>
          <a:p>
            <a:pPr algn="l"/>
            <a:endParaRPr lang="en-US" sz="4400" b="1" dirty="0" smtClean="0">
              <a:solidFill>
                <a:schemeClr val="tx1"/>
              </a:solidFill>
            </a:endParaRPr>
          </a:p>
          <a:p>
            <a:pPr algn="just"/>
            <a:r>
              <a:rPr lang="en-US" sz="2600" dirty="0">
                <a:solidFill>
                  <a:schemeClr val="tx1"/>
                </a:solidFill>
              </a:rPr>
              <a:t>Commonly, projects limp to the finish line, late, </a:t>
            </a:r>
            <a:r>
              <a:rPr lang="en-US" sz="2600" dirty="0" smtClean="0">
                <a:solidFill>
                  <a:schemeClr val="tx1"/>
                </a:solidFill>
              </a:rPr>
              <a:t>over budget, </a:t>
            </a:r>
            <a:r>
              <a:rPr lang="en-US" sz="2600" dirty="0">
                <a:solidFill>
                  <a:schemeClr val="tx1"/>
                </a:solidFill>
              </a:rPr>
              <a:t>and after </a:t>
            </a:r>
            <a:r>
              <a:rPr lang="en-US" sz="2600" dirty="0" smtClean="0">
                <a:solidFill>
                  <a:schemeClr val="tx1"/>
                </a:solidFill>
              </a:rPr>
              <a:t>crushing the </a:t>
            </a:r>
            <a:r>
              <a:rPr lang="en-US" sz="2600" dirty="0">
                <a:solidFill>
                  <a:schemeClr val="tx1"/>
                </a:solidFill>
              </a:rPr>
              <a:t>morale of everyone involved. Done, but maybe not done well. </a:t>
            </a:r>
            <a:r>
              <a:rPr lang="en-US" sz="2600" dirty="0" smtClean="0">
                <a:solidFill>
                  <a:schemeClr val="tx1"/>
                </a:solidFill>
              </a:rPr>
              <a:t>These projects typically </a:t>
            </a:r>
            <a:r>
              <a:rPr lang="en-US" sz="2600" dirty="0">
                <a:solidFill>
                  <a:schemeClr val="tx1"/>
                </a:solidFill>
              </a:rPr>
              <a:t>have </a:t>
            </a:r>
            <a:r>
              <a:rPr lang="en-US" sz="2600" b="1" dirty="0">
                <a:solidFill>
                  <a:schemeClr val="tx1"/>
                </a:solidFill>
              </a:rPr>
              <a:t>three attributes</a:t>
            </a:r>
            <a:r>
              <a:rPr lang="en-US" sz="2600" b="1" dirty="0" smtClean="0">
                <a:solidFill>
                  <a:schemeClr val="tx1"/>
                </a:solidFill>
              </a:rPr>
              <a:t>:</a:t>
            </a:r>
          </a:p>
          <a:p>
            <a:pPr algn="l"/>
            <a:endParaRPr lang="en-US" sz="2600" b="1" dirty="0" smtClean="0">
              <a:solidFill>
                <a:schemeClr val="tx1"/>
              </a:solidFill>
            </a:endParaRPr>
          </a:p>
          <a:p>
            <a:pPr algn="l">
              <a:buFont typeface="Wingdings" pitchFamily="2" charset="2"/>
              <a:buChar char="ü"/>
            </a:pPr>
            <a:r>
              <a:rPr lang="en-US" sz="2400" dirty="0">
                <a:solidFill>
                  <a:schemeClr val="tx1"/>
                </a:solidFill>
              </a:rPr>
              <a:t>Poor requirements from the project customers</a:t>
            </a:r>
          </a:p>
          <a:p>
            <a:pPr algn="l">
              <a:buFont typeface="Wingdings" pitchFamily="2" charset="2"/>
              <a:buChar char="ü"/>
            </a:pPr>
            <a:r>
              <a:rPr lang="en-US" sz="2400" dirty="0">
                <a:solidFill>
                  <a:schemeClr val="tx1"/>
                </a:solidFill>
              </a:rPr>
              <a:t> Poor communications through the project manager</a:t>
            </a:r>
          </a:p>
          <a:p>
            <a:pPr algn="l">
              <a:buFont typeface="Wingdings" pitchFamily="2" charset="2"/>
              <a:buChar char="ü"/>
            </a:pPr>
            <a:r>
              <a:rPr lang="en-US" sz="2400" dirty="0">
                <a:solidFill>
                  <a:schemeClr val="tx1"/>
                </a:solidFill>
              </a:rPr>
              <a:t> Poor morale from the project team</a:t>
            </a:r>
            <a:endParaRPr lang="en-US" sz="2600"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40000" lnSpcReduction="20000"/>
          </a:bodyPr>
          <a:lstStyle/>
          <a:p>
            <a:pPr algn="l"/>
            <a:r>
              <a:rPr lang="en-US" sz="4400" b="1" dirty="0">
                <a:solidFill>
                  <a:schemeClr val="tx1"/>
                </a:solidFill>
              </a:rPr>
              <a:t>Making Sense of </a:t>
            </a:r>
            <a:r>
              <a:rPr lang="en-US" sz="4400" b="1" dirty="0" smtClean="0">
                <a:solidFill>
                  <a:schemeClr val="tx1"/>
                </a:solidFill>
              </a:rPr>
              <a:t>Project Success </a:t>
            </a:r>
            <a:r>
              <a:rPr lang="en-US" sz="4400" b="1" dirty="0">
                <a:solidFill>
                  <a:schemeClr val="tx1"/>
                </a:solidFill>
              </a:rPr>
              <a:t>(Or Failure)</a:t>
            </a:r>
            <a:r>
              <a:rPr lang="en-US" sz="4400" b="1" dirty="0" smtClean="0">
                <a:solidFill>
                  <a:schemeClr val="tx1"/>
                </a:solidFill>
              </a:rPr>
              <a:t>: </a:t>
            </a:r>
          </a:p>
          <a:p>
            <a:pPr algn="just"/>
            <a:r>
              <a:rPr lang="en-US" sz="4400" dirty="0">
                <a:solidFill>
                  <a:schemeClr val="tx1"/>
                </a:solidFill>
              </a:rPr>
              <a:t>The </a:t>
            </a:r>
            <a:r>
              <a:rPr lang="en-US" sz="4400" b="1" dirty="0">
                <a:solidFill>
                  <a:schemeClr val="tx1"/>
                </a:solidFill>
              </a:rPr>
              <a:t>saddest of projects </a:t>
            </a:r>
            <a:r>
              <a:rPr lang="en-US" sz="4400" dirty="0">
                <a:solidFill>
                  <a:schemeClr val="tx1"/>
                </a:solidFill>
              </a:rPr>
              <a:t>are the ones that never make it to the finish. </a:t>
            </a:r>
            <a:r>
              <a:rPr lang="en-US" sz="4400" dirty="0" smtClean="0">
                <a:solidFill>
                  <a:schemeClr val="tx1"/>
                </a:solidFill>
              </a:rPr>
              <a:t>This bunch </a:t>
            </a:r>
            <a:r>
              <a:rPr lang="en-US" sz="4400" dirty="0">
                <a:solidFill>
                  <a:schemeClr val="tx1"/>
                </a:solidFill>
              </a:rPr>
              <a:t>misses deadlines, blows budgets, or experiences a radical change </a:t>
            </a:r>
            <a:r>
              <a:rPr lang="en-US" sz="4400" dirty="0" smtClean="0">
                <a:solidFill>
                  <a:schemeClr val="tx1"/>
                </a:solidFill>
              </a:rPr>
              <a:t>of scope </a:t>
            </a:r>
            <a:r>
              <a:rPr lang="en-US" sz="4400" dirty="0">
                <a:solidFill>
                  <a:schemeClr val="tx1"/>
                </a:solidFill>
              </a:rPr>
              <a:t>so often that no one (not even the PM) knows exactly what the </a:t>
            </a:r>
            <a:r>
              <a:rPr lang="en-US" sz="4400" dirty="0" smtClean="0">
                <a:solidFill>
                  <a:schemeClr val="tx1"/>
                </a:solidFill>
              </a:rPr>
              <a:t>project should </a:t>
            </a:r>
            <a:r>
              <a:rPr lang="en-US" sz="4400" dirty="0">
                <a:solidFill>
                  <a:schemeClr val="tx1"/>
                </a:solidFill>
              </a:rPr>
              <a:t>be creating anymore. Failed projects usually have some, if not all, </a:t>
            </a:r>
            <a:r>
              <a:rPr lang="en-US" sz="4400" dirty="0" smtClean="0">
                <a:solidFill>
                  <a:schemeClr val="tx1"/>
                </a:solidFill>
              </a:rPr>
              <a:t>of these </a:t>
            </a:r>
            <a:r>
              <a:rPr lang="en-US" sz="4400" dirty="0">
                <a:solidFill>
                  <a:schemeClr val="tx1"/>
                </a:solidFill>
              </a:rPr>
              <a:t>attributes</a:t>
            </a:r>
            <a:r>
              <a:rPr lang="en-US" sz="4400" dirty="0" smtClean="0">
                <a:solidFill>
                  <a:schemeClr val="tx1"/>
                </a:solidFill>
              </a:rPr>
              <a:t>:</a:t>
            </a:r>
          </a:p>
          <a:p>
            <a:pPr algn="just"/>
            <a:endParaRPr lang="en-US" sz="4000" dirty="0" smtClean="0">
              <a:solidFill>
                <a:schemeClr val="tx1"/>
              </a:solidFill>
            </a:endParaRPr>
          </a:p>
          <a:p>
            <a:pPr algn="l">
              <a:buFont typeface="Wingdings" pitchFamily="2" charset="2"/>
              <a:buChar char="ü"/>
            </a:pPr>
            <a:r>
              <a:rPr lang="en-US" sz="4000" dirty="0">
                <a:solidFill>
                  <a:schemeClr val="tx1"/>
                </a:solidFill>
              </a:rPr>
              <a:t>No clear vision of what the project priorities are</a:t>
            </a:r>
          </a:p>
          <a:p>
            <a:pPr algn="l">
              <a:buFont typeface="Wingdings" pitchFamily="2" charset="2"/>
              <a:buChar char="ü"/>
            </a:pPr>
            <a:r>
              <a:rPr lang="en-US" sz="4000" dirty="0">
                <a:solidFill>
                  <a:schemeClr val="tx1"/>
                </a:solidFill>
              </a:rPr>
              <a:t> Lack of leadership from the project manager and/or sponsor</a:t>
            </a:r>
          </a:p>
          <a:p>
            <a:pPr algn="l">
              <a:buFont typeface="Wingdings" pitchFamily="2" charset="2"/>
              <a:buChar char="ü"/>
            </a:pPr>
            <a:r>
              <a:rPr lang="en-US" sz="4000" dirty="0">
                <a:solidFill>
                  <a:schemeClr val="tx1"/>
                </a:solidFill>
              </a:rPr>
              <a:t> A timid project manager</a:t>
            </a:r>
          </a:p>
          <a:p>
            <a:pPr algn="l">
              <a:buFont typeface="Wingdings" pitchFamily="2" charset="2"/>
              <a:buChar char="ü"/>
            </a:pPr>
            <a:r>
              <a:rPr lang="en-US" sz="4000" dirty="0">
                <a:solidFill>
                  <a:schemeClr val="tx1"/>
                </a:solidFill>
              </a:rPr>
              <a:t> Lack of autonomy for the project manager</a:t>
            </a:r>
          </a:p>
          <a:p>
            <a:pPr algn="l">
              <a:buFont typeface="Wingdings" pitchFamily="2" charset="2"/>
              <a:buChar char="ü"/>
            </a:pPr>
            <a:r>
              <a:rPr lang="en-US" sz="4000" dirty="0">
                <a:solidFill>
                  <a:schemeClr val="tx1"/>
                </a:solidFill>
              </a:rPr>
              <a:t> New resumes being typed in unison</a:t>
            </a:r>
            <a:endParaRPr lang="en-US" sz="4000" b="1" dirty="0" smtClean="0">
              <a:solidFill>
                <a:schemeClr val="tx1"/>
              </a:solidFill>
            </a:endParaRPr>
          </a:p>
          <a:p>
            <a:pPr algn="l"/>
            <a:endParaRPr lang="en-US" sz="4400"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800" b="1" dirty="0">
                <a:solidFill>
                  <a:schemeClr val="tx1"/>
                </a:solidFill>
              </a:rPr>
              <a:t>Starting </a:t>
            </a:r>
            <a:r>
              <a:rPr lang="en-US" sz="2800" b="1" dirty="0" smtClean="0">
                <a:solidFill>
                  <a:schemeClr val="tx1"/>
                </a:solidFill>
              </a:rPr>
              <a:t>Software Project: Process Groups (Fig-1)</a:t>
            </a:r>
          </a:p>
          <a:p>
            <a:pPr algn="l"/>
            <a:endParaRPr lang="en-US"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1447800" y="2438400"/>
            <a:ext cx="5619750" cy="2905125"/>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1FEBEA17-A882-47B9-A8BA-1636752F04C5}"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62500" lnSpcReduction="20000"/>
          </a:bodyPr>
          <a:lstStyle/>
          <a:p>
            <a:pPr algn="l"/>
            <a:r>
              <a:rPr lang="en-US" b="1" dirty="0" smtClean="0">
                <a:solidFill>
                  <a:schemeClr val="tx1"/>
                </a:solidFill>
              </a:rPr>
              <a:t>Process Groups:</a:t>
            </a:r>
          </a:p>
          <a:p>
            <a:pPr algn="just"/>
            <a:r>
              <a:rPr lang="en-US" dirty="0"/>
              <a:t> </a:t>
            </a:r>
            <a:r>
              <a:rPr lang="en-US" dirty="0" smtClean="0">
                <a:solidFill>
                  <a:schemeClr val="tx1"/>
                </a:solidFill>
              </a:rPr>
              <a:t>1. </a:t>
            </a:r>
            <a:r>
              <a:rPr lang="en-US" b="1" dirty="0" smtClean="0">
                <a:solidFill>
                  <a:schemeClr val="tx1"/>
                </a:solidFill>
              </a:rPr>
              <a:t>Initiating</a:t>
            </a:r>
            <a:r>
              <a:rPr lang="en-US" b="1" dirty="0">
                <a:solidFill>
                  <a:schemeClr val="tx1"/>
                </a:solidFill>
              </a:rPr>
              <a:t>: </a:t>
            </a:r>
            <a:r>
              <a:rPr lang="en-US" b="1" dirty="0" smtClean="0">
                <a:solidFill>
                  <a:schemeClr val="tx1"/>
                </a:solidFill>
              </a:rPr>
              <a:t>The </a:t>
            </a:r>
            <a:r>
              <a:rPr lang="en-US" b="1" dirty="0">
                <a:solidFill>
                  <a:schemeClr val="tx1"/>
                </a:solidFill>
              </a:rPr>
              <a:t>project is in the </a:t>
            </a:r>
            <a:r>
              <a:rPr lang="en-US" b="1" dirty="0" smtClean="0">
                <a:solidFill>
                  <a:schemeClr val="tx1"/>
                </a:solidFill>
              </a:rPr>
              <a:t>process </a:t>
            </a:r>
            <a:r>
              <a:rPr lang="en-US" dirty="0" smtClean="0">
                <a:solidFill>
                  <a:schemeClr val="tx1"/>
                </a:solidFill>
              </a:rPr>
              <a:t>of </a:t>
            </a:r>
            <a:r>
              <a:rPr lang="en-US" dirty="0">
                <a:solidFill>
                  <a:schemeClr val="tx1"/>
                </a:solidFill>
              </a:rPr>
              <a:t>getting selected, sponsored, funded, and launched.</a:t>
            </a:r>
          </a:p>
          <a:p>
            <a:pPr algn="just"/>
            <a:r>
              <a:rPr lang="en-US" dirty="0" smtClean="0">
                <a:solidFill>
                  <a:schemeClr val="tx1"/>
                </a:solidFill>
              </a:rPr>
              <a:t>2.  </a:t>
            </a:r>
            <a:r>
              <a:rPr lang="en-US" b="1" dirty="0">
                <a:solidFill>
                  <a:schemeClr val="tx1"/>
                </a:solidFill>
              </a:rPr>
              <a:t>Planning: As you can see in Figure </a:t>
            </a:r>
            <a:r>
              <a:rPr lang="en-US" b="1" dirty="0" smtClean="0">
                <a:solidFill>
                  <a:schemeClr val="tx1"/>
                </a:solidFill>
              </a:rPr>
              <a:t>1, </a:t>
            </a:r>
            <a:r>
              <a:rPr lang="en-US" b="1" dirty="0">
                <a:solidFill>
                  <a:schemeClr val="tx1"/>
                </a:solidFill>
              </a:rPr>
              <a:t>planning is an </a:t>
            </a:r>
            <a:r>
              <a:rPr lang="en-US" b="1" i="1" dirty="0" smtClean="0">
                <a:solidFill>
                  <a:schemeClr val="tx1"/>
                </a:solidFill>
              </a:rPr>
              <a:t>iterative </a:t>
            </a:r>
            <a:r>
              <a:rPr lang="en-US" dirty="0" smtClean="0">
                <a:solidFill>
                  <a:schemeClr val="tx1"/>
                </a:solidFill>
              </a:rPr>
              <a:t>process</a:t>
            </a:r>
            <a:r>
              <a:rPr lang="en-US" dirty="0">
                <a:solidFill>
                  <a:schemeClr val="tx1"/>
                </a:solidFill>
              </a:rPr>
              <a:t>. Planning basically determines how the project work </a:t>
            </a:r>
            <a:r>
              <a:rPr lang="en-US" dirty="0" smtClean="0">
                <a:solidFill>
                  <a:schemeClr val="tx1"/>
                </a:solidFill>
              </a:rPr>
              <a:t>will get </a:t>
            </a:r>
            <a:r>
              <a:rPr lang="en-US" dirty="0">
                <a:solidFill>
                  <a:schemeClr val="tx1"/>
                </a:solidFill>
              </a:rPr>
              <a:t>accomplished.</a:t>
            </a:r>
          </a:p>
          <a:p>
            <a:pPr algn="just"/>
            <a:r>
              <a:rPr lang="en-US" dirty="0">
                <a:solidFill>
                  <a:schemeClr val="tx1"/>
                </a:solidFill>
              </a:rPr>
              <a:t> </a:t>
            </a:r>
            <a:r>
              <a:rPr lang="en-US" dirty="0" smtClean="0">
                <a:solidFill>
                  <a:schemeClr val="tx1"/>
                </a:solidFill>
              </a:rPr>
              <a:t>3. </a:t>
            </a:r>
            <a:r>
              <a:rPr lang="en-US" b="1" dirty="0" smtClean="0">
                <a:solidFill>
                  <a:schemeClr val="tx1"/>
                </a:solidFill>
              </a:rPr>
              <a:t>Executing</a:t>
            </a:r>
            <a:r>
              <a:rPr lang="en-US" b="1" dirty="0">
                <a:solidFill>
                  <a:schemeClr val="tx1"/>
                </a:solidFill>
              </a:rPr>
              <a:t>: </a:t>
            </a:r>
            <a:r>
              <a:rPr lang="en-US" dirty="0">
                <a:solidFill>
                  <a:schemeClr val="tx1"/>
                </a:solidFill>
              </a:rPr>
              <a:t>After you get a plan, your project team does the work.</a:t>
            </a:r>
          </a:p>
          <a:p>
            <a:pPr algn="just"/>
            <a:r>
              <a:rPr lang="en-US" dirty="0" smtClean="0">
                <a:solidFill>
                  <a:schemeClr val="tx1"/>
                </a:solidFill>
              </a:rPr>
              <a:t>4. </a:t>
            </a:r>
            <a:r>
              <a:rPr lang="en-US" b="1" dirty="0" smtClean="0">
                <a:solidFill>
                  <a:schemeClr val="tx1"/>
                </a:solidFill>
              </a:rPr>
              <a:t>Controlling</a:t>
            </a:r>
            <a:r>
              <a:rPr lang="en-US" b="1" dirty="0">
                <a:solidFill>
                  <a:schemeClr val="tx1"/>
                </a:solidFill>
              </a:rPr>
              <a:t>: </a:t>
            </a:r>
            <a:r>
              <a:rPr lang="en-US" dirty="0">
                <a:solidFill>
                  <a:schemeClr val="tx1"/>
                </a:solidFill>
              </a:rPr>
              <a:t>Your project team does the work, but you control them.</a:t>
            </a:r>
          </a:p>
          <a:p>
            <a:pPr algn="just"/>
            <a:r>
              <a:rPr lang="en-US" dirty="0" smtClean="0">
                <a:solidFill>
                  <a:schemeClr val="tx1"/>
                </a:solidFill>
              </a:rPr>
              <a:t>5.</a:t>
            </a:r>
            <a:r>
              <a:rPr lang="en-US" b="1" dirty="0" smtClean="0">
                <a:solidFill>
                  <a:schemeClr val="tx1"/>
                </a:solidFill>
              </a:rPr>
              <a:t>Closing</a:t>
            </a:r>
            <a:r>
              <a:rPr lang="en-US" b="1" dirty="0">
                <a:solidFill>
                  <a:schemeClr val="tx1"/>
                </a:solidFill>
              </a:rPr>
              <a:t>: </a:t>
            </a:r>
            <a:r>
              <a:rPr lang="en-US" dirty="0">
                <a:solidFill>
                  <a:schemeClr val="tx1"/>
                </a:solidFill>
              </a:rPr>
              <a:t>Ah, paradise. After the project work has been completed, you</a:t>
            </a:r>
          </a:p>
          <a:p>
            <a:pPr algn="just"/>
            <a:r>
              <a:rPr lang="en-US" dirty="0">
                <a:solidFill>
                  <a:schemeClr val="tx1"/>
                </a:solidFill>
              </a:rPr>
              <a:t>tie up loose ends and close out the software project.</a:t>
            </a:r>
            <a:endParaRPr lang="en-US" dirty="0" smtClean="0">
              <a:solidFill>
                <a:schemeClr val="tx1"/>
              </a:solidFill>
            </a:endParaRPr>
          </a:p>
          <a:p>
            <a:pPr algn="l"/>
            <a:endParaRPr lang="en-US"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lstStyle/>
          <a:p>
            <a:r>
              <a:rPr lang="en-US" dirty="0" smtClean="0"/>
              <a:t>Book Reference</a:t>
            </a:r>
            <a:endParaRPr lang="en-US" dirty="0"/>
          </a:p>
        </p:txBody>
      </p:sp>
      <p:sp>
        <p:nvSpPr>
          <p:cNvPr id="3" name="Subtitle 2"/>
          <p:cNvSpPr>
            <a:spLocks noGrp="1"/>
          </p:cNvSpPr>
          <p:nvPr>
            <p:ph type="subTitle" idx="1"/>
          </p:nvPr>
        </p:nvSpPr>
        <p:spPr>
          <a:xfrm>
            <a:off x="609600" y="2057400"/>
            <a:ext cx="7924800" cy="2819400"/>
          </a:xfrm>
        </p:spPr>
        <p:txBody>
          <a:bodyPr>
            <a:normAutofit/>
          </a:bodyPr>
          <a:lstStyle/>
          <a:p>
            <a:pPr algn="l"/>
            <a:r>
              <a:rPr lang="en-US" sz="2400" dirty="0" smtClean="0">
                <a:solidFill>
                  <a:schemeClr val="tx1"/>
                </a:solidFill>
              </a:rPr>
              <a:t> </a:t>
            </a:r>
            <a:r>
              <a:rPr lang="en-US" sz="2000" dirty="0" smtClean="0">
                <a:solidFill>
                  <a:schemeClr val="tx1"/>
                </a:solidFill>
              </a:rPr>
              <a:t>1. Software Project Management- Bob </a:t>
            </a:r>
            <a:r>
              <a:rPr lang="en-US" sz="2000" dirty="0" err="1" smtClean="0">
                <a:solidFill>
                  <a:schemeClr val="tx1"/>
                </a:solidFill>
              </a:rPr>
              <a:t>Hughus</a:t>
            </a:r>
            <a:r>
              <a:rPr lang="en-US" sz="2000" dirty="0" smtClean="0">
                <a:solidFill>
                  <a:schemeClr val="tx1"/>
                </a:solidFill>
              </a:rPr>
              <a:t> and Mike </a:t>
            </a:r>
            <a:r>
              <a:rPr lang="en-US" sz="2000" dirty="0" err="1" smtClean="0">
                <a:solidFill>
                  <a:schemeClr val="tx1"/>
                </a:solidFill>
              </a:rPr>
              <a:t>Cotterell</a:t>
            </a:r>
            <a:r>
              <a:rPr lang="en-US" sz="2000" dirty="0" smtClean="0">
                <a:solidFill>
                  <a:schemeClr val="tx1"/>
                </a:solidFill>
              </a:rPr>
              <a:t> </a:t>
            </a:r>
          </a:p>
          <a:p>
            <a:pPr algn="l"/>
            <a:r>
              <a:rPr lang="en-US" sz="2000" dirty="0" smtClean="0">
                <a:solidFill>
                  <a:schemeClr val="tx1"/>
                </a:solidFill>
              </a:rPr>
              <a:t> 2. </a:t>
            </a:r>
            <a:r>
              <a:rPr lang="en-US" sz="2000" dirty="0">
                <a:solidFill>
                  <a:schemeClr val="tx1"/>
                </a:solidFill>
              </a:rPr>
              <a:t>Software Project Management For </a:t>
            </a:r>
            <a:r>
              <a:rPr lang="en-US" sz="2000" dirty="0" smtClean="0">
                <a:solidFill>
                  <a:schemeClr val="tx1"/>
                </a:solidFill>
              </a:rPr>
              <a:t>Dummies – Teresa </a:t>
            </a:r>
            <a:r>
              <a:rPr lang="en-US" sz="2000" dirty="0" err="1" smtClean="0">
                <a:solidFill>
                  <a:schemeClr val="tx1"/>
                </a:solidFill>
              </a:rPr>
              <a:t>Luckey,PMP</a:t>
            </a:r>
            <a:r>
              <a:rPr lang="en-US" sz="2000" dirty="0" smtClean="0">
                <a:solidFill>
                  <a:schemeClr val="tx1"/>
                </a:solidFill>
              </a:rPr>
              <a:t>, </a:t>
            </a:r>
            <a:r>
              <a:rPr lang="en-US" sz="2000" dirty="0" err="1" smtClean="0">
                <a:solidFill>
                  <a:schemeClr val="tx1"/>
                </a:solidFill>
              </a:rPr>
              <a:t>MBA,and</a:t>
            </a:r>
            <a:r>
              <a:rPr lang="en-US" sz="2000" dirty="0" smtClean="0">
                <a:solidFill>
                  <a:schemeClr val="tx1"/>
                </a:solidFill>
              </a:rPr>
              <a:t> Joseph </a:t>
            </a:r>
            <a:r>
              <a:rPr lang="en-US" sz="2000" dirty="0" err="1">
                <a:solidFill>
                  <a:schemeClr val="tx1"/>
                </a:solidFill>
              </a:rPr>
              <a:t>Phillips,PMP</a:t>
            </a:r>
            <a:r>
              <a:rPr lang="en-US" sz="2000" dirty="0" smtClean="0">
                <a:solidFill>
                  <a:schemeClr val="tx1"/>
                </a:solidFill>
              </a:rPr>
              <a:t> (Published by Wiley </a:t>
            </a:r>
            <a:r>
              <a:rPr lang="en-US" sz="2000" dirty="0">
                <a:solidFill>
                  <a:schemeClr val="tx1"/>
                </a:solidFill>
              </a:rPr>
              <a:t>Publishing, Inc</a:t>
            </a:r>
            <a:r>
              <a:rPr lang="en-US" sz="2000" dirty="0" smtClean="0">
                <a:solidFill>
                  <a:schemeClr val="tx1"/>
                </a:solidFill>
              </a:rPr>
              <a:t>.)</a:t>
            </a:r>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85000" lnSpcReduction="20000"/>
          </a:bodyPr>
          <a:lstStyle/>
          <a:p>
            <a:pPr algn="l"/>
            <a:r>
              <a:rPr lang="en-US" sz="2400" dirty="0">
                <a:solidFill>
                  <a:schemeClr val="tx1"/>
                </a:solidFill>
              </a:rPr>
              <a:t>Understanding What Makes </a:t>
            </a:r>
            <a:r>
              <a:rPr lang="en-US" sz="2400" dirty="0" smtClean="0">
                <a:solidFill>
                  <a:schemeClr val="tx1"/>
                </a:solidFill>
              </a:rPr>
              <a:t>Software Project </a:t>
            </a:r>
            <a:r>
              <a:rPr lang="en-US" sz="2400" dirty="0">
                <a:solidFill>
                  <a:schemeClr val="tx1"/>
                </a:solidFill>
              </a:rPr>
              <a:t>Management So </a:t>
            </a:r>
            <a:r>
              <a:rPr lang="en-US" sz="2400" dirty="0" smtClean="0">
                <a:solidFill>
                  <a:schemeClr val="tx1"/>
                </a:solidFill>
              </a:rPr>
              <a:t>Special:</a:t>
            </a:r>
          </a:p>
          <a:p>
            <a:pPr algn="l"/>
            <a:endParaRPr lang="en-US" sz="2400" dirty="0" smtClean="0"/>
          </a:p>
          <a:p>
            <a:pPr algn="l">
              <a:buFont typeface="Wingdings" pitchFamily="2" charset="2"/>
              <a:buChar char="Ø"/>
            </a:pPr>
            <a:r>
              <a:rPr lang="en-US" sz="2400" dirty="0"/>
              <a:t> </a:t>
            </a:r>
            <a:r>
              <a:rPr lang="en-US" sz="2400" dirty="0">
                <a:solidFill>
                  <a:schemeClr val="tx1"/>
                </a:solidFill>
              </a:rPr>
              <a:t>Software development is weird and requires a specialized skill set to do</a:t>
            </a:r>
          </a:p>
          <a:p>
            <a:pPr algn="l"/>
            <a:r>
              <a:rPr lang="en-US" sz="2400" dirty="0">
                <a:solidFill>
                  <a:schemeClr val="tx1"/>
                </a:solidFill>
              </a:rPr>
              <a:t>it well.</a:t>
            </a:r>
          </a:p>
          <a:p>
            <a:pPr algn="l">
              <a:buFont typeface="Wingdings" pitchFamily="2" charset="2"/>
              <a:buChar char="Ø"/>
            </a:pPr>
            <a:r>
              <a:rPr lang="en-US" sz="2400" dirty="0">
                <a:solidFill>
                  <a:schemeClr val="tx1"/>
                </a:solidFill>
              </a:rPr>
              <a:t> Software creation is tough.</a:t>
            </a:r>
          </a:p>
          <a:p>
            <a:pPr algn="l">
              <a:buFont typeface="Wingdings" pitchFamily="2" charset="2"/>
              <a:buChar char="Ø"/>
            </a:pPr>
            <a:r>
              <a:rPr lang="en-US" sz="2400" dirty="0">
                <a:solidFill>
                  <a:schemeClr val="tx1"/>
                </a:solidFill>
              </a:rPr>
              <a:t> Software development can be boring, routine, and mind numbing.</a:t>
            </a:r>
          </a:p>
          <a:p>
            <a:pPr algn="l">
              <a:buFont typeface="Wingdings" pitchFamily="2" charset="2"/>
              <a:buChar char="Ø"/>
            </a:pPr>
            <a:r>
              <a:rPr lang="en-US" sz="2400" dirty="0">
                <a:solidFill>
                  <a:schemeClr val="tx1"/>
                </a:solidFill>
              </a:rPr>
              <a:t> Software creation can create challenges within the development of the</a:t>
            </a:r>
          </a:p>
          <a:p>
            <a:pPr algn="l"/>
            <a:r>
              <a:rPr lang="en-US" sz="2400" dirty="0">
                <a:solidFill>
                  <a:schemeClr val="tx1"/>
                </a:solidFill>
              </a:rPr>
              <a:t>code.</a:t>
            </a:r>
            <a:endParaRPr lang="en-US" sz="2400"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85000" lnSpcReduction="20000"/>
          </a:bodyPr>
          <a:lstStyle/>
          <a:p>
            <a:pPr algn="l"/>
            <a:r>
              <a:rPr lang="en-US" sz="2400" dirty="0">
                <a:solidFill>
                  <a:schemeClr val="tx1"/>
                </a:solidFill>
              </a:rPr>
              <a:t>Understanding What Makes </a:t>
            </a:r>
            <a:r>
              <a:rPr lang="en-US" sz="2400" dirty="0" smtClean="0">
                <a:solidFill>
                  <a:schemeClr val="tx1"/>
                </a:solidFill>
              </a:rPr>
              <a:t>Software Project </a:t>
            </a:r>
            <a:r>
              <a:rPr lang="en-US" sz="2400" dirty="0">
                <a:solidFill>
                  <a:schemeClr val="tx1"/>
                </a:solidFill>
              </a:rPr>
              <a:t>Management So </a:t>
            </a:r>
            <a:r>
              <a:rPr lang="en-US" sz="2400" dirty="0" smtClean="0">
                <a:solidFill>
                  <a:schemeClr val="tx1"/>
                </a:solidFill>
              </a:rPr>
              <a:t>Special:</a:t>
            </a:r>
          </a:p>
          <a:p>
            <a:pPr algn="l"/>
            <a:endParaRPr lang="en-US" sz="2400" dirty="0" smtClean="0"/>
          </a:p>
          <a:p>
            <a:pPr algn="l">
              <a:buFont typeface="Wingdings" pitchFamily="2" charset="2"/>
              <a:buChar char="Ø"/>
            </a:pPr>
            <a:r>
              <a:rPr lang="en-US" sz="2400" dirty="0"/>
              <a:t> </a:t>
            </a:r>
            <a:r>
              <a:rPr lang="en-US" sz="2400" dirty="0">
                <a:solidFill>
                  <a:schemeClr val="tx1"/>
                </a:solidFill>
              </a:rPr>
              <a:t>Software development is weird and requires a specialized skill set to do</a:t>
            </a:r>
          </a:p>
          <a:p>
            <a:pPr algn="l"/>
            <a:r>
              <a:rPr lang="en-US" sz="2400" dirty="0">
                <a:solidFill>
                  <a:schemeClr val="tx1"/>
                </a:solidFill>
              </a:rPr>
              <a:t>it well.</a:t>
            </a:r>
          </a:p>
          <a:p>
            <a:pPr algn="l">
              <a:buFont typeface="Wingdings" pitchFamily="2" charset="2"/>
              <a:buChar char="Ø"/>
            </a:pPr>
            <a:r>
              <a:rPr lang="en-US" sz="2400" dirty="0">
                <a:solidFill>
                  <a:schemeClr val="tx1"/>
                </a:solidFill>
              </a:rPr>
              <a:t> Software creation is tough.</a:t>
            </a:r>
          </a:p>
          <a:p>
            <a:pPr algn="l">
              <a:buFont typeface="Wingdings" pitchFamily="2" charset="2"/>
              <a:buChar char="Ø"/>
            </a:pPr>
            <a:r>
              <a:rPr lang="en-US" sz="2400" dirty="0">
                <a:solidFill>
                  <a:schemeClr val="tx1"/>
                </a:solidFill>
              </a:rPr>
              <a:t> Software development can be boring, routine, and mind numbing.</a:t>
            </a:r>
          </a:p>
          <a:p>
            <a:pPr algn="l">
              <a:buFont typeface="Wingdings" pitchFamily="2" charset="2"/>
              <a:buChar char="Ø"/>
            </a:pPr>
            <a:r>
              <a:rPr lang="en-US" sz="2400" dirty="0">
                <a:solidFill>
                  <a:schemeClr val="tx1"/>
                </a:solidFill>
              </a:rPr>
              <a:t> Software creation can create challenges within the development of the</a:t>
            </a:r>
          </a:p>
          <a:p>
            <a:pPr algn="l"/>
            <a:r>
              <a:rPr lang="en-US" sz="2400" dirty="0">
                <a:solidFill>
                  <a:schemeClr val="tx1"/>
                </a:solidFill>
              </a:rPr>
              <a:t>code.</a:t>
            </a:r>
            <a:endParaRPr lang="en-US" sz="2400" b="1" dirty="0" smtClean="0">
              <a:solidFill>
                <a:schemeClr val="tx1"/>
              </a:solidFill>
            </a:endParaRPr>
          </a:p>
          <a:p>
            <a:pPr algn="l"/>
            <a:endParaRPr lang="en-US" sz="2800" b="1" dirty="0" smtClean="0">
              <a:solidFill>
                <a:schemeClr val="tx1"/>
              </a:solidFill>
            </a:endParaRPr>
          </a:p>
          <a:p>
            <a:pPr algn="l">
              <a:buFont typeface="Wingdings" pitchFamily="2" charset="2"/>
              <a:buChar char="ü"/>
            </a:pPr>
            <a:endParaRPr lang="en-US" sz="2000" b="1" dirty="0" smtClean="0">
              <a:solidFill>
                <a:schemeClr val="tx1"/>
              </a:solidFill>
            </a:endParaRPr>
          </a:p>
          <a:p>
            <a:pPr algn="l"/>
            <a:endParaRPr lang="en-US" sz="2000" b="1" dirty="0" smtClean="0">
              <a:solidFill>
                <a:schemeClr val="tx1"/>
              </a:solidFill>
            </a:endParaRPr>
          </a:p>
          <a:p>
            <a:pPr algn="just">
              <a:buFont typeface="Arial" pitchFamily="34" charset="0"/>
              <a:buChar char="•"/>
            </a:pPr>
            <a:r>
              <a:rPr lang="en-US" sz="1800" i="1"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31</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lstStyle/>
          <a:p>
            <a:r>
              <a:rPr lang="en-US" dirty="0" smtClean="0"/>
              <a:t>Course Overview</a:t>
            </a:r>
            <a:endParaRPr lang="en-US" dirty="0"/>
          </a:p>
        </p:txBody>
      </p:sp>
      <p:sp>
        <p:nvSpPr>
          <p:cNvPr id="3" name="Subtitle 2"/>
          <p:cNvSpPr>
            <a:spLocks noGrp="1"/>
          </p:cNvSpPr>
          <p:nvPr>
            <p:ph type="subTitle" idx="1"/>
          </p:nvPr>
        </p:nvSpPr>
        <p:spPr>
          <a:xfrm>
            <a:off x="609600" y="2057400"/>
            <a:ext cx="7924800" cy="3810000"/>
          </a:xfrm>
        </p:spPr>
        <p:txBody>
          <a:bodyPr>
            <a:normAutofit/>
          </a:bodyPr>
          <a:lstStyle/>
          <a:p>
            <a:pPr algn="just">
              <a:buFont typeface="Wingdings" pitchFamily="2" charset="2"/>
              <a:buChar char="ü"/>
            </a:pPr>
            <a:r>
              <a:rPr lang="en-US" sz="2000" dirty="0" smtClean="0"/>
              <a:t> </a:t>
            </a:r>
            <a:r>
              <a:rPr lang="en-US" sz="2000" dirty="0" smtClean="0">
                <a:solidFill>
                  <a:schemeClr val="tx1"/>
                </a:solidFill>
              </a:rPr>
              <a:t>An </a:t>
            </a:r>
            <a:r>
              <a:rPr lang="en-US" sz="2000" b="1" dirty="0" smtClean="0">
                <a:solidFill>
                  <a:schemeClr val="tx1"/>
                </a:solidFill>
              </a:rPr>
              <a:t>experienced software project manager </a:t>
            </a:r>
            <a:r>
              <a:rPr lang="en-US" sz="2000" dirty="0" smtClean="0">
                <a:solidFill>
                  <a:schemeClr val="tx1"/>
                </a:solidFill>
              </a:rPr>
              <a:t>who is interested in improving your skills and finding out a little bit more from other experienced software project managers’ perspectives.</a:t>
            </a:r>
          </a:p>
          <a:p>
            <a:pPr algn="just">
              <a:buFont typeface="Wingdings" pitchFamily="2" charset="2"/>
              <a:buChar char="ü"/>
            </a:pPr>
            <a:r>
              <a:rPr lang="en-US" sz="2000" dirty="0" smtClean="0">
                <a:solidFill>
                  <a:schemeClr val="tx1"/>
                </a:solidFill>
              </a:rPr>
              <a:t> </a:t>
            </a:r>
            <a:r>
              <a:rPr lang="en-US" sz="2000" dirty="0">
                <a:solidFill>
                  <a:schemeClr val="tx1"/>
                </a:solidFill>
              </a:rPr>
              <a:t>An </a:t>
            </a:r>
            <a:r>
              <a:rPr lang="en-US" sz="2000" b="1" dirty="0">
                <a:solidFill>
                  <a:schemeClr val="tx1"/>
                </a:solidFill>
              </a:rPr>
              <a:t>experienced general project manager </a:t>
            </a:r>
            <a:r>
              <a:rPr lang="en-US" sz="2000" dirty="0">
                <a:solidFill>
                  <a:schemeClr val="tx1"/>
                </a:solidFill>
              </a:rPr>
              <a:t>who is moving into software</a:t>
            </a:r>
          </a:p>
          <a:p>
            <a:pPr algn="just"/>
            <a:r>
              <a:rPr lang="en-US" sz="2000" dirty="0">
                <a:solidFill>
                  <a:schemeClr val="tx1"/>
                </a:solidFill>
              </a:rPr>
              <a:t>project </a:t>
            </a:r>
            <a:r>
              <a:rPr lang="en-US" sz="2000" dirty="0" smtClean="0">
                <a:solidFill>
                  <a:schemeClr val="tx1"/>
                </a:solidFill>
              </a:rPr>
              <a:t>management.</a:t>
            </a:r>
          </a:p>
          <a:p>
            <a:pPr algn="just">
              <a:buFont typeface="Wingdings" pitchFamily="2" charset="2"/>
              <a:buChar char="ü"/>
            </a:pPr>
            <a:r>
              <a:rPr lang="en-US" sz="2000" dirty="0">
                <a:solidFill>
                  <a:schemeClr val="tx1"/>
                </a:solidFill>
              </a:rPr>
              <a:t> </a:t>
            </a:r>
            <a:r>
              <a:rPr lang="en-US" sz="2000" dirty="0" smtClean="0">
                <a:solidFill>
                  <a:schemeClr val="tx1"/>
                </a:solidFill>
              </a:rPr>
              <a:t>Just </a:t>
            </a:r>
            <a:r>
              <a:rPr lang="en-US" sz="2000" b="1" dirty="0" smtClean="0">
                <a:solidFill>
                  <a:schemeClr val="tx1"/>
                </a:solidFill>
              </a:rPr>
              <a:t>starting to get to know the discipline of project management </a:t>
            </a:r>
            <a:r>
              <a:rPr lang="en-US" sz="2000" dirty="0" smtClean="0">
                <a:solidFill>
                  <a:schemeClr val="tx1"/>
                </a:solidFill>
              </a:rPr>
              <a:t>and deciding whether you should move in the direction of software project management. </a:t>
            </a:r>
          </a:p>
          <a:p>
            <a:pPr algn="just">
              <a:buFont typeface="Wingdings" pitchFamily="2" charset="2"/>
              <a:buChar char="ü"/>
            </a:pPr>
            <a:r>
              <a:rPr lang="en-US" sz="2000" dirty="0">
                <a:solidFill>
                  <a:schemeClr val="tx1"/>
                </a:solidFill>
              </a:rPr>
              <a:t> An </a:t>
            </a:r>
            <a:r>
              <a:rPr lang="en-US" sz="2000" b="1" dirty="0">
                <a:solidFill>
                  <a:schemeClr val="tx1"/>
                </a:solidFill>
              </a:rPr>
              <a:t>ambitious project team member </a:t>
            </a:r>
            <a:r>
              <a:rPr lang="en-US" sz="2000" dirty="0">
                <a:solidFill>
                  <a:schemeClr val="tx1"/>
                </a:solidFill>
              </a:rPr>
              <a:t>who has become an </a:t>
            </a:r>
            <a:r>
              <a:rPr lang="en-US" sz="2000" i="1" dirty="0">
                <a:solidFill>
                  <a:schemeClr val="tx1"/>
                </a:solidFill>
              </a:rPr>
              <a:t>ad-hoc </a:t>
            </a:r>
            <a:r>
              <a:rPr lang="en-US" sz="2000" i="1" dirty="0" smtClean="0">
                <a:solidFill>
                  <a:schemeClr val="tx1"/>
                </a:solidFill>
              </a:rPr>
              <a:t>project </a:t>
            </a:r>
            <a:r>
              <a:rPr lang="en-US" sz="2000" dirty="0" smtClean="0">
                <a:solidFill>
                  <a:schemeClr val="tx1"/>
                </a:solidFill>
              </a:rPr>
              <a:t>manager </a:t>
            </a:r>
            <a:r>
              <a:rPr lang="en-US" sz="2000" dirty="0">
                <a:solidFill>
                  <a:schemeClr val="tx1"/>
                </a:solidFill>
              </a:rPr>
              <a:t>because your boss isn’t showing enough leadership.</a:t>
            </a:r>
            <a:endParaRPr lang="en-US" sz="2000" dirty="0" smtClean="0">
              <a:solidFill>
                <a:schemeClr val="tx1"/>
              </a:solidFill>
            </a:endParaRPr>
          </a:p>
          <a:p>
            <a:pPr algn="just"/>
            <a:r>
              <a:rPr lang="en-US" sz="2000" dirty="0" smtClean="0">
                <a:solidFill>
                  <a:schemeClr val="tx1"/>
                </a:solidFill>
              </a:rPr>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lstStyle/>
          <a:p>
            <a:r>
              <a:rPr lang="en-US" dirty="0" smtClean="0"/>
              <a:t>Course Overview</a:t>
            </a:r>
            <a:endParaRPr lang="en-US" dirty="0"/>
          </a:p>
        </p:txBody>
      </p:sp>
      <p:sp>
        <p:nvSpPr>
          <p:cNvPr id="3" name="Subtitle 2"/>
          <p:cNvSpPr>
            <a:spLocks noGrp="1"/>
          </p:cNvSpPr>
          <p:nvPr>
            <p:ph type="subTitle" idx="1"/>
          </p:nvPr>
        </p:nvSpPr>
        <p:spPr>
          <a:xfrm>
            <a:off x="609600" y="2057400"/>
            <a:ext cx="7924800" cy="3810000"/>
          </a:xfrm>
        </p:spPr>
        <p:txBody>
          <a:bodyPr>
            <a:normAutofit/>
          </a:bodyPr>
          <a:lstStyle/>
          <a:p>
            <a:pPr algn="just">
              <a:buFont typeface="Wingdings" pitchFamily="2" charset="2"/>
              <a:buChar char="ü"/>
            </a:pPr>
            <a:r>
              <a:rPr lang="en-US" sz="2000" dirty="0" smtClean="0">
                <a:solidFill>
                  <a:schemeClr val="tx1"/>
                </a:solidFill>
              </a:rPr>
              <a:t>Not </a:t>
            </a:r>
            <a:r>
              <a:rPr lang="en-US" sz="2000" dirty="0">
                <a:solidFill>
                  <a:schemeClr val="tx1"/>
                </a:solidFill>
              </a:rPr>
              <a:t>involved in a project management career at all, but contemplating</a:t>
            </a:r>
          </a:p>
          <a:p>
            <a:pPr algn="just"/>
            <a:r>
              <a:rPr lang="en-US" sz="2000" dirty="0">
                <a:solidFill>
                  <a:schemeClr val="tx1"/>
                </a:solidFill>
              </a:rPr>
              <a:t>software project management as an alternative.</a:t>
            </a:r>
            <a:endParaRPr lang="en-US" sz="2000" dirty="0" smtClean="0">
              <a:solidFill>
                <a:schemeClr val="tx1"/>
              </a:solidFill>
            </a:endParaRPr>
          </a:p>
          <a:p>
            <a:pPr algn="just"/>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772400" cy="14700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09600" y="2057400"/>
            <a:ext cx="7924800" cy="3810000"/>
          </a:xfrm>
        </p:spPr>
        <p:txBody>
          <a:bodyPr>
            <a:normAutofit/>
          </a:bodyPr>
          <a:lstStyle/>
          <a:p>
            <a:pPr algn="l"/>
            <a:r>
              <a:rPr lang="en-US" sz="2000" b="1" dirty="0" smtClean="0">
                <a:solidFill>
                  <a:schemeClr val="tx1"/>
                </a:solidFill>
              </a:rPr>
              <a:t>Chapter Overview: </a:t>
            </a:r>
          </a:p>
          <a:p>
            <a:pPr algn="l">
              <a:buFont typeface="Wingdings" pitchFamily="2" charset="2"/>
              <a:buChar char="Ø"/>
            </a:pPr>
            <a:r>
              <a:rPr lang="en-US" sz="2000" dirty="0" smtClean="0"/>
              <a:t> </a:t>
            </a:r>
            <a:r>
              <a:rPr lang="en-US" sz="2000" dirty="0" smtClean="0">
                <a:solidFill>
                  <a:schemeClr val="tx1"/>
                </a:solidFill>
              </a:rPr>
              <a:t>Defining </a:t>
            </a:r>
            <a:r>
              <a:rPr lang="en-US" sz="2000" dirty="0">
                <a:solidFill>
                  <a:schemeClr val="tx1"/>
                </a:solidFill>
              </a:rPr>
              <a:t>what a software project </a:t>
            </a:r>
            <a:r>
              <a:rPr lang="en-US" sz="2000" dirty="0" smtClean="0">
                <a:solidFill>
                  <a:schemeClr val="tx1"/>
                </a:solidFill>
              </a:rPr>
              <a:t>is</a:t>
            </a:r>
          </a:p>
          <a:p>
            <a:pPr algn="l">
              <a:buFont typeface="Wingdings" pitchFamily="2" charset="2"/>
              <a:buChar char="Ø"/>
            </a:pPr>
            <a:r>
              <a:rPr lang="en-US" sz="2000" dirty="0">
                <a:solidFill>
                  <a:schemeClr val="tx1"/>
                </a:solidFill>
              </a:rPr>
              <a:t> </a:t>
            </a:r>
            <a:r>
              <a:rPr lang="en-US" sz="2000" dirty="0" smtClean="0">
                <a:solidFill>
                  <a:schemeClr val="tx1"/>
                </a:solidFill>
              </a:rPr>
              <a:t>Examining </a:t>
            </a:r>
            <a:r>
              <a:rPr lang="en-US" sz="2000" dirty="0">
                <a:solidFill>
                  <a:schemeClr val="tx1"/>
                </a:solidFill>
              </a:rPr>
              <a:t>project management </a:t>
            </a:r>
            <a:r>
              <a:rPr lang="en-US" sz="2000" dirty="0" smtClean="0">
                <a:solidFill>
                  <a:schemeClr val="tx1"/>
                </a:solidFill>
              </a:rPr>
              <a:t>attributes </a:t>
            </a:r>
          </a:p>
          <a:p>
            <a:pPr algn="l">
              <a:buFont typeface="Wingdings" pitchFamily="2" charset="2"/>
              <a:buChar char="Ø"/>
            </a:pPr>
            <a:r>
              <a:rPr lang="en-US" sz="2000" dirty="0">
                <a:solidFill>
                  <a:schemeClr val="tx1"/>
                </a:solidFill>
              </a:rPr>
              <a:t> </a:t>
            </a:r>
            <a:r>
              <a:rPr lang="en-US" sz="2000" dirty="0" smtClean="0">
                <a:solidFill>
                  <a:schemeClr val="tx1"/>
                </a:solidFill>
              </a:rPr>
              <a:t>Starting </a:t>
            </a:r>
            <a:r>
              <a:rPr lang="en-US" sz="2000" dirty="0">
                <a:solidFill>
                  <a:schemeClr val="tx1"/>
                </a:solidFill>
              </a:rPr>
              <a:t>and finishing a software </a:t>
            </a:r>
            <a:r>
              <a:rPr lang="en-US" sz="2000" dirty="0" smtClean="0">
                <a:solidFill>
                  <a:schemeClr val="tx1"/>
                </a:solidFill>
              </a:rPr>
              <a:t>project</a:t>
            </a:r>
          </a:p>
          <a:p>
            <a:pPr algn="l">
              <a:buFont typeface="Wingdings" pitchFamily="2" charset="2"/>
              <a:buChar char="Ø"/>
            </a:pPr>
            <a:r>
              <a:rPr lang="en-US" sz="2000" dirty="0">
                <a:solidFill>
                  <a:schemeClr val="tx1"/>
                </a:solidFill>
              </a:rPr>
              <a:t> </a:t>
            </a:r>
            <a:r>
              <a:rPr lang="en-US" sz="2000" dirty="0" smtClean="0">
                <a:solidFill>
                  <a:schemeClr val="tx1"/>
                </a:solidFill>
              </a:rPr>
              <a:t>Dealing </a:t>
            </a:r>
            <a:r>
              <a:rPr lang="en-US" sz="2000" dirty="0">
                <a:solidFill>
                  <a:schemeClr val="tx1"/>
                </a:solidFill>
              </a:rPr>
              <a:t>with software project </a:t>
            </a:r>
            <a:r>
              <a:rPr lang="en-US" sz="2000" dirty="0" smtClean="0">
                <a:solidFill>
                  <a:schemeClr val="tx1"/>
                </a:solidFill>
              </a:rPr>
              <a:t>nuances</a:t>
            </a:r>
          </a:p>
          <a:p>
            <a:pPr algn="l">
              <a:buFont typeface="Wingdings" pitchFamily="2" charset="2"/>
              <a:buChar char="Ø"/>
            </a:pPr>
            <a:r>
              <a:rPr lang="en-US" sz="2000" dirty="0">
                <a:solidFill>
                  <a:schemeClr val="tx1"/>
                </a:solidFill>
              </a:rPr>
              <a:t> </a:t>
            </a:r>
            <a:r>
              <a:rPr lang="en-US" sz="2000" dirty="0" smtClean="0">
                <a:solidFill>
                  <a:schemeClr val="tx1"/>
                </a:solidFill>
              </a:rPr>
              <a:t>Leading </a:t>
            </a:r>
            <a:r>
              <a:rPr lang="en-US" sz="2000" dirty="0">
                <a:solidFill>
                  <a:schemeClr val="tx1"/>
                </a:solidFill>
              </a:rPr>
              <a:t>and managing project teams</a:t>
            </a:r>
            <a:r>
              <a:rPr lang="en-US" sz="2000" dirty="0" smtClean="0"/>
              <a:t> </a:t>
            </a:r>
          </a:p>
          <a:p>
            <a:pPr algn="l">
              <a:buFont typeface="Wingdings" pitchFamily="2" charset="2"/>
              <a:buChar char="Ø"/>
            </a:pPr>
            <a:r>
              <a:rPr lang="en-US" sz="2000" dirty="0">
                <a:solidFill>
                  <a:schemeClr val="tx1"/>
                </a:solidFill>
              </a:rPr>
              <a:t> </a:t>
            </a:r>
            <a:r>
              <a:rPr lang="en-US" sz="2000" dirty="0" smtClean="0">
                <a:solidFill>
                  <a:schemeClr val="tx1"/>
                </a:solidFill>
              </a:rPr>
              <a:t>Stages of a Software Project </a:t>
            </a:r>
          </a:p>
          <a:p>
            <a:pPr algn="l">
              <a:buFont typeface="Wingdings" pitchFamily="2" charset="2"/>
              <a:buChar char="Ø"/>
            </a:pPr>
            <a:r>
              <a:rPr lang="en-US" sz="2000" dirty="0">
                <a:solidFill>
                  <a:schemeClr val="tx1"/>
                </a:solidFill>
              </a:rPr>
              <a:t> </a:t>
            </a:r>
            <a:r>
              <a:rPr lang="en-US" sz="2000" dirty="0" smtClean="0">
                <a:solidFill>
                  <a:schemeClr val="tx1"/>
                </a:solidFill>
              </a:rPr>
              <a:t>Main elements of role of Management</a:t>
            </a:r>
          </a:p>
          <a:p>
            <a:pPr algn="l">
              <a:buFont typeface="Wingdings" pitchFamily="2" charset="2"/>
              <a:buChar char="Ø"/>
            </a:pPr>
            <a:r>
              <a:rPr lang="en-US" sz="2000" dirty="0">
                <a:solidFill>
                  <a:schemeClr val="tx1"/>
                </a:solidFill>
              </a:rPr>
              <a:t> </a:t>
            </a:r>
            <a:r>
              <a:rPr lang="en-US" sz="2000" dirty="0" smtClean="0">
                <a:solidFill>
                  <a:schemeClr val="tx1"/>
                </a:solidFill>
              </a:rPr>
              <a:t>Stack-holders of a project, their Objectives, the way of measuring the success</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a:bodyPr>
          <a:lstStyle/>
          <a:p>
            <a:pPr algn="l"/>
            <a:r>
              <a:rPr lang="en-US" sz="2000" b="1" dirty="0" smtClean="0">
                <a:solidFill>
                  <a:schemeClr val="tx1"/>
                </a:solidFill>
              </a:rPr>
              <a:t>Project: </a:t>
            </a:r>
          </a:p>
          <a:p>
            <a:pPr algn="just">
              <a:buFont typeface="Wingdings" pitchFamily="2" charset="2"/>
              <a:buChar char="ü"/>
            </a:pPr>
            <a:r>
              <a:rPr lang="en-US" sz="2000" dirty="0" smtClean="0"/>
              <a:t> </a:t>
            </a:r>
            <a:r>
              <a:rPr lang="en-US" sz="2000" dirty="0">
                <a:solidFill>
                  <a:schemeClr val="tx1"/>
                </a:solidFill>
              </a:rPr>
              <a:t>A project, technically, is a temporary endeavor to create a unique product </a:t>
            </a:r>
            <a:r>
              <a:rPr lang="en-US" sz="2000" dirty="0" smtClean="0">
                <a:solidFill>
                  <a:schemeClr val="tx1"/>
                </a:solidFill>
              </a:rPr>
              <a:t>or service.</a:t>
            </a:r>
          </a:p>
          <a:p>
            <a:pPr algn="just">
              <a:buFont typeface="Wingdings" pitchFamily="2" charset="2"/>
              <a:buChar char="ü"/>
            </a:pPr>
            <a:r>
              <a:rPr lang="en-US" sz="2000" dirty="0" smtClean="0">
                <a:solidFill>
                  <a:schemeClr val="tx1"/>
                </a:solidFill>
              </a:rPr>
              <a:t> </a:t>
            </a:r>
            <a:r>
              <a:rPr lang="en-US" sz="2000" dirty="0">
                <a:solidFill>
                  <a:schemeClr val="tx1"/>
                </a:solidFill>
              </a:rPr>
              <a:t>For some people, everything is a project; for others, projects are special,</a:t>
            </a:r>
          </a:p>
          <a:p>
            <a:pPr algn="just"/>
            <a:r>
              <a:rPr lang="en-US" sz="2000" dirty="0">
                <a:solidFill>
                  <a:schemeClr val="tx1"/>
                </a:solidFill>
              </a:rPr>
              <a:t>lofty activities that occur infrequently. </a:t>
            </a:r>
            <a:endParaRPr lang="en-US" sz="2000" dirty="0" smtClean="0">
              <a:solidFill>
                <a:schemeClr val="tx1"/>
              </a:solidFill>
            </a:endParaRPr>
          </a:p>
          <a:p>
            <a:pPr algn="just">
              <a:buFont typeface="Wingdings" pitchFamily="2" charset="2"/>
              <a:buChar char="ü"/>
            </a:pPr>
            <a:r>
              <a:rPr lang="en-US" sz="2000" dirty="0" smtClean="0">
                <a:solidFill>
                  <a:schemeClr val="tx1"/>
                </a:solidFill>
              </a:rPr>
              <a:t> A </a:t>
            </a:r>
            <a:r>
              <a:rPr lang="en-US" sz="2000" dirty="0">
                <a:solidFill>
                  <a:schemeClr val="tx1"/>
                </a:solidFill>
              </a:rPr>
              <a:t>project is a unique entity. </a:t>
            </a:r>
            <a:r>
              <a:rPr lang="en-US" sz="2000" dirty="0" smtClean="0">
                <a:solidFill>
                  <a:schemeClr val="tx1"/>
                </a:solidFill>
              </a:rPr>
              <a:t>In other </a:t>
            </a:r>
            <a:r>
              <a:rPr lang="en-US" sz="2000" dirty="0">
                <a:solidFill>
                  <a:schemeClr val="tx1"/>
                </a:solidFill>
              </a:rPr>
              <a:t>words, the creation of a new application is unique, whereas the </a:t>
            </a:r>
            <a:r>
              <a:rPr lang="en-US" sz="2000" dirty="0" smtClean="0">
                <a:solidFill>
                  <a:schemeClr val="tx1"/>
                </a:solidFill>
              </a:rPr>
              <a:t>maintenance and </a:t>
            </a:r>
            <a:r>
              <a:rPr lang="en-US" sz="2000" dirty="0">
                <a:solidFill>
                  <a:schemeClr val="tx1"/>
                </a:solidFill>
              </a:rPr>
              <a:t>day-to-day support of an existing application is not so unique</a:t>
            </a:r>
            <a:r>
              <a:rPr lang="en-US" sz="2000" dirty="0"/>
              <a:t>.</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772400" cy="1241425"/>
          </a:xfrm>
        </p:spPr>
        <p:txBody>
          <a:bodyPr>
            <a:normAutofit/>
          </a:bodyPr>
          <a:lstStyle/>
          <a:p>
            <a:r>
              <a:rPr lang="en-US" sz="2800" b="1" dirty="0" smtClean="0"/>
              <a:t>Chapter One</a:t>
            </a:r>
            <a:br>
              <a:rPr lang="en-US" sz="2800" b="1" dirty="0" smtClean="0"/>
            </a:br>
            <a:r>
              <a:rPr lang="en-US" sz="2800" b="1" dirty="0" smtClean="0"/>
              <a:t>Introduction to Software Project </a:t>
            </a:r>
            <a:r>
              <a:rPr lang="en-US" sz="2800" b="1" dirty="0"/>
              <a:t>Management</a:t>
            </a:r>
            <a:endParaRPr lang="en-US" sz="2800" dirty="0"/>
          </a:p>
        </p:txBody>
      </p:sp>
      <p:sp>
        <p:nvSpPr>
          <p:cNvPr id="3" name="Subtitle 2"/>
          <p:cNvSpPr>
            <a:spLocks noGrp="1"/>
          </p:cNvSpPr>
          <p:nvPr>
            <p:ph type="subTitle" idx="1"/>
          </p:nvPr>
        </p:nvSpPr>
        <p:spPr>
          <a:xfrm>
            <a:off x="685800" y="1676400"/>
            <a:ext cx="7924800" cy="3810000"/>
          </a:xfrm>
        </p:spPr>
        <p:txBody>
          <a:bodyPr>
            <a:normAutofit fontScale="85000" lnSpcReduction="20000"/>
          </a:bodyPr>
          <a:lstStyle/>
          <a:p>
            <a:pPr algn="l"/>
            <a:r>
              <a:rPr lang="en-US" sz="2000" b="1" dirty="0" smtClean="0">
                <a:solidFill>
                  <a:schemeClr val="tx1"/>
                </a:solidFill>
              </a:rPr>
              <a:t>Project Attributes: </a:t>
            </a:r>
          </a:p>
          <a:p>
            <a:pPr algn="l"/>
            <a:r>
              <a:rPr lang="en-US" sz="2000" dirty="0">
                <a:solidFill>
                  <a:schemeClr val="tx1"/>
                </a:solidFill>
              </a:rPr>
              <a:t>Projects can have many attributes:</a:t>
            </a:r>
            <a:endParaRPr lang="en-US" sz="2000" b="1" dirty="0" smtClean="0">
              <a:solidFill>
                <a:schemeClr val="tx1"/>
              </a:solidFill>
            </a:endParaRPr>
          </a:p>
          <a:p>
            <a:pPr algn="l">
              <a:buFont typeface="Wingdings" pitchFamily="2" charset="2"/>
              <a:buChar char="v"/>
            </a:pPr>
            <a:r>
              <a:rPr lang="en-US" sz="2000" dirty="0">
                <a:solidFill>
                  <a:schemeClr val="tx1"/>
                </a:solidFill>
              </a:rPr>
              <a:t> </a:t>
            </a:r>
            <a:r>
              <a:rPr lang="en-US" sz="1800" dirty="0" smtClean="0">
                <a:solidFill>
                  <a:schemeClr val="tx1"/>
                </a:solidFill>
              </a:rPr>
              <a:t>They change or improve environments in organizations.</a:t>
            </a:r>
          </a:p>
          <a:p>
            <a:pPr algn="l">
              <a:buFont typeface="Wingdings" pitchFamily="2" charset="2"/>
              <a:buChar char="v"/>
            </a:pPr>
            <a:r>
              <a:rPr lang="en-US" sz="1800" dirty="0">
                <a:solidFill>
                  <a:schemeClr val="tx1"/>
                </a:solidFill>
              </a:rPr>
              <a:t> </a:t>
            </a:r>
            <a:r>
              <a:rPr lang="en-US" sz="1800" dirty="0" smtClean="0">
                <a:solidFill>
                  <a:schemeClr val="tx1"/>
                </a:solidFill>
              </a:rPr>
              <a:t>Work is carried out in phases</a:t>
            </a:r>
          </a:p>
          <a:p>
            <a:pPr algn="l">
              <a:buFont typeface="Wingdings" pitchFamily="2" charset="2"/>
              <a:buChar char="v"/>
            </a:pPr>
            <a:r>
              <a:rPr lang="en-US" sz="1800" dirty="0">
                <a:solidFill>
                  <a:schemeClr val="tx1"/>
                </a:solidFill>
              </a:rPr>
              <a:t> </a:t>
            </a:r>
            <a:r>
              <a:rPr lang="en-US" sz="1800" dirty="0" smtClean="0">
                <a:solidFill>
                  <a:schemeClr val="tx1"/>
                </a:solidFill>
              </a:rPr>
              <a:t>Non routine tasks are involved</a:t>
            </a:r>
          </a:p>
          <a:p>
            <a:pPr algn="l">
              <a:buFont typeface="Wingdings" pitchFamily="2" charset="2"/>
              <a:buChar char="v"/>
            </a:pPr>
            <a:r>
              <a:rPr lang="en-US" sz="1800" dirty="0">
                <a:solidFill>
                  <a:schemeClr val="tx1"/>
                </a:solidFill>
              </a:rPr>
              <a:t> </a:t>
            </a:r>
            <a:r>
              <a:rPr lang="en-US" sz="1800" dirty="0" smtClean="0">
                <a:solidFill>
                  <a:schemeClr val="tx1"/>
                </a:solidFill>
              </a:rPr>
              <a:t>Planning is required</a:t>
            </a:r>
          </a:p>
          <a:p>
            <a:pPr algn="l">
              <a:buFont typeface="Wingdings" pitchFamily="2" charset="2"/>
              <a:buChar char="v"/>
            </a:pPr>
            <a:r>
              <a:rPr lang="en-US" sz="1800" dirty="0">
                <a:solidFill>
                  <a:schemeClr val="tx1"/>
                </a:solidFill>
              </a:rPr>
              <a:t> </a:t>
            </a:r>
            <a:r>
              <a:rPr lang="en-US" sz="1800" dirty="0" smtClean="0">
                <a:solidFill>
                  <a:schemeClr val="tx1"/>
                </a:solidFill>
              </a:rPr>
              <a:t>Specific objectives should be meet</a:t>
            </a:r>
          </a:p>
          <a:p>
            <a:pPr algn="l">
              <a:buFont typeface="Wingdings" pitchFamily="2" charset="2"/>
              <a:buChar char="v"/>
            </a:pPr>
            <a:r>
              <a:rPr lang="en-US" sz="1800" dirty="0">
                <a:solidFill>
                  <a:schemeClr val="tx1"/>
                </a:solidFill>
              </a:rPr>
              <a:t> </a:t>
            </a:r>
            <a:r>
              <a:rPr lang="en-US" sz="1800" dirty="0" smtClean="0">
                <a:solidFill>
                  <a:schemeClr val="tx1"/>
                </a:solidFill>
              </a:rPr>
              <a:t> They get things done.</a:t>
            </a:r>
          </a:p>
          <a:p>
            <a:pPr algn="l">
              <a:buFont typeface="Wingdings" pitchFamily="2" charset="2"/>
              <a:buChar char="v"/>
            </a:pPr>
            <a:r>
              <a:rPr lang="en-US" sz="1800" dirty="0">
                <a:solidFill>
                  <a:schemeClr val="tx1"/>
                </a:solidFill>
              </a:rPr>
              <a:t> </a:t>
            </a:r>
            <a:r>
              <a:rPr lang="en-US" sz="1800" dirty="0" smtClean="0">
                <a:solidFill>
                  <a:schemeClr val="tx1"/>
                </a:solidFill>
              </a:rPr>
              <a:t> They are unique from other work.</a:t>
            </a:r>
          </a:p>
          <a:p>
            <a:pPr algn="l">
              <a:buFont typeface="Wingdings" pitchFamily="2" charset="2"/>
              <a:buChar char="v"/>
            </a:pPr>
            <a:r>
              <a:rPr lang="en-US" sz="1800" dirty="0">
                <a:solidFill>
                  <a:schemeClr val="tx1"/>
                </a:solidFill>
              </a:rPr>
              <a:t> </a:t>
            </a:r>
            <a:r>
              <a:rPr lang="en-US" sz="1800" dirty="0" smtClean="0">
                <a:solidFill>
                  <a:schemeClr val="tx1"/>
                </a:solidFill>
              </a:rPr>
              <a:t> They have a defined start and end date.</a:t>
            </a:r>
          </a:p>
          <a:p>
            <a:pPr algn="l">
              <a:buFont typeface="Wingdings" pitchFamily="2" charset="2"/>
              <a:buChar char="v"/>
            </a:pPr>
            <a:r>
              <a:rPr lang="en-US" sz="1800" dirty="0">
                <a:solidFill>
                  <a:schemeClr val="tx1"/>
                </a:solidFill>
              </a:rPr>
              <a:t> </a:t>
            </a:r>
            <a:r>
              <a:rPr lang="en-US" sz="1800" dirty="0" smtClean="0">
                <a:solidFill>
                  <a:schemeClr val="tx1"/>
                </a:solidFill>
              </a:rPr>
              <a:t> They require resources and time. </a:t>
            </a:r>
          </a:p>
          <a:p>
            <a:pPr algn="l">
              <a:buFont typeface="Wingdings" pitchFamily="2" charset="2"/>
              <a:buChar char="v"/>
            </a:pPr>
            <a:r>
              <a:rPr lang="en-US" sz="1800" dirty="0">
                <a:solidFill>
                  <a:schemeClr val="tx1"/>
                </a:solidFill>
              </a:rPr>
              <a:t> </a:t>
            </a:r>
            <a:r>
              <a:rPr lang="en-US" sz="1800" dirty="0" smtClean="0">
                <a:solidFill>
                  <a:schemeClr val="tx1"/>
                </a:solidFill>
              </a:rPr>
              <a:t> They solve problems. </a:t>
            </a:r>
          </a:p>
          <a:p>
            <a:pPr algn="l">
              <a:buFont typeface="Wingdings" pitchFamily="2" charset="2"/>
              <a:buChar char="v"/>
            </a:pPr>
            <a:r>
              <a:rPr lang="en-US" sz="1800" dirty="0">
                <a:solidFill>
                  <a:schemeClr val="tx1"/>
                </a:solidFill>
              </a:rPr>
              <a:t> </a:t>
            </a:r>
            <a:r>
              <a:rPr lang="en-US" sz="1800" dirty="0" smtClean="0">
                <a:solidFill>
                  <a:schemeClr val="tx1"/>
                </a:solidFill>
              </a:rPr>
              <a:t> They seize opportunities. </a:t>
            </a:r>
          </a:p>
          <a:p>
            <a:pPr algn="l">
              <a:buFont typeface="Wingdings" pitchFamily="2" charset="2"/>
              <a:buChar char="v"/>
            </a:pPr>
            <a:r>
              <a:rPr lang="en-US" sz="1800" dirty="0" smtClean="0">
                <a:solidFill>
                  <a:schemeClr val="tx1"/>
                </a:solidFill>
              </a:rPr>
              <a:t> They are sometimes challenging.</a:t>
            </a:r>
          </a:p>
          <a:p>
            <a:pPr algn="l">
              <a:buFont typeface="Wingdings" pitchFamily="2" charset="2"/>
              <a:buChar char="v"/>
            </a:pPr>
            <a:r>
              <a:rPr lang="en-US" sz="1800" dirty="0">
                <a:solidFill>
                  <a:schemeClr val="tx1"/>
                </a:solidFill>
              </a:rPr>
              <a:t> </a:t>
            </a:r>
            <a:r>
              <a:rPr lang="en-US" sz="1800" dirty="0" smtClean="0">
                <a:solidFill>
                  <a:schemeClr val="tx1"/>
                </a:solidFill>
              </a:rPr>
              <a:t>The project is large or complex</a:t>
            </a:r>
          </a:p>
          <a:p>
            <a:pPr algn="l"/>
            <a:r>
              <a:rPr lang="en-US" sz="1800" dirty="0" smtClean="0"/>
              <a:t> </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1FEBEA17-A882-47B9-A8BA-1636752F04C5}"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t>Chapter One</a:t>
            </a:r>
            <a:br>
              <a:rPr lang="en-US" sz="2800" b="1" dirty="0" smtClean="0"/>
            </a:br>
            <a:r>
              <a:rPr lang="en-US" sz="2800" b="1" dirty="0" smtClean="0"/>
              <a:t>Introduction to Software Project Management</a:t>
            </a:r>
            <a:br>
              <a:rPr lang="en-US" sz="2800" b="1" dirty="0" smtClean="0"/>
            </a:br>
            <a:r>
              <a:rPr lang="en-US" sz="2800" b="1" dirty="0" smtClean="0"/>
              <a:t/>
            </a:r>
            <a:br>
              <a:rPr lang="en-US" sz="2800" b="1" dirty="0" smtClean="0"/>
            </a:br>
            <a:r>
              <a:rPr lang="en-US" sz="2800" b="1" dirty="0" smtClean="0"/>
              <a:t>A Typical Life Cycle of a Project:</a:t>
            </a:r>
            <a:endParaRPr lang="en-US" sz="2800" dirty="0"/>
          </a:p>
        </p:txBody>
      </p:sp>
      <p:pic>
        <p:nvPicPr>
          <p:cNvPr id="1026" name="Picture 2"/>
          <p:cNvPicPr>
            <a:picLocks noGrp="1" noChangeAspect="1" noChangeArrowheads="1"/>
          </p:cNvPicPr>
          <p:nvPr>
            <p:ph idx="1"/>
          </p:nvPr>
        </p:nvPicPr>
        <p:blipFill>
          <a:blip r:embed="rId2"/>
          <a:srcRect/>
          <a:stretch>
            <a:fillRect/>
          </a:stretch>
        </p:blipFill>
        <p:spPr bwMode="auto">
          <a:xfrm>
            <a:off x="1371600" y="2057400"/>
            <a:ext cx="6553200" cy="4221163"/>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1FEBEA17-A882-47B9-A8BA-1636752F04C5}"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1877</Words>
  <Application>Microsoft Office PowerPoint</Application>
  <PresentationFormat>On-screen Show (4:3)</PresentationFormat>
  <Paragraphs>323</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Software Project Management</vt:lpstr>
      <vt:lpstr>Course Outline</vt:lpstr>
      <vt:lpstr>Book Reference</vt:lpstr>
      <vt:lpstr>Course Overview</vt:lpstr>
      <vt:lpstr>Course Overview</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  A Typical Life Cycle of a Project: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lpstr>Chapter One Introduction to Software Project Management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Project Management</dc:title>
  <dc:creator>Uzzal</dc:creator>
  <cp:lastModifiedBy>ASUS</cp:lastModifiedBy>
  <cp:revision>39</cp:revision>
  <dcterms:created xsi:type="dcterms:W3CDTF">2018-04-15T06:13:10Z</dcterms:created>
  <dcterms:modified xsi:type="dcterms:W3CDTF">2023-08-09T03:43:10Z</dcterms:modified>
</cp:coreProperties>
</file>