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9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18298-3BC9-49B3-8116-FD752DB5DD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2B85179-8FBB-4466-B4FF-21DAA15EAE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A361B4-A28E-43A6-A1A6-066508B10D95}"/>
              </a:ext>
            </a:extLst>
          </p:cNvPr>
          <p:cNvSpPr>
            <a:spLocks noGrp="1"/>
          </p:cNvSpPr>
          <p:nvPr>
            <p:ph type="dt" sz="half" idx="10"/>
          </p:nvPr>
        </p:nvSpPr>
        <p:spPr/>
        <p:txBody>
          <a:bodyPr/>
          <a:lstStyle/>
          <a:p>
            <a:fld id="{AFB38872-26AB-4A1B-A8F8-A25F704E9A35}" type="datetimeFigureOut">
              <a:rPr lang="en-US" smtClean="0"/>
              <a:t>6/25/2026</a:t>
            </a:fld>
            <a:endParaRPr lang="en-US"/>
          </a:p>
        </p:txBody>
      </p:sp>
      <p:sp>
        <p:nvSpPr>
          <p:cNvPr id="5" name="Footer Placeholder 4">
            <a:extLst>
              <a:ext uri="{FF2B5EF4-FFF2-40B4-BE49-F238E27FC236}">
                <a16:creationId xmlns:a16="http://schemas.microsoft.com/office/drawing/2014/main" id="{451A111E-97FE-43D7-9686-B05E0A5D02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A3B28-258B-43D6-906E-50D2C68F351E}"/>
              </a:ext>
            </a:extLst>
          </p:cNvPr>
          <p:cNvSpPr>
            <a:spLocks noGrp="1"/>
          </p:cNvSpPr>
          <p:nvPr>
            <p:ph type="sldNum" sz="quarter" idx="12"/>
          </p:nvPr>
        </p:nvSpPr>
        <p:spPr/>
        <p:txBody>
          <a:bodyPr/>
          <a:lstStyle/>
          <a:p>
            <a:fld id="{2E6A6165-1BD0-4902-A333-3A9C6D38661B}" type="slidenum">
              <a:rPr lang="en-US" smtClean="0"/>
              <a:t>‹#›</a:t>
            </a:fld>
            <a:endParaRPr lang="en-US"/>
          </a:p>
        </p:txBody>
      </p:sp>
    </p:spTree>
    <p:extLst>
      <p:ext uri="{BB962C8B-B14F-4D97-AF65-F5344CB8AC3E}">
        <p14:creationId xmlns:p14="http://schemas.microsoft.com/office/powerpoint/2010/main" val="1729202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F069-C347-4173-A0B0-3A68ABFE7E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770FE0E-7030-4328-B6CB-064B9AF5DF4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B10050-D42A-439B-BEC2-EB3A98DDD3F8}"/>
              </a:ext>
            </a:extLst>
          </p:cNvPr>
          <p:cNvSpPr>
            <a:spLocks noGrp="1"/>
          </p:cNvSpPr>
          <p:nvPr>
            <p:ph type="dt" sz="half" idx="10"/>
          </p:nvPr>
        </p:nvSpPr>
        <p:spPr/>
        <p:txBody>
          <a:bodyPr/>
          <a:lstStyle/>
          <a:p>
            <a:fld id="{AFB38872-26AB-4A1B-A8F8-A25F704E9A35}" type="datetimeFigureOut">
              <a:rPr lang="en-US" smtClean="0"/>
              <a:t>6/25/2026</a:t>
            </a:fld>
            <a:endParaRPr lang="en-US"/>
          </a:p>
        </p:txBody>
      </p:sp>
      <p:sp>
        <p:nvSpPr>
          <p:cNvPr id="5" name="Footer Placeholder 4">
            <a:extLst>
              <a:ext uri="{FF2B5EF4-FFF2-40B4-BE49-F238E27FC236}">
                <a16:creationId xmlns:a16="http://schemas.microsoft.com/office/drawing/2014/main" id="{7F32E8B2-99E3-4B9B-BBE0-94A6A52AA1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82E555-3D07-432A-9387-EE1FC3F0B6A8}"/>
              </a:ext>
            </a:extLst>
          </p:cNvPr>
          <p:cNvSpPr>
            <a:spLocks noGrp="1"/>
          </p:cNvSpPr>
          <p:nvPr>
            <p:ph type="sldNum" sz="quarter" idx="12"/>
          </p:nvPr>
        </p:nvSpPr>
        <p:spPr/>
        <p:txBody>
          <a:bodyPr/>
          <a:lstStyle/>
          <a:p>
            <a:fld id="{2E6A6165-1BD0-4902-A333-3A9C6D38661B}" type="slidenum">
              <a:rPr lang="en-US" smtClean="0"/>
              <a:t>‹#›</a:t>
            </a:fld>
            <a:endParaRPr lang="en-US"/>
          </a:p>
        </p:txBody>
      </p:sp>
    </p:spTree>
    <p:extLst>
      <p:ext uri="{BB962C8B-B14F-4D97-AF65-F5344CB8AC3E}">
        <p14:creationId xmlns:p14="http://schemas.microsoft.com/office/powerpoint/2010/main" val="3715510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6F7229-8853-4411-B8B5-50AE7EA5DF1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1AD001-1DF8-4838-8031-1353195015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C4DC97-6FEE-4DB4-862E-F7E6D64FE0DC}"/>
              </a:ext>
            </a:extLst>
          </p:cNvPr>
          <p:cNvSpPr>
            <a:spLocks noGrp="1"/>
          </p:cNvSpPr>
          <p:nvPr>
            <p:ph type="dt" sz="half" idx="10"/>
          </p:nvPr>
        </p:nvSpPr>
        <p:spPr/>
        <p:txBody>
          <a:bodyPr/>
          <a:lstStyle/>
          <a:p>
            <a:fld id="{AFB38872-26AB-4A1B-A8F8-A25F704E9A35}" type="datetimeFigureOut">
              <a:rPr lang="en-US" smtClean="0"/>
              <a:t>6/25/2026</a:t>
            </a:fld>
            <a:endParaRPr lang="en-US"/>
          </a:p>
        </p:txBody>
      </p:sp>
      <p:sp>
        <p:nvSpPr>
          <p:cNvPr id="5" name="Footer Placeholder 4">
            <a:extLst>
              <a:ext uri="{FF2B5EF4-FFF2-40B4-BE49-F238E27FC236}">
                <a16:creationId xmlns:a16="http://schemas.microsoft.com/office/drawing/2014/main" id="{6C96DC7D-FEF0-4235-AFD7-DCAA6D28B1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5728D8-6099-4BC0-8EC5-89FD852F83FD}"/>
              </a:ext>
            </a:extLst>
          </p:cNvPr>
          <p:cNvSpPr>
            <a:spLocks noGrp="1"/>
          </p:cNvSpPr>
          <p:nvPr>
            <p:ph type="sldNum" sz="quarter" idx="12"/>
          </p:nvPr>
        </p:nvSpPr>
        <p:spPr/>
        <p:txBody>
          <a:bodyPr/>
          <a:lstStyle/>
          <a:p>
            <a:fld id="{2E6A6165-1BD0-4902-A333-3A9C6D38661B}" type="slidenum">
              <a:rPr lang="en-US" smtClean="0"/>
              <a:t>‹#›</a:t>
            </a:fld>
            <a:endParaRPr lang="en-US"/>
          </a:p>
        </p:txBody>
      </p:sp>
    </p:spTree>
    <p:extLst>
      <p:ext uri="{BB962C8B-B14F-4D97-AF65-F5344CB8AC3E}">
        <p14:creationId xmlns:p14="http://schemas.microsoft.com/office/powerpoint/2010/main" val="2219623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2DC41-B07A-454A-A374-02C6AE3EB8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4437E3-F761-49DC-875B-8464347C199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45CFB2-EBA2-4E29-A1C6-61CA583CCBCE}"/>
              </a:ext>
            </a:extLst>
          </p:cNvPr>
          <p:cNvSpPr>
            <a:spLocks noGrp="1"/>
          </p:cNvSpPr>
          <p:nvPr>
            <p:ph type="dt" sz="half" idx="10"/>
          </p:nvPr>
        </p:nvSpPr>
        <p:spPr/>
        <p:txBody>
          <a:bodyPr/>
          <a:lstStyle/>
          <a:p>
            <a:fld id="{AFB38872-26AB-4A1B-A8F8-A25F704E9A35}" type="datetimeFigureOut">
              <a:rPr lang="en-US" smtClean="0"/>
              <a:t>6/25/2026</a:t>
            </a:fld>
            <a:endParaRPr lang="en-US"/>
          </a:p>
        </p:txBody>
      </p:sp>
      <p:sp>
        <p:nvSpPr>
          <p:cNvPr id="5" name="Footer Placeholder 4">
            <a:extLst>
              <a:ext uri="{FF2B5EF4-FFF2-40B4-BE49-F238E27FC236}">
                <a16:creationId xmlns:a16="http://schemas.microsoft.com/office/drawing/2014/main" id="{70EC5F01-CAE0-4709-A893-C93BDB5B74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529E03-767F-454B-8923-0F4FE55C9486}"/>
              </a:ext>
            </a:extLst>
          </p:cNvPr>
          <p:cNvSpPr>
            <a:spLocks noGrp="1"/>
          </p:cNvSpPr>
          <p:nvPr>
            <p:ph type="sldNum" sz="quarter" idx="12"/>
          </p:nvPr>
        </p:nvSpPr>
        <p:spPr/>
        <p:txBody>
          <a:bodyPr/>
          <a:lstStyle/>
          <a:p>
            <a:fld id="{2E6A6165-1BD0-4902-A333-3A9C6D38661B}" type="slidenum">
              <a:rPr lang="en-US" smtClean="0"/>
              <a:t>‹#›</a:t>
            </a:fld>
            <a:endParaRPr lang="en-US"/>
          </a:p>
        </p:txBody>
      </p:sp>
    </p:spTree>
    <p:extLst>
      <p:ext uri="{BB962C8B-B14F-4D97-AF65-F5344CB8AC3E}">
        <p14:creationId xmlns:p14="http://schemas.microsoft.com/office/powerpoint/2010/main" val="2114702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AD367-E74B-47CB-963E-7C48D2ABBD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3F5C01E-023A-45BD-A993-0D6CCBCE20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D8C1EC0-272D-424B-BD56-7D020406D72C}"/>
              </a:ext>
            </a:extLst>
          </p:cNvPr>
          <p:cNvSpPr>
            <a:spLocks noGrp="1"/>
          </p:cNvSpPr>
          <p:nvPr>
            <p:ph type="dt" sz="half" idx="10"/>
          </p:nvPr>
        </p:nvSpPr>
        <p:spPr/>
        <p:txBody>
          <a:bodyPr/>
          <a:lstStyle/>
          <a:p>
            <a:fld id="{AFB38872-26AB-4A1B-A8F8-A25F704E9A35}" type="datetimeFigureOut">
              <a:rPr lang="en-US" smtClean="0"/>
              <a:t>6/25/2026</a:t>
            </a:fld>
            <a:endParaRPr lang="en-US"/>
          </a:p>
        </p:txBody>
      </p:sp>
      <p:sp>
        <p:nvSpPr>
          <p:cNvPr id="5" name="Footer Placeholder 4">
            <a:extLst>
              <a:ext uri="{FF2B5EF4-FFF2-40B4-BE49-F238E27FC236}">
                <a16:creationId xmlns:a16="http://schemas.microsoft.com/office/drawing/2014/main" id="{4973D20F-5150-4901-8DF4-DFD20D06A9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8A9292-00A9-43A4-BAB8-AEE90E5FD056}"/>
              </a:ext>
            </a:extLst>
          </p:cNvPr>
          <p:cNvSpPr>
            <a:spLocks noGrp="1"/>
          </p:cNvSpPr>
          <p:nvPr>
            <p:ph type="sldNum" sz="quarter" idx="12"/>
          </p:nvPr>
        </p:nvSpPr>
        <p:spPr/>
        <p:txBody>
          <a:bodyPr/>
          <a:lstStyle/>
          <a:p>
            <a:fld id="{2E6A6165-1BD0-4902-A333-3A9C6D38661B}" type="slidenum">
              <a:rPr lang="en-US" smtClean="0"/>
              <a:t>‹#›</a:t>
            </a:fld>
            <a:endParaRPr lang="en-US"/>
          </a:p>
        </p:txBody>
      </p:sp>
    </p:spTree>
    <p:extLst>
      <p:ext uri="{BB962C8B-B14F-4D97-AF65-F5344CB8AC3E}">
        <p14:creationId xmlns:p14="http://schemas.microsoft.com/office/powerpoint/2010/main" val="4192035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DE427-C40F-4292-83DB-07E6637546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F6DA6C-46C5-4EF7-A8EA-0D9E70FA3BA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75E8D63-B7D8-438D-8D72-47186BFF41A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88D464E-8C17-492E-A03A-B3210D473E2D}"/>
              </a:ext>
            </a:extLst>
          </p:cNvPr>
          <p:cNvSpPr>
            <a:spLocks noGrp="1"/>
          </p:cNvSpPr>
          <p:nvPr>
            <p:ph type="dt" sz="half" idx="10"/>
          </p:nvPr>
        </p:nvSpPr>
        <p:spPr/>
        <p:txBody>
          <a:bodyPr/>
          <a:lstStyle/>
          <a:p>
            <a:fld id="{AFB38872-26AB-4A1B-A8F8-A25F704E9A35}" type="datetimeFigureOut">
              <a:rPr lang="en-US" smtClean="0"/>
              <a:t>6/25/2026</a:t>
            </a:fld>
            <a:endParaRPr lang="en-US"/>
          </a:p>
        </p:txBody>
      </p:sp>
      <p:sp>
        <p:nvSpPr>
          <p:cNvPr id="6" name="Footer Placeholder 5">
            <a:extLst>
              <a:ext uri="{FF2B5EF4-FFF2-40B4-BE49-F238E27FC236}">
                <a16:creationId xmlns:a16="http://schemas.microsoft.com/office/drawing/2014/main" id="{E5AB97DE-62D3-44B5-8683-55C77D3069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A529CC-2F37-45E3-95F0-A093215E03F8}"/>
              </a:ext>
            </a:extLst>
          </p:cNvPr>
          <p:cNvSpPr>
            <a:spLocks noGrp="1"/>
          </p:cNvSpPr>
          <p:nvPr>
            <p:ph type="sldNum" sz="quarter" idx="12"/>
          </p:nvPr>
        </p:nvSpPr>
        <p:spPr/>
        <p:txBody>
          <a:bodyPr/>
          <a:lstStyle/>
          <a:p>
            <a:fld id="{2E6A6165-1BD0-4902-A333-3A9C6D38661B}" type="slidenum">
              <a:rPr lang="en-US" smtClean="0"/>
              <a:t>‹#›</a:t>
            </a:fld>
            <a:endParaRPr lang="en-US"/>
          </a:p>
        </p:txBody>
      </p:sp>
    </p:spTree>
    <p:extLst>
      <p:ext uri="{BB962C8B-B14F-4D97-AF65-F5344CB8AC3E}">
        <p14:creationId xmlns:p14="http://schemas.microsoft.com/office/powerpoint/2010/main" val="704338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4EF1B-9F8C-4103-9D31-AC5C661519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2374A70-D769-484F-A909-6C11875E7A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B50919A-5838-4CDB-BCF0-7AF677922EA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664C0F-B3EE-4037-9A4B-134538A06D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3E7F0D2-59D8-41C0-A5FD-0FD19921EC8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8E4607B-1A35-4E66-BC4B-1A9C73C7A1B0}"/>
              </a:ext>
            </a:extLst>
          </p:cNvPr>
          <p:cNvSpPr>
            <a:spLocks noGrp="1"/>
          </p:cNvSpPr>
          <p:nvPr>
            <p:ph type="dt" sz="half" idx="10"/>
          </p:nvPr>
        </p:nvSpPr>
        <p:spPr/>
        <p:txBody>
          <a:bodyPr/>
          <a:lstStyle/>
          <a:p>
            <a:fld id="{AFB38872-26AB-4A1B-A8F8-A25F704E9A35}" type="datetimeFigureOut">
              <a:rPr lang="en-US" smtClean="0"/>
              <a:t>6/25/2026</a:t>
            </a:fld>
            <a:endParaRPr lang="en-US"/>
          </a:p>
        </p:txBody>
      </p:sp>
      <p:sp>
        <p:nvSpPr>
          <p:cNvPr id="8" name="Footer Placeholder 7">
            <a:extLst>
              <a:ext uri="{FF2B5EF4-FFF2-40B4-BE49-F238E27FC236}">
                <a16:creationId xmlns:a16="http://schemas.microsoft.com/office/drawing/2014/main" id="{BB5FE5BE-64B1-474A-A509-1FCE7AA299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2B4BEDE-0971-4E6D-A2FD-4E008994D6B7}"/>
              </a:ext>
            </a:extLst>
          </p:cNvPr>
          <p:cNvSpPr>
            <a:spLocks noGrp="1"/>
          </p:cNvSpPr>
          <p:nvPr>
            <p:ph type="sldNum" sz="quarter" idx="12"/>
          </p:nvPr>
        </p:nvSpPr>
        <p:spPr/>
        <p:txBody>
          <a:bodyPr/>
          <a:lstStyle/>
          <a:p>
            <a:fld id="{2E6A6165-1BD0-4902-A333-3A9C6D38661B}" type="slidenum">
              <a:rPr lang="en-US" smtClean="0"/>
              <a:t>‹#›</a:t>
            </a:fld>
            <a:endParaRPr lang="en-US"/>
          </a:p>
        </p:txBody>
      </p:sp>
    </p:spTree>
    <p:extLst>
      <p:ext uri="{BB962C8B-B14F-4D97-AF65-F5344CB8AC3E}">
        <p14:creationId xmlns:p14="http://schemas.microsoft.com/office/powerpoint/2010/main" val="436834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6034E-68C4-47C8-95F1-FA211C6BD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6777F3C-D5A3-45BC-8C3D-F6EF7D1CF153}"/>
              </a:ext>
            </a:extLst>
          </p:cNvPr>
          <p:cNvSpPr>
            <a:spLocks noGrp="1"/>
          </p:cNvSpPr>
          <p:nvPr>
            <p:ph type="dt" sz="half" idx="10"/>
          </p:nvPr>
        </p:nvSpPr>
        <p:spPr/>
        <p:txBody>
          <a:bodyPr/>
          <a:lstStyle/>
          <a:p>
            <a:fld id="{AFB38872-26AB-4A1B-A8F8-A25F704E9A35}" type="datetimeFigureOut">
              <a:rPr lang="en-US" smtClean="0"/>
              <a:t>6/25/2026</a:t>
            </a:fld>
            <a:endParaRPr lang="en-US"/>
          </a:p>
        </p:txBody>
      </p:sp>
      <p:sp>
        <p:nvSpPr>
          <p:cNvPr id="4" name="Footer Placeholder 3">
            <a:extLst>
              <a:ext uri="{FF2B5EF4-FFF2-40B4-BE49-F238E27FC236}">
                <a16:creationId xmlns:a16="http://schemas.microsoft.com/office/drawing/2014/main" id="{8E44F156-035D-4CC8-B7D8-8A6825BF49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F6F8F09-CEC1-4354-8D4B-2789EA6F5D86}"/>
              </a:ext>
            </a:extLst>
          </p:cNvPr>
          <p:cNvSpPr>
            <a:spLocks noGrp="1"/>
          </p:cNvSpPr>
          <p:nvPr>
            <p:ph type="sldNum" sz="quarter" idx="12"/>
          </p:nvPr>
        </p:nvSpPr>
        <p:spPr/>
        <p:txBody>
          <a:bodyPr/>
          <a:lstStyle/>
          <a:p>
            <a:fld id="{2E6A6165-1BD0-4902-A333-3A9C6D38661B}" type="slidenum">
              <a:rPr lang="en-US" smtClean="0"/>
              <a:t>‹#›</a:t>
            </a:fld>
            <a:endParaRPr lang="en-US"/>
          </a:p>
        </p:txBody>
      </p:sp>
    </p:spTree>
    <p:extLst>
      <p:ext uri="{BB962C8B-B14F-4D97-AF65-F5344CB8AC3E}">
        <p14:creationId xmlns:p14="http://schemas.microsoft.com/office/powerpoint/2010/main" val="4087414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010349-7FAD-4391-B1A3-E7EE3A44BD75}"/>
              </a:ext>
            </a:extLst>
          </p:cNvPr>
          <p:cNvSpPr>
            <a:spLocks noGrp="1"/>
          </p:cNvSpPr>
          <p:nvPr>
            <p:ph type="dt" sz="half" idx="10"/>
          </p:nvPr>
        </p:nvSpPr>
        <p:spPr/>
        <p:txBody>
          <a:bodyPr/>
          <a:lstStyle/>
          <a:p>
            <a:fld id="{AFB38872-26AB-4A1B-A8F8-A25F704E9A35}" type="datetimeFigureOut">
              <a:rPr lang="en-US" smtClean="0"/>
              <a:t>6/25/2026</a:t>
            </a:fld>
            <a:endParaRPr lang="en-US"/>
          </a:p>
        </p:txBody>
      </p:sp>
      <p:sp>
        <p:nvSpPr>
          <p:cNvPr id="3" name="Footer Placeholder 2">
            <a:extLst>
              <a:ext uri="{FF2B5EF4-FFF2-40B4-BE49-F238E27FC236}">
                <a16:creationId xmlns:a16="http://schemas.microsoft.com/office/drawing/2014/main" id="{4D78BAE9-9A41-4E0C-9BF7-7EF28B493A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A09D6DD-F20D-46C7-8960-AE692D6D8E4E}"/>
              </a:ext>
            </a:extLst>
          </p:cNvPr>
          <p:cNvSpPr>
            <a:spLocks noGrp="1"/>
          </p:cNvSpPr>
          <p:nvPr>
            <p:ph type="sldNum" sz="quarter" idx="12"/>
          </p:nvPr>
        </p:nvSpPr>
        <p:spPr/>
        <p:txBody>
          <a:bodyPr/>
          <a:lstStyle/>
          <a:p>
            <a:fld id="{2E6A6165-1BD0-4902-A333-3A9C6D38661B}" type="slidenum">
              <a:rPr lang="en-US" smtClean="0"/>
              <a:t>‹#›</a:t>
            </a:fld>
            <a:endParaRPr lang="en-US"/>
          </a:p>
        </p:txBody>
      </p:sp>
    </p:spTree>
    <p:extLst>
      <p:ext uri="{BB962C8B-B14F-4D97-AF65-F5344CB8AC3E}">
        <p14:creationId xmlns:p14="http://schemas.microsoft.com/office/powerpoint/2010/main" val="448678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973F9-2E21-40FF-8429-8675AE55A0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AE8125-D9D5-4510-8A9B-53C5E6E16F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CA2792-B4DA-4F5C-9390-3B6802E78E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771E948-6B98-4876-B0AB-DE9E31598625}"/>
              </a:ext>
            </a:extLst>
          </p:cNvPr>
          <p:cNvSpPr>
            <a:spLocks noGrp="1"/>
          </p:cNvSpPr>
          <p:nvPr>
            <p:ph type="dt" sz="half" idx="10"/>
          </p:nvPr>
        </p:nvSpPr>
        <p:spPr/>
        <p:txBody>
          <a:bodyPr/>
          <a:lstStyle/>
          <a:p>
            <a:fld id="{AFB38872-26AB-4A1B-A8F8-A25F704E9A35}" type="datetimeFigureOut">
              <a:rPr lang="en-US" smtClean="0"/>
              <a:t>6/25/2026</a:t>
            </a:fld>
            <a:endParaRPr lang="en-US"/>
          </a:p>
        </p:txBody>
      </p:sp>
      <p:sp>
        <p:nvSpPr>
          <p:cNvPr id="6" name="Footer Placeholder 5">
            <a:extLst>
              <a:ext uri="{FF2B5EF4-FFF2-40B4-BE49-F238E27FC236}">
                <a16:creationId xmlns:a16="http://schemas.microsoft.com/office/drawing/2014/main" id="{40565AB5-E27F-4670-9648-861950AB98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F71FE7-FD40-4E79-A5E2-C3629497E340}"/>
              </a:ext>
            </a:extLst>
          </p:cNvPr>
          <p:cNvSpPr>
            <a:spLocks noGrp="1"/>
          </p:cNvSpPr>
          <p:nvPr>
            <p:ph type="sldNum" sz="quarter" idx="12"/>
          </p:nvPr>
        </p:nvSpPr>
        <p:spPr/>
        <p:txBody>
          <a:bodyPr/>
          <a:lstStyle/>
          <a:p>
            <a:fld id="{2E6A6165-1BD0-4902-A333-3A9C6D38661B}" type="slidenum">
              <a:rPr lang="en-US" smtClean="0"/>
              <a:t>‹#›</a:t>
            </a:fld>
            <a:endParaRPr lang="en-US"/>
          </a:p>
        </p:txBody>
      </p:sp>
    </p:spTree>
    <p:extLst>
      <p:ext uri="{BB962C8B-B14F-4D97-AF65-F5344CB8AC3E}">
        <p14:creationId xmlns:p14="http://schemas.microsoft.com/office/powerpoint/2010/main" val="2932814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06EF8-40D9-4386-86F0-693A8AD972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9F054D8-3C41-42C4-A8E3-A13EBAA32B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89E9BD-61DA-4E84-A754-A470611AB3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23F1FFD-07C5-4674-B818-84855869AE1D}"/>
              </a:ext>
            </a:extLst>
          </p:cNvPr>
          <p:cNvSpPr>
            <a:spLocks noGrp="1"/>
          </p:cNvSpPr>
          <p:nvPr>
            <p:ph type="dt" sz="half" idx="10"/>
          </p:nvPr>
        </p:nvSpPr>
        <p:spPr/>
        <p:txBody>
          <a:bodyPr/>
          <a:lstStyle/>
          <a:p>
            <a:fld id="{AFB38872-26AB-4A1B-A8F8-A25F704E9A35}" type="datetimeFigureOut">
              <a:rPr lang="en-US" smtClean="0"/>
              <a:t>6/25/2026</a:t>
            </a:fld>
            <a:endParaRPr lang="en-US"/>
          </a:p>
        </p:txBody>
      </p:sp>
      <p:sp>
        <p:nvSpPr>
          <p:cNvPr id="6" name="Footer Placeholder 5">
            <a:extLst>
              <a:ext uri="{FF2B5EF4-FFF2-40B4-BE49-F238E27FC236}">
                <a16:creationId xmlns:a16="http://schemas.microsoft.com/office/drawing/2014/main" id="{A1E37943-5834-4DC8-84DD-CFB7D51F1A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D1DF4F-5EF0-4AC9-89A5-EA83744C8996}"/>
              </a:ext>
            </a:extLst>
          </p:cNvPr>
          <p:cNvSpPr>
            <a:spLocks noGrp="1"/>
          </p:cNvSpPr>
          <p:nvPr>
            <p:ph type="sldNum" sz="quarter" idx="12"/>
          </p:nvPr>
        </p:nvSpPr>
        <p:spPr/>
        <p:txBody>
          <a:bodyPr/>
          <a:lstStyle/>
          <a:p>
            <a:fld id="{2E6A6165-1BD0-4902-A333-3A9C6D38661B}" type="slidenum">
              <a:rPr lang="en-US" smtClean="0"/>
              <a:t>‹#›</a:t>
            </a:fld>
            <a:endParaRPr lang="en-US"/>
          </a:p>
        </p:txBody>
      </p:sp>
    </p:spTree>
    <p:extLst>
      <p:ext uri="{BB962C8B-B14F-4D97-AF65-F5344CB8AC3E}">
        <p14:creationId xmlns:p14="http://schemas.microsoft.com/office/powerpoint/2010/main" val="4277061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002533-8B7D-46BC-BA88-B1D77DF7C2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75769AB-AF38-4F5D-9E39-57CCF4C5A6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DD9ED6-336C-41B8-B1BD-518E35C8E5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B38872-26AB-4A1B-A8F8-A25F704E9A35}" type="datetimeFigureOut">
              <a:rPr lang="en-US" smtClean="0"/>
              <a:t>6/25/2026</a:t>
            </a:fld>
            <a:endParaRPr lang="en-US"/>
          </a:p>
        </p:txBody>
      </p:sp>
      <p:sp>
        <p:nvSpPr>
          <p:cNvPr id="5" name="Footer Placeholder 4">
            <a:extLst>
              <a:ext uri="{FF2B5EF4-FFF2-40B4-BE49-F238E27FC236}">
                <a16:creationId xmlns:a16="http://schemas.microsoft.com/office/drawing/2014/main" id="{938F65D0-79FA-43CD-A630-AA356B8C13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13BB0DA-CC6F-43A1-B612-42B39B0DDC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6A6165-1BD0-4902-A333-3A9C6D38661B}" type="slidenum">
              <a:rPr lang="en-US" smtClean="0"/>
              <a:t>‹#›</a:t>
            </a:fld>
            <a:endParaRPr lang="en-US"/>
          </a:p>
        </p:txBody>
      </p:sp>
    </p:spTree>
    <p:extLst>
      <p:ext uri="{BB962C8B-B14F-4D97-AF65-F5344CB8AC3E}">
        <p14:creationId xmlns:p14="http://schemas.microsoft.com/office/powerpoint/2010/main" val="4137281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p:txBody>
          <a:bodyPr/>
          <a:lstStyle/>
          <a:p>
            <a:r>
              <a:rPr lang="en-US" dirty="0">
                <a:solidFill>
                  <a:srgbClr val="C00000"/>
                </a:solidFill>
              </a:rPr>
              <a:t>Sound</a:t>
            </a:r>
          </a:p>
        </p:txBody>
      </p:sp>
      <p:sp>
        <p:nvSpPr>
          <p:cNvPr id="3" name="Subtitle 2">
            <a:extLst>
              <a:ext uri="{FF2B5EF4-FFF2-40B4-BE49-F238E27FC236}">
                <a16:creationId xmlns:a16="http://schemas.microsoft.com/office/drawing/2014/main" id="{7237D5FA-4A70-4BC8-9E0A-80D486BFE513}"/>
              </a:ext>
            </a:extLst>
          </p:cNvPr>
          <p:cNvSpPr>
            <a:spLocks noGrp="1"/>
          </p:cNvSpPr>
          <p:nvPr>
            <p:ph type="subTitle" idx="1"/>
          </p:nvPr>
        </p:nvSpPr>
        <p:spPr/>
        <p:txBody>
          <a:bodyPr/>
          <a:lstStyle/>
          <a:p>
            <a:r>
              <a:rPr lang="en-US" dirty="0"/>
              <a:t>Prof. Dr. </a:t>
            </a:r>
            <a:r>
              <a:rPr lang="en-US" dirty="0" err="1"/>
              <a:t>Uzzal</a:t>
            </a:r>
            <a:r>
              <a:rPr lang="en-US" dirty="0"/>
              <a:t> Kumar </a:t>
            </a:r>
            <a:r>
              <a:rPr lang="en-US" dirty="0" err="1"/>
              <a:t>Prodhan</a:t>
            </a:r>
            <a:endParaRPr lang="en-US" dirty="0"/>
          </a:p>
        </p:txBody>
      </p:sp>
    </p:spTree>
    <p:extLst>
      <p:ext uri="{BB962C8B-B14F-4D97-AF65-F5344CB8AC3E}">
        <p14:creationId xmlns:p14="http://schemas.microsoft.com/office/powerpoint/2010/main" val="11773527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Autofit/>
          </a:bodyPr>
          <a:lstStyle/>
          <a:p>
            <a:r>
              <a:rPr lang="en-US" sz="2800" dirty="0">
                <a:solidFill>
                  <a:srgbClr val="C00000"/>
                </a:solidFill>
                <a:latin typeface="Cambria" panose="02040503050406030204" pitchFamily="18" charset="0"/>
                <a:ea typeface="Cambria" panose="02040503050406030204" pitchFamily="18" charset="0"/>
              </a:rPr>
              <a:t>Special Considerations for Selecting the Right Sound in Multimedia</a:t>
            </a:r>
          </a:p>
        </p:txBody>
      </p:sp>
      <p:sp>
        <p:nvSpPr>
          <p:cNvPr id="4" name="Rectangle 2">
            <a:extLst>
              <a:ext uri="{FF2B5EF4-FFF2-40B4-BE49-F238E27FC236}">
                <a16:creationId xmlns:a16="http://schemas.microsoft.com/office/drawing/2014/main" id="{69CD829F-552F-48C9-825D-DA63591C4D72}"/>
              </a:ext>
            </a:extLst>
          </p:cNvPr>
          <p:cNvSpPr>
            <a:spLocks noGrp="1" noChangeArrowheads="1"/>
          </p:cNvSpPr>
          <p:nvPr>
            <p:ph type="subTitle" idx="1"/>
          </p:nvPr>
        </p:nvSpPr>
        <p:spPr bwMode="auto">
          <a:xfrm>
            <a:off x="1288771" y="1600200"/>
            <a:ext cx="9013108" cy="5047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Synchronization</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Sound must be properly synchronized with video, animations, and user interactions.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Delayed or mismatched audio can negatively impact user experience.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Volume and Balance</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Background music should not overpower narration or important sound effects.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Proper audio mixing ensures comfortable listening.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Copyright and Licensing</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Ensure that music, sound effects, and recordings are legally licensed or royalty-free.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Unauthorized use may lead to legal issues.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Accessibility</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Consider users with hearing impairments by providing captions, transcripts, or visual cues.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Accessibility features improve inclusiveness.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Emotional and Environmental Suitability</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The sound should match the mood, theme, and context of the multimedia content.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For example, calm music is suitable for meditation apps, while energetic music may fit sports games.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63929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Autofit/>
          </a:bodyPr>
          <a:lstStyle/>
          <a:p>
            <a:r>
              <a:rPr lang="en-US" sz="2800" dirty="0">
                <a:solidFill>
                  <a:srgbClr val="C00000"/>
                </a:solidFill>
                <a:latin typeface="Cambria" panose="02040503050406030204" pitchFamily="18" charset="0"/>
                <a:ea typeface="Cambria" panose="02040503050406030204" pitchFamily="18" charset="0"/>
              </a:rPr>
              <a:t>Special Considerations for Selecting the Right Sound in Multimedia</a:t>
            </a:r>
          </a:p>
        </p:txBody>
      </p:sp>
      <p:sp>
        <p:nvSpPr>
          <p:cNvPr id="4" name="Rectangle 2">
            <a:extLst>
              <a:ext uri="{FF2B5EF4-FFF2-40B4-BE49-F238E27FC236}">
                <a16:creationId xmlns:a16="http://schemas.microsoft.com/office/drawing/2014/main" id="{69CD829F-552F-48C9-825D-DA63591C4D72}"/>
              </a:ext>
            </a:extLst>
          </p:cNvPr>
          <p:cNvSpPr>
            <a:spLocks noGrp="1" noChangeArrowheads="1"/>
          </p:cNvSpPr>
          <p:nvPr>
            <p:ph type="subTitle" idx="1"/>
          </p:nvPr>
        </p:nvSpPr>
        <p:spPr bwMode="auto">
          <a:xfrm>
            <a:off x="1288771" y="1600200"/>
            <a:ext cx="9013108" cy="5047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Synchronization</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Sound must be properly synchronized with video, animations, and user interactions.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Delayed or mismatched audio can negatively impact user experience.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Volume and Balance</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Background music should not overpower narration or important sound effects.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Proper audio mixing ensures comfortable listening.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Copyright and Licensing</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Ensure that music, sound effects, and recordings are legally licensed or royalty-free.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Unauthorized use may lead to legal issues.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Accessibility</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Consider users with hearing impairments by providing captions, transcripts, or visual cues.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Accessibility features improve inclusiveness.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Emotional and Environmental Suitability</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The sound should match the mood, theme, and context of the multimedia content.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For example, calm music is suitable for meditation apps, while energetic music may fit sports games.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5592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Autofit/>
          </a:bodyPr>
          <a:lstStyle/>
          <a:p>
            <a:r>
              <a:rPr lang="en-US" sz="2800" dirty="0">
                <a:solidFill>
                  <a:srgbClr val="C00000"/>
                </a:solidFill>
                <a:latin typeface="Cambria" panose="02040503050406030204" pitchFamily="18" charset="0"/>
                <a:ea typeface="Cambria" panose="02040503050406030204" pitchFamily="18" charset="0"/>
              </a:rPr>
              <a:t>Roles of a Sound Engineer in Multimedia</a:t>
            </a:r>
          </a:p>
        </p:txBody>
      </p:sp>
      <p:sp>
        <p:nvSpPr>
          <p:cNvPr id="4" name="Rectangle 2">
            <a:extLst>
              <a:ext uri="{FF2B5EF4-FFF2-40B4-BE49-F238E27FC236}">
                <a16:creationId xmlns:a16="http://schemas.microsoft.com/office/drawing/2014/main" id="{69CD829F-552F-48C9-825D-DA63591C4D72}"/>
              </a:ext>
            </a:extLst>
          </p:cNvPr>
          <p:cNvSpPr>
            <a:spLocks noGrp="1" noChangeArrowheads="1"/>
          </p:cNvSpPr>
          <p:nvPr>
            <p:ph type="subTitle" idx="1"/>
          </p:nvPr>
        </p:nvSpPr>
        <p:spPr bwMode="auto">
          <a:xfrm>
            <a:off x="1618129" y="1911879"/>
            <a:ext cx="9856694" cy="3926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a:r>
              <a:rPr lang="en-US" sz="1600" dirty="0">
                <a:latin typeface="Cambria" panose="02040503050406030204" pitchFamily="18" charset="0"/>
                <a:ea typeface="Cambria" panose="02040503050406030204" pitchFamily="18" charset="0"/>
              </a:rPr>
              <a:t>A </a:t>
            </a:r>
            <a:r>
              <a:rPr lang="en-US" sz="1600" b="1" dirty="0">
                <a:latin typeface="Cambria" panose="02040503050406030204" pitchFamily="18" charset="0"/>
                <a:ea typeface="Cambria" panose="02040503050406030204" pitchFamily="18" charset="0"/>
              </a:rPr>
              <a:t>Sound Engineer</a:t>
            </a:r>
            <a:r>
              <a:rPr lang="en-US" sz="1600" dirty="0">
                <a:latin typeface="Cambria" panose="02040503050406030204" pitchFamily="18" charset="0"/>
                <a:ea typeface="Cambria" panose="02040503050406030204" pitchFamily="18" charset="0"/>
              </a:rPr>
              <a:t> plays a vital role in multimedia technology by ensuring  that audio content is recorded, edited, mixed, and delivered with high quality. Their responsibilities include:</a:t>
            </a:r>
          </a:p>
          <a:p>
            <a:pPr algn="l"/>
            <a:r>
              <a:rPr lang="en-US" sz="1600" b="1" dirty="0">
                <a:latin typeface="Cambria" panose="02040503050406030204" pitchFamily="18" charset="0"/>
                <a:ea typeface="Cambria" panose="02040503050406030204" pitchFamily="18" charset="0"/>
              </a:rPr>
              <a:t>Audio Recording</a:t>
            </a:r>
            <a:r>
              <a:rPr lang="en-US" sz="1600" dirty="0">
                <a:latin typeface="Cambria" panose="02040503050406030204" pitchFamily="18" charset="0"/>
                <a:ea typeface="Cambria" panose="02040503050406030204" pitchFamily="18" charset="0"/>
              </a:rPr>
              <a:t> </a:t>
            </a:r>
          </a:p>
          <a:p>
            <a:pPr lvl="1" algn="l"/>
            <a:r>
              <a:rPr lang="en-US" sz="1600" dirty="0">
                <a:latin typeface="Cambria" panose="02040503050406030204" pitchFamily="18" charset="0"/>
                <a:ea typeface="Cambria" panose="02040503050406030204" pitchFamily="18" charset="0"/>
              </a:rPr>
              <a:t>Record voices, music, sound effects, and ambient sounds using appropriate microphones and equipment. </a:t>
            </a:r>
          </a:p>
          <a:p>
            <a:pPr lvl="1" algn="l"/>
            <a:r>
              <a:rPr lang="en-US" sz="1600" dirty="0">
                <a:latin typeface="Cambria" panose="02040503050406030204" pitchFamily="18" charset="0"/>
                <a:ea typeface="Cambria" panose="02040503050406030204" pitchFamily="18" charset="0"/>
              </a:rPr>
              <a:t>Ensure clear and noise-free recordings. </a:t>
            </a:r>
          </a:p>
          <a:p>
            <a:pPr algn="l"/>
            <a:r>
              <a:rPr lang="en-US" sz="1600" b="1" dirty="0">
                <a:latin typeface="Cambria" panose="02040503050406030204" pitchFamily="18" charset="0"/>
                <a:ea typeface="Cambria" panose="02040503050406030204" pitchFamily="18" charset="0"/>
              </a:rPr>
              <a:t>Audio Editing</a:t>
            </a:r>
            <a:r>
              <a:rPr lang="en-US" sz="1600" dirty="0">
                <a:latin typeface="Cambria" panose="02040503050406030204" pitchFamily="18" charset="0"/>
                <a:ea typeface="Cambria" panose="02040503050406030204" pitchFamily="18" charset="0"/>
              </a:rPr>
              <a:t> </a:t>
            </a:r>
          </a:p>
          <a:p>
            <a:pPr lvl="1" algn="l"/>
            <a:r>
              <a:rPr lang="en-US" sz="1600" dirty="0">
                <a:latin typeface="Cambria" panose="02040503050406030204" pitchFamily="18" charset="0"/>
                <a:ea typeface="Cambria" panose="02040503050406030204" pitchFamily="18" charset="0"/>
              </a:rPr>
              <a:t>Remove unwanted noise, distortions, and errors from recordings. </a:t>
            </a:r>
          </a:p>
          <a:p>
            <a:pPr lvl="1" algn="l"/>
            <a:r>
              <a:rPr lang="en-US" sz="1600" dirty="0">
                <a:latin typeface="Cambria" panose="02040503050406030204" pitchFamily="18" charset="0"/>
                <a:ea typeface="Cambria" panose="02040503050406030204" pitchFamily="18" charset="0"/>
              </a:rPr>
              <a:t>Cut, arrange, and synchronize audio with multimedia content. </a:t>
            </a:r>
          </a:p>
          <a:p>
            <a:pPr algn="l"/>
            <a:r>
              <a:rPr lang="en-US" sz="1600" b="1" dirty="0">
                <a:latin typeface="Cambria" panose="02040503050406030204" pitchFamily="18" charset="0"/>
                <a:ea typeface="Cambria" panose="02040503050406030204" pitchFamily="18" charset="0"/>
              </a:rPr>
              <a:t>Sound Design</a:t>
            </a:r>
            <a:r>
              <a:rPr lang="en-US" sz="1600" dirty="0">
                <a:latin typeface="Cambria" panose="02040503050406030204" pitchFamily="18" charset="0"/>
                <a:ea typeface="Cambria" panose="02040503050406030204" pitchFamily="18" charset="0"/>
              </a:rPr>
              <a:t> </a:t>
            </a:r>
          </a:p>
          <a:p>
            <a:pPr lvl="1" algn="l"/>
            <a:r>
              <a:rPr lang="en-US" sz="1600" dirty="0">
                <a:latin typeface="Cambria" panose="02040503050406030204" pitchFamily="18" charset="0"/>
                <a:ea typeface="Cambria" panose="02040503050406030204" pitchFamily="18" charset="0"/>
              </a:rPr>
              <a:t>Create and select sound effects that enhance multimedia applications, games, animations, films, and presentations. </a:t>
            </a:r>
          </a:p>
          <a:p>
            <a:pPr lvl="1" algn="l"/>
            <a:r>
              <a:rPr lang="en-US" sz="1600" dirty="0">
                <a:latin typeface="Cambria" panose="02040503050406030204" pitchFamily="18" charset="0"/>
                <a:ea typeface="Cambria" panose="02040503050406030204" pitchFamily="18" charset="0"/>
              </a:rPr>
              <a:t>Design unique audio experiences to improve user engagement.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49006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Autofit/>
          </a:bodyPr>
          <a:lstStyle/>
          <a:p>
            <a:r>
              <a:rPr lang="en-US" sz="2800" dirty="0">
                <a:solidFill>
                  <a:srgbClr val="C00000"/>
                </a:solidFill>
                <a:latin typeface="Cambria" panose="02040503050406030204" pitchFamily="18" charset="0"/>
                <a:ea typeface="Cambria" panose="02040503050406030204" pitchFamily="18" charset="0"/>
              </a:rPr>
              <a:t>Roles of a Sound Engineer in Multimedia</a:t>
            </a:r>
          </a:p>
        </p:txBody>
      </p:sp>
      <p:sp>
        <p:nvSpPr>
          <p:cNvPr id="5" name="Rectangle 2">
            <a:extLst>
              <a:ext uri="{FF2B5EF4-FFF2-40B4-BE49-F238E27FC236}">
                <a16:creationId xmlns:a16="http://schemas.microsoft.com/office/drawing/2014/main" id="{68DFE13D-868A-4FBA-A791-209BB57F0E6D}"/>
              </a:ext>
            </a:extLst>
          </p:cNvPr>
          <p:cNvSpPr>
            <a:spLocks noGrp="1" noChangeArrowheads="1"/>
          </p:cNvSpPr>
          <p:nvPr>
            <p:ph type="subTitle" idx="1"/>
          </p:nvPr>
        </p:nvSpPr>
        <p:spPr bwMode="auto">
          <a:xfrm>
            <a:off x="1415957" y="1913086"/>
            <a:ext cx="9059916" cy="381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Audio Mixing</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Balance different audio elements such as dialogue, music, and sound effects.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Adjust volume levels, equalization (EQ), and effects for optimal sound quality.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Audio Mastering</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Finalize audio tracks to ensure consistency and compatibility across different devices and platforms.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Synchronization</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Align audio with video, animation, and interactive multimedia elements.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Ensure accurate lip-syncing and timing of sound effects.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Quality Assurance</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Test audio performance on various devices and environments.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Identify and correct audio-related issues before deployment.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71283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Autofit/>
          </a:bodyPr>
          <a:lstStyle/>
          <a:p>
            <a:r>
              <a:rPr lang="en-US" sz="2800" dirty="0">
                <a:solidFill>
                  <a:srgbClr val="C00000"/>
                </a:solidFill>
                <a:latin typeface="Cambria" panose="02040503050406030204" pitchFamily="18" charset="0"/>
                <a:ea typeface="Cambria" panose="02040503050406030204" pitchFamily="18" charset="0"/>
              </a:rPr>
              <a:t>Roles of a Sound Engineer in Multimedia</a:t>
            </a:r>
          </a:p>
        </p:txBody>
      </p:sp>
      <p:sp>
        <p:nvSpPr>
          <p:cNvPr id="4" name="Rectangle 2">
            <a:extLst>
              <a:ext uri="{FF2B5EF4-FFF2-40B4-BE49-F238E27FC236}">
                <a16:creationId xmlns:a16="http://schemas.microsoft.com/office/drawing/2014/main" id="{B17C5FA9-E176-4D8D-BA4F-F33CA8D03EED}"/>
              </a:ext>
            </a:extLst>
          </p:cNvPr>
          <p:cNvSpPr>
            <a:spLocks noGrp="1" noChangeArrowheads="1"/>
          </p:cNvSpPr>
          <p:nvPr>
            <p:ph type="subTitle" idx="1"/>
          </p:nvPr>
        </p:nvSpPr>
        <p:spPr bwMode="auto">
          <a:xfrm>
            <a:off x="1416050" y="2159121"/>
            <a:ext cx="7656583"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Technology Management</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Operate and maintain digital audio workstations (DAWs), mixers, microphones, </a:t>
            </a:r>
          </a:p>
          <a:p>
            <a:pPr marL="0" marR="0" lvl="0" indent="0" algn="l" defTabSz="914400" rtl="0" eaLnBrk="0" fontAlgn="base" latinLnBrk="0" hangingPunct="0">
              <a:lnSpc>
                <a:spcPct val="100000"/>
              </a:lnSpc>
              <a:spcBef>
                <a:spcPct val="0"/>
              </a:spcBef>
              <a:spcAft>
                <a:spcPct val="0"/>
              </a:spcAft>
              <a:buClrTx/>
              <a:buSzTx/>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speakers, and recording equipment.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Stay updated with emerging audio technologies and standards.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Collaboration</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Work closely with multimedia developers, animators, video editors, game designers, </a:t>
            </a:r>
          </a:p>
          <a:p>
            <a:pPr marL="0" marR="0" lvl="0" indent="0" algn="l" defTabSz="914400" rtl="0" eaLnBrk="0" fontAlgn="base" latinLnBrk="0" hangingPunct="0">
              <a:lnSpc>
                <a:spcPct val="100000"/>
              </a:lnSpc>
              <a:spcBef>
                <a:spcPct val="0"/>
              </a:spcBef>
              <a:spcAft>
                <a:spcPct val="0"/>
              </a:spcAft>
              <a:buClrTx/>
              <a:buSzTx/>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and producers to achieve project objectives.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Interactive Audio Development</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Develop adaptive and interactive sound systems for games, virtual reality (VR),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augmented reality (AR), and other multimedia applications.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45874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Autofit/>
          </a:bodyPr>
          <a:lstStyle/>
          <a:p>
            <a:r>
              <a:rPr lang="en-US" sz="2800" dirty="0">
                <a:solidFill>
                  <a:srgbClr val="C00000"/>
                </a:solidFill>
                <a:latin typeface="Cambria" panose="02040503050406030204" pitchFamily="18" charset="0"/>
                <a:ea typeface="Cambria" panose="02040503050406030204" pitchFamily="18" charset="0"/>
              </a:rPr>
              <a:t>Sound Fundamentals</a:t>
            </a:r>
          </a:p>
        </p:txBody>
      </p:sp>
      <p:sp>
        <p:nvSpPr>
          <p:cNvPr id="4" name="Rectangle 2">
            <a:extLst>
              <a:ext uri="{FF2B5EF4-FFF2-40B4-BE49-F238E27FC236}">
                <a16:creationId xmlns:a16="http://schemas.microsoft.com/office/drawing/2014/main" id="{B17C5FA9-E176-4D8D-BA4F-F33CA8D03EED}"/>
              </a:ext>
            </a:extLst>
          </p:cNvPr>
          <p:cNvSpPr>
            <a:spLocks noGrp="1" noChangeArrowheads="1"/>
          </p:cNvSpPr>
          <p:nvPr>
            <p:ph type="subTitle" idx="1"/>
          </p:nvPr>
        </p:nvSpPr>
        <p:spPr bwMode="auto">
          <a:xfrm>
            <a:off x="1793219" y="1846998"/>
            <a:ext cx="8605561" cy="4394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l"/>
            <a:r>
              <a:rPr lang="en-US" sz="1800" dirty="0"/>
              <a:t>The </a:t>
            </a:r>
            <a:r>
              <a:rPr lang="en-US" sz="1800" b="1" dirty="0"/>
              <a:t>fundamentals of sound</a:t>
            </a:r>
            <a:r>
              <a:rPr lang="en-US" sz="1800" dirty="0"/>
              <a:t> are the basic properties and concepts that </a:t>
            </a:r>
          </a:p>
          <a:p>
            <a:pPr algn="l"/>
            <a:r>
              <a:rPr lang="en-US" sz="1800" dirty="0"/>
              <a:t>explain how sound is produced, transmitted, and perceived.</a:t>
            </a:r>
          </a:p>
          <a:p>
            <a:pPr algn="l"/>
            <a:r>
              <a:rPr lang="en-US" sz="1800" b="1" dirty="0"/>
              <a:t>1. Sound Wave</a:t>
            </a:r>
          </a:p>
          <a:p>
            <a:pPr algn="l"/>
            <a:r>
              <a:rPr lang="en-US" sz="1800" dirty="0"/>
              <a:t>Sound is a form of mechanical energy that travels through a medium (air, water, or solids) </a:t>
            </a:r>
          </a:p>
          <a:p>
            <a:pPr algn="l"/>
            <a:r>
              <a:rPr lang="en-US" sz="1800" dirty="0"/>
              <a:t>as a wave. It is produced by vibrating objects.</a:t>
            </a:r>
          </a:p>
          <a:p>
            <a:pPr algn="l"/>
            <a:r>
              <a:rPr lang="en-US" sz="1800" b="1" dirty="0"/>
              <a:t>2. Frequency</a:t>
            </a:r>
          </a:p>
          <a:p>
            <a:pPr algn="l"/>
            <a:r>
              <a:rPr lang="en-US" sz="1800" dirty="0"/>
              <a:t>Frequency is the number of vibrations or cycles per second. </a:t>
            </a:r>
          </a:p>
          <a:p>
            <a:pPr algn="l"/>
            <a:r>
              <a:rPr lang="en-US" sz="1800" dirty="0"/>
              <a:t>Measured in </a:t>
            </a:r>
            <a:r>
              <a:rPr lang="en-US" sz="1800" b="1" dirty="0"/>
              <a:t>Hertz (Hz)</a:t>
            </a:r>
            <a:r>
              <a:rPr lang="en-US" sz="1800" dirty="0"/>
              <a:t>. </a:t>
            </a:r>
          </a:p>
          <a:p>
            <a:pPr algn="l"/>
            <a:r>
              <a:rPr lang="en-US" sz="1800" dirty="0"/>
              <a:t>Determines the </a:t>
            </a:r>
            <a:r>
              <a:rPr lang="en-US" sz="1800" b="1" dirty="0"/>
              <a:t>pitch</a:t>
            </a:r>
            <a:r>
              <a:rPr lang="en-US" sz="1800" dirty="0"/>
              <a:t> of a sound. </a:t>
            </a:r>
          </a:p>
          <a:p>
            <a:pPr algn="l"/>
            <a:r>
              <a:rPr lang="en-US" sz="1800" dirty="0"/>
              <a:t>Higher frequency → Higher pitch. </a:t>
            </a:r>
          </a:p>
          <a:p>
            <a:pPr algn="l"/>
            <a:r>
              <a:rPr lang="en-US" sz="1800" dirty="0"/>
              <a:t>Lower frequency → Lower pitch.</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19449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Autofit/>
          </a:bodyPr>
          <a:lstStyle/>
          <a:p>
            <a:r>
              <a:rPr lang="en-US" sz="2800" dirty="0">
                <a:solidFill>
                  <a:srgbClr val="C00000"/>
                </a:solidFill>
                <a:latin typeface="Cambria" panose="02040503050406030204" pitchFamily="18" charset="0"/>
                <a:ea typeface="Cambria" panose="02040503050406030204" pitchFamily="18" charset="0"/>
              </a:rPr>
              <a:t>Sound Fundamentals</a:t>
            </a:r>
          </a:p>
        </p:txBody>
      </p:sp>
      <p:sp>
        <p:nvSpPr>
          <p:cNvPr id="4" name="Rectangle 2">
            <a:extLst>
              <a:ext uri="{FF2B5EF4-FFF2-40B4-BE49-F238E27FC236}">
                <a16:creationId xmlns:a16="http://schemas.microsoft.com/office/drawing/2014/main" id="{B17C5FA9-E176-4D8D-BA4F-F33CA8D03EED}"/>
              </a:ext>
            </a:extLst>
          </p:cNvPr>
          <p:cNvSpPr>
            <a:spLocks noGrp="1" noChangeArrowheads="1"/>
          </p:cNvSpPr>
          <p:nvPr>
            <p:ph type="subTitle" idx="1"/>
          </p:nvPr>
        </p:nvSpPr>
        <p:spPr bwMode="auto">
          <a:xfrm>
            <a:off x="699247" y="1708898"/>
            <a:ext cx="9874624" cy="514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a:r>
              <a:rPr lang="en-US" sz="1800" b="1" dirty="0"/>
              <a:t>3. Amplitude</a:t>
            </a:r>
          </a:p>
          <a:p>
            <a:pPr algn="l"/>
            <a:r>
              <a:rPr lang="en-US" sz="1800" dirty="0"/>
              <a:t>Amplitude is the maximum displacement of a sound wave from its rest position. </a:t>
            </a:r>
          </a:p>
          <a:p>
            <a:pPr algn="l"/>
            <a:r>
              <a:rPr lang="en-US" sz="1800" dirty="0"/>
              <a:t>Determines the </a:t>
            </a:r>
            <a:r>
              <a:rPr lang="en-US" sz="1800" b="1" dirty="0"/>
              <a:t>loudness</a:t>
            </a:r>
            <a:r>
              <a:rPr lang="en-US" sz="1800" dirty="0"/>
              <a:t> or volume of sound. </a:t>
            </a:r>
          </a:p>
          <a:p>
            <a:pPr algn="l"/>
            <a:r>
              <a:rPr lang="en-US" sz="1800" dirty="0"/>
              <a:t>Greater amplitude → Louder sound. </a:t>
            </a:r>
          </a:p>
          <a:p>
            <a:pPr algn="l"/>
            <a:r>
              <a:rPr lang="en-US" sz="1800" dirty="0"/>
              <a:t>Smaller amplitude → Softer sound. </a:t>
            </a:r>
          </a:p>
          <a:p>
            <a:pPr algn="l"/>
            <a:r>
              <a:rPr lang="en-US" sz="1800" b="1" dirty="0"/>
              <a:t>4. Wavelength</a:t>
            </a:r>
          </a:p>
          <a:p>
            <a:pPr algn="l"/>
            <a:r>
              <a:rPr lang="en-US" sz="1800" dirty="0"/>
              <a:t>The distance between two consecutive peaks (or troughs) of a sound wave. </a:t>
            </a:r>
          </a:p>
          <a:p>
            <a:pPr algn="l"/>
            <a:r>
              <a:rPr lang="en-US" sz="1800" dirty="0"/>
              <a:t>Usually measured in meters (m). </a:t>
            </a:r>
          </a:p>
          <a:p>
            <a:pPr algn="l"/>
            <a:r>
              <a:rPr lang="en-US" sz="1800" dirty="0"/>
              <a:t>Related to frequency and speed of sound. </a:t>
            </a:r>
          </a:p>
          <a:p>
            <a:pPr algn="l"/>
            <a:r>
              <a:rPr lang="en-US" sz="1800" b="1" dirty="0"/>
              <a:t>5. Velocity (Speed of Sound)</a:t>
            </a:r>
          </a:p>
          <a:p>
            <a:pPr algn="l"/>
            <a:r>
              <a:rPr lang="en-US" sz="1800" dirty="0"/>
              <a:t>The speed at which sound travels through a medium. </a:t>
            </a:r>
          </a:p>
          <a:p>
            <a:pPr algn="l"/>
            <a:r>
              <a:rPr lang="en-US" sz="1800" dirty="0"/>
              <a:t>In air at room temperature, sound travels at approximately </a:t>
            </a:r>
            <a:r>
              <a:rPr lang="en-US" sz="1800" b="1" dirty="0"/>
              <a:t>343 m/s</a:t>
            </a:r>
            <a:r>
              <a:rPr lang="en-US" sz="1800" dirty="0"/>
              <a:t>. </a:t>
            </a:r>
          </a:p>
          <a:p>
            <a:pPr algn="l"/>
            <a:r>
              <a:rPr lang="en-US" sz="1800" dirty="0"/>
              <a:t>Sound travels faster in liquids and solids than in gases.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79907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Autofit/>
          </a:bodyPr>
          <a:lstStyle/>
          <a:p>
            <a:r>
              <a:rPr lang="en-US" sz="2800" dirty="0">
                <a:solidFill>
                  <a:srgbClr val="C00000"/>
                </a:solidFill>
                <a:latin typeface="Cambria" panose="02040503050406030204" pitchFamily="18" charset="0"/>
                <a:ea typeface="Cambria" panose="02040503050406030204" pitchFamily="18" charset="0"/>
              </a:rPr>
              <a:t>Sound Fundamentals</a:t>
            </a:r>
          </a:p>
        </p:txBody>
      </p:sp>
      <p:sp>
        <p:nvSpPr>
          <p:cNvPr id="4" name="Rectangle 2">
            <a:extLst>
              <a:ext uri="{FF2B5EF4-FFF2-40B4-BE49-F238E27FC236}">
                <a16:creationId xmlns:a16="http://schemas.microsoft.com/office/drawing/2014/main" id="{B17C5FA9-E176-4D8D-BA4F-F33CA8D03EED}"/>
              </a:ext>
            </a:extLst>
          </p:cNvPr>
          <p:cNvSpPr>
            <a:spLocks noGrp="1" noChangeArrowheads="1"/>
          </p:cNvSpPr>
          <p:nvPr>
            <p:ph type="subTitle" idx="1"/>
          </p:nvPr>
        </p:nvSpPr>
        <p:spPr bwMode="auto">
          <a:xfrm>
            <a:off x="887505" y="1790603"/>
            <a:ext cx="9874624" cy="4394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a:r>
              <a:rPr lang="en-US" sz="1800" b="1" dirty="0"/>
              <a:t>6. Period</a:t>
            </a:r>
          </a:p>
          <a:p>
            <a:pPr algn="l"/>
            <a:r>
              <a:rPr lang="en-US" sz="1800" dirty="0"/>
              <a:t>The time required for one complete vibration or cycle. </a:t>
            </a:r>
          </a:p>
          <a:p>
            <a:pPr algn="l"/>
            <a:r>
              <a:rPr lang="en-US" sz="1800" dirty="0"/>
              <a:t>Measured in seconds (s). </a:t>
            </a:r>
          </a:p>
          <a:p>
            <a:pPr algn="l"/>
            <a:r>
              <a:rPr lang="en-US" sz="1800" dirty="0"/>
              <a:t>Period (T) = 1 / Frequency (f). </a:t>
            </a:r>
          </a:p>
          <a:p>
            <a:pPr algn="l"/>
            <a:r>
              <a:rPr lang="en-US" sz="1800" b="1" dirty="0"/>
              <a:t>7. Pitch</a:t>
            </a:r>
          </a:p>
          <a:p>
            <a:pPr algn="l"/>
            <a:r>
              <a:rPr lang="en-US" sz="1800" dirty="0"/>
              <a:t>The perception of how high or low a sound seems. </a:t>
            </a:r>
          </a:p>
          <a:p>
            <a:pPr algn="l"/>
            <a:r>
              <a:rPr lang="en-US" sz="1800" dirty="0"/>
              <a:t>Directly related to frequency. </a:t>
            </a:r>
          </a:p>
          <a:p>
            <a:pPr algn="l"/>
            <a:r>
              <a:rPr lang="en-US" sz="1800" b="1" dirty="0"/>
              <a:t>8. Loudness</a:t>
            </a:r>
          </a:p>
          <a:p>
            <a:pPr algn="l"/>
            <a:r>
              <a:rPr lang="en-US" sz="1800" dirty="0"/>
              <a:t>The perceived intensity of sound. </a:t>
            </a:r>
          </a:p>
          <a:p>
            <a:pPr algn="l"/>
            <a:r>
              <a:rPr lang="en-US" sz="1800" dirty="0"/>
              <a:t>Depends mainly on amplitude. </a:t>
            </a:r>
          </a:p>
          <a:p>
            <a:pPr algn="l"/>
            <a:r>
              <a:rPr lang="en-US" sz="1800" dirty="0"/>
              <a:t>Measured in </a:t>
            </a:r>
            <a:r>
              <a:rPr lang="en-US" sz="1800" b="1" dirty="0"/>
              <a:t>decibels (dB)</a:t>
            </a:r>
            <a:r>
              <a:rPr lang="en-US" sz="1800" dirty="0"/>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33074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Autofit/>
          </a:bodyPr>
          <a:lstStyle/>
          <a:p>
            <a:r>
              <a:rPr lang="en-US" sz="2800" dirty="0">
                <a:solidFill>
                  <a:srgbClr val="C00000"/>
                </a:solidFill>
                <a:latin typeface="Cambria" panose="02040503050406030204" pitchFamily="18" charset="0"/>
                <a:ea typeface="Cambria" panose="02040503050406030204" pitchFamily="18" charset="0"/>
              </a:rPr>
              <a:t>Sound Fundamentals</a:t>
            </a:r>
          </a:p>
        </p:txBody>
      </p:sp>
      <p:sp>
        <p:nvSpPr>
          <p:cNvPr id="4" name="Rectangle 2">
            <a:extLst>
              <a:ext uri="{FF2B5EF4-FFF2-40B4-BE49-F238E27FC236}">
                <a16:creationId xmlns:a16="http://schemas.microsoft.com/office/drawing/2014/main" id="{B17C5FA9-E176-4D8D-BA4F-F33CA8D03EED}"/>
              </a:ext>
            </a:extLst>
          </p:cNvPr>
          <p:cNvSpPr>
            <a:spLocks noGrp="1" noChangeArrowheads="1"/>
          </p:cNvSpPr>
          <p:nvPr>
            <p:ph type="subTitle" idx="1"/>
          </p:nvPr>
        </p:nvSpPr>
        <p:spPr bwMode="auto">
          <a:xfrm>
            <a:off x="887505" y="1435460"/>
            <a:ext cx="9874624" cy="5710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a:r>
              <a:rPr lang="en-US" sz="1600" b="1" dirty="0"/>
              <a:t>9. Timbre (Quality)</a:t>
            </a:r>
          </a:p>
          <a:p>
            <a:pPr algn="l"/>
            <a:r>
              <a:rPr lang="en-US" sz="1600" dirty="0"/>
              <a:t>The characteristic that distinguishes one sound from another even when they have the same pitch and loudness. </a:t>
            </a:r>
          </a:p>
          <a:p>
            <a:pPr algn="l"/>
            <a:r>
              <a:rPr lang="en-US" sz="1600" dirty="0"/>
              <a:t>For example, a piano and a guitar playing the same note sound different because of their timbre. </a:t>
            </a:r>
          </a:p>
          <a:p>
            <a:pPr algn="l"/>
            <a:r>
              <a:rPr lang="en-US" sz="1600" b="1" dirty="0"/>
              <a:t>10. Resonance</a:t>
            </a:r>
          </a:p>
          <a:p>
            <a:pPr algn="l"/>
            <a:r>
              <a:rPr lang="en-US" sz="1600" dirty="0"/>
              <a:t>Occurs when an object vibrates at its natural frequency due to an external sound source. </a:t>
            </a:r>
          </a:p>
          <a:p>
            <a:pPr algn="l"/>
            <a:r>
              <a:rPr lang="en-US" sz="1600" dirty="0"/>
              <a:t>Results in increased vibration amplitude. </a:t>
            </a:r>
          </a:p>
          <a:p>
            <a:pPr algn="l"/>
            <a:r>
              <a:rPr lang="en-US" sz="1600" b="1" dirty="0"/>
              <a:t>11. Echo and Reverberation</a:t>
            </a:r>
          </a:p>
          <a:p>
            <a:pPr algn="l"/>
            <a:r>
              <a:rPr lang="en-US" sz="1600" b="1" dirty="0"/>
              <a:t>Echo:</a:t>
            </a:r>
            <a:r>
              <a:rPr lang="en-US" sz="1600" dirty="0"/>
              <a:t> Reflection of sound heard as a separate repetition. </a:t>
            </a:r>
          </a:p>
          <a:p>
            <a:pPr algn="l"/>
            <a:r>
              <a:rPr lang="en-US" sz="1600" b="1" dirty="0"/>
              <a:t>Reverberation:</a:t>
            </a:r>
            <a:r>
              <a:rPr lang="en-US" sz="1600" dirty="0"/>
              <a:t> Persistence of sound due to multiple reflections in an enclosed space. </a:t>
            </a:r>
          </a:p>
          <a:p>
            <a:pPr algn="l"/>
            <a:r>
              <a:rPr lang="en-US" sz="1600" b="1" dirty="0"/>
              <a:t>Fundamental Elements of Sound in Multimedia</a:t>
            </a:r>
          </a:p>
          <a:p>
            <a:pPr algn="l"/>
            <a:r>
              <a:rPr lang="en-US" sz="1600" b="1" dirty="0"/>
              <a:t>Pitch</a:t>
            </a:r>
            <a:r>
              <a:rPr lang="en-US" sz="1600" dirty="0"/>
              <a:t> – Highness or lowness of sound. </a:t>
            </a:r>
          </a:p>
          <a:p>
            <a:pPr algn="l"/>
            <a:r>
              <a:rPr lang="en-US" sz="1600" b="1" dirty="0"/>
              <a:t>Loudness</a:t>
            </a:r>
            <a:r>
              <a:rPr lang="en-US" sz="1600" dirty="0"/>
              <a:t> – Volume or intensity of sound. </a:t>
            </a:r>
          </a:p>
          <a:p>
            <a:pPr algn="l"/>
            <a:r>
              <a:rPr lang="en-US" sz="1600" b="1" dirty="0"/>
              <a:t>Duration</a:t>
            </a:r>
            <a:r>
              <a:rPr lang="en-US" sz="1600" dirty="0"/>
              <a:t> – Length of time a sound lasts. </a:t>
            </a:r>
          </a:p>
          <a:p>
            <a:pPr algn="l"/>
            <a:r>
              <a:rPr lang="en-US" sz="1600" b="1" dirty="0"/>
              <a:t>Timbre</a:t>
            </a:r>
            <a:r>
              <a:rPr lang="en-US" sz="1600" dirty="0"/>
              <a:t> – Unique quality or tone of sound. </a:t>
            </a:r>
          </a:p>
          <a:p>
            <a:pPr algn="l"/>
            <a:r>
              <a:rPr lang="en-US" sz="1600" dirty="0"/>
              <a:t>These fundamentals are essential in multimedia applications such as audio recording, music production, animation, video editing, gaming, and virtual reality.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220478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Autofit/>
          </a:bodyPr>
          <a:lstStyle/>
          <a:p>
            <a:br>
              <a:rPr lang="en-US" sz="2800" dirty="0"/>
            </a:br>
            <a:r>
              <a:rPr lang="en-US" sz="2800" b="1" dirty="0">
                <a:solidFill>
                  <a:srgbClr val="C00000"/>
                </a:solidFill>
              </a:rPr>
              <a:t>Steps of Including Sound in Multimedia</a:t>
            </a:r>
          </a:p>
        </p:txBody>
      </p:sp>
      <p:sp>
        <p:nvSpPr>
          <p:cNvPr id="3" name="Rectangle 1">
            <a:extLst>
              <a:ext uri="{FF2B5EF4-FFF2-40B4-BE49-F238E27FC236}">
                <a16:creationId xmlns:a16="http://schemas.microsoft.com/office/drawing/2014/main" id="{664FCD02-BB23-4C9A-94B9-76643B74D7E8}"/>
              </a:ext>
            </a:extLst>
          </p:cNvPr>
          <p:cNvSpPr>
            <a:spLocks noGrp="1" noChangeArrowheads="1"/>
          </p:cNvSpPr>
          <p:nvPr>
            <p:ph type="subTitle" idx="1"/>
          </p:nvPr>
        </p:nvSpPr>
        <p:spPr bwMode="auto">
          <a:xfrm>
            <a:off x="887413" y="2166562"/>
            <a:ext cx="10561930"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Determine the Purpose of Sound</a:t>
            </a: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Identify why sound is needed (e.g., narration, background music, sound effects, alerts, or user feedback).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Plan the Audio Content</a:t>
            </a: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Decide the type, duration, and placement of audio within the multimedia project.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Create a storyboard or script indicating where sound will be used.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Acquire or Create Audio</a:t>
            </a: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Record narration, dialogue, or ambient sounds.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Create or obtain music and sound effects from legal sources.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Edit the Audio</a:t>
            </a: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Remove noise and unwanted parts.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Adjust volume levels and improve sound quality using audio editing software.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21037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rmAutofit fontScale="90000"/>
          </a:bodyPr>
          <a:lstStyle/>
          <a:p>
            <a:r>
              <a:rPr lang="en-US" dirty="0">
                <a:solidFill>
                  <a:srgbClr val="C00000"/>
                </a:solidFill>
              </a:rPr>
              <a:t>Sound</a:t>
            </a:r>
          </a:p>
        </p:txBody>
      </p:sp>
      <p:sp>
        <p:nvSpPr>
          <p:cNvPr id="3" name="Subtitle 2">
            <a:extLst>
              <a:ext uri="{FF2B5EF4-FFF2-40B4-BE49-F238E27FC236}">
                <a16:creationId xmlns:a16="http://schemas.microsoft.com/office/drawing/2014/main" id="{7237D5FA-4A70-4BC8-9E0A-80D486BFE513}"/>
              </a:ext>
            </a:extLst>
          </p:cNvPr>
          <p:cNvSpPr>
            <a:spLocks noGrp="1"/>
          </p:cNvSpPr>
          <p:nvPr>
            <p:ph type="subTitle" idx="1"/>
          </p:nvPr>
        </p:nvSpPr>
        <p:spPr>
          <a:xfrm>
            <a:off x="1618129" y="1956546"/>
            <a:ext cx="9144000" cy="2944907"/>
          </a:xfrm>
        </p:spPr>
        <p:txBody>
          <a:bodyPr>
            <a:noAutofit/>
          </a:bodyPr>
          <a:lstStyle/>
          <a:p>
            <a:pPr marL="285750" indent="-285750" algn="just">
              <a:buFont typeface="Arial" panose="020B0604020202020204" pitchFamily="34" charset="0"/>
              <a:buChar char="•"/>
            </a:pPr>
            <a:r>
              <a:rPr lang="en-US" sz="1400" dirty="0">
                <a:latin typeface="Cambria" panose="02040503050406030204" pitchFamily="18" charset="0"/>
                <a:ea typeface="Cambria" panose="02040503050406030204" pitchFamily="18" charset="0"/>
              </a:rPr>
              <a:t>Sound is a key component in communication. Imagine what you would experience if the television program you are watching become very noisy. Or, if the sound system stops working in the middle of a gripping film!</a:t>
            </a:r>
          </a:p>
          <a:p>
            <a:pPr algn="just"/>
            <a:endParaRPr lang="en-US" sz="1400" dirty="0">
              <a:latin typeface="Cambria" panose="02040503050406030204" pitchFamily="18" charset="0"/>
              <a:ea typeface="Cambria" panose="02040503050406030204" pitchFamily="18" charset="0"/>
            </a:endParaRPr>
          </a:p>
          <a:p>
            <a:pPr marL="285750" indent="-285750" algn="just">
              <a:buFont typeface="Arial" panose="020B0604020202020204" pitchFamily="34" charset="0"/>
              <a:buChar char="•"/>
            </a:pPr>
            <a:r>
              <a:rPr lang="en-US" sz="1400" dirty="0">
                <a:latin typeface="Cambria" panose="02040503050406030204" pitchFamily="18" charset="0"/>
                <a:ea typeface="Cambria" panose="02040503050406030204" pitchFamily="18" charset="0"/>
              </a:rPr>
              <a:t>The presence of sound greatly enhances the effect of a mostly graphic presentation, especially in a video or with animation. In a multimedia project, you can use sound in many different ways, some of which will be discussed shortly.</a:t>
            </a:r>
          </a:p>
          <a:p>
            <a:pPr algn="just"/>
            <a:endParaRPr lang="en-US" sz="1400" dirty="0">
              <a:latin typeface="Cambria" panose="02040503050406030204" pitchFamily="18" charset="0"/>
              <a:ea typeface="Cambria" panose="02040503050406030204" pitchFamily="18" charset="0"/>
            </a:endParaRPr>
          </a:p>
          <a:p>
            <a:pPr marL="285750" indent="-285750" algn="just">
              <a:buFont typeface="Arial" panose="020B0604020202020204" pitchFamily="34" charset="0"/>
              <a:buChar char="•"/>
            </a:pPr>
            <a:r>
              <a:rPr lang="en-US" sz="1400" dirty="0">
                <a:latin typeface="Cambria" panose="02040503050406030204" pitchFamily="18" charset="0"/>
                <a:ea typeface="Cambria" panose="02040503050406030204" pitchFamily="18" charset="0"/>
              </a:rPr>
              <a:t>Sound is the brain's interpretation of electrical impulses being sent by the inner ear through the nervous system. There are some sounds the human ear cannot perceive—those which have a very high or low frequency. Your dog can help you with those because dogs can hear these very high or low frequency sounds and their ears are very susceptible to sound variations.</a:t>
            </a:r>
          </a:p>
        </p:txBody>
      </p:sp>
    </p:spTree>
    <p:extLst>
      <p:ext uri="{BB962C8B-B14F-4D97-AF65-F5344CB8AC3E}">
        <p14:creationId xmlns:p14="http://schemas.microsoft.com/office/powerpoint/2010/main" val="3923267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Autofit/>
          </a:bodyPr>
          <a:lstStyle/>
          <a:p>
            <a:br>
              <a:rPr lang="en-US" sz="2800" dirty="0"/>
            </a:br>
            <a:r>
              <a:rPr lang="en-US" sz="2800" b="1" dirty="0">
                <a:solidFill>
                  <a:srgbClr val="C00000"/>
                </a:solidFill>
              </a:rPr>
              <a:t>Steps of Including Sound in Multimedia</a:t>
            </a:r>
          </a:p>
        </p:txBody>
      </p:sp>
      <p:sp>
        <p:nvSpPr>
          <p:cNvPr id="4" name="Rectangle 1">
            <a:extLst>
              <a:ext uri="{FF2B5EF4-FFF2-40B4-BE49-F238E27FC236}">
                <a16:creationId xmlns:a16="http://schemas.microsoft.com/office/drawing/2014/main" id="{0098A73A-D9CB-456D-A3B7-472B70C20440}"/>
              </a:ext>
            </a:extLst>
          </p:cNvPr>
          <p:cNvSpPr>
            <a:spLocks noGrp="1" noChangeArrowheads="1"/>
          </p:cNvSpPr>
          <p:nvPr>
            <p:ph type="subTitle" idx="1"/>
          </p:nvPr>
        </p:nvSpPr>
        <p:spPr bwMode="auto">
          <a:xfrm>
            <a:off x="1127440" y="2063451"/>
            <a:ext cx="9634689"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Convert to Appropriate Format</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Save audio in suitable formats such as MP3, WAV, AAC, or OGG depending </a:t>
            </a:r>
          </a:p>
          <a:p>
            <a:pPr marL="0" marR="0" lvl="0" indent="0" algn="l" defTabSz="914400" rtl="0" eaLnBrk="0" fontAlgn="base" latinLnBrk="0" hangingPunct="0">
              <a:lnSpc>
                <a:spcPct val="100000"/>
              </a:lnSpc>
              <a:spcBef>
                <a:spcPct val="0"/>
              </a:spcBef>
              <a:spcAft>
                <a:spcPct val="0"/>
              </a:spcAft>
              <a:buClrTx/>
              <a:buSzTx/>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on quality and file-size requirements.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Compress the Audio</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Optimize file size without significantly reducing audio quality to improve multimedia performance.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Import Audio into the Multimedia Authoring Tool</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Add the sound files to software such as multimedia editors, animation tools, video editors, or game engines.</a:t>
            </a:r>
          </a:p>
          <a:p>
            <a:pPr marL="0" marR="0" lvl="0" indent="0" algn="l" defTabSz="914400" rtl="0" eaLnBrk="0" fontAlgn="base" latinLnBrk="0" hangingPunct="0">
              <a:lnSpc>
                <a:spcPct val="100000"/>
              </a:lnSpc>
              <a:spcBef>
                <a:spcPct val="0"/>
              </a:spcBef>
              <a:spcAft>
                <a:spcPct val="0"/>
              </a:spcAft>
              <a:buClrTx/>
              <a:buSzTx/>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Synchronize Audio with Multimedia Elements</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Align narration, music, and sound effects with text, images, animations, or video.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76105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Autofit/>
          </a:bodyPr>
          <a:lstStyle/>
          <a:p>
            <a:br>
              <a:rPr lang="en-US" sz="2800" dirty="0"/>
            </a:br>
            <a:r>
              <a:rPr lang="en-US" sz="2800" b="1" dirty="0">
                <a:solidFill>
                  <a:srgbClr val="C00000"/>
                </a:solidFill>
              </a:rPr>
              <a:t>Steps of Including Sound in Multimedia</a:t>
            </a:r>
          </a:p>
        </p:txBody>
      </p:sp>
      <p:sp>
        <p:nvSpPr>
          <p:cNvPr id="4" name="Rectangle 1">
            <a:extLst>
              <a:ext uri="{FF2B5EF4-FFF2-40B4-BE49-F238E27FC236}">
                <a16:creationId xmlns:a16="http://schemas.microsoft.com/office/drawing/2014/main" id="{0098A73A-D9CB-456D-A3B7-472B70C20440}"/>
              </a:ext>
            </a:extLst>
          </p:cNvPr>
          <p:cNvSpPr>
            <a:spLocks noGrp="1" noChangeArrowheads="1"/>
          </p:cNvSpPr>
          <p:nvPr>
            <p:ph type="subTitle" idx="1"/>
          </p:nvPr>
        </p:nvSpPr>
        <p:spPr bwMode="auto">
          <a:xfrm>
            <a:off x="229683" y="1871522"/>
            <a:ext cx="12109149" cy="2497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l"/>
            <a:r>
              <a:rPr lang="en-US" sz="1600" b="1" dirty="0">
                <a:latin typeface="Cambria" panose="02040503050406030204" pitchFamily="18" charset="0"/>
                <a:ea typeface="Cambria" panose="02040503050406030204" pitchFamily="18" charset="0"/>
              </a:rPr>
              <a:t>Test the Audio</a:t>
            </a:r>
            <a:r>
              <a:rPr lang="en-US" sz="1600" dirty="0">
                <a:latin typeface="Cambria" panose="02040503050406030204" pitchFamily="18" charset="0"/>
                <a:ea typeface="Cambria" panose="02040503050406030204" pitchFamily="18" charset="0"/>
              </a:rPr>
              <a:t> </a:t>
            </a:r>
          </a:p>
          <a:p>
            <a:pPr lvl="1" algn="l"/>
            <a:r>
              <a:rPr lang="en-US" sz="1600" dirty="0">
                <a:latin typeface="Cambria" panose="02040503050406030204" pitchFamily="18" charset="0"/>
                <a:ea typeface="Cambria" panose="02040503050406030204" pitchFamily="18" charset="0"/>
              </a:rPr>
              <a:t>Check sound quality, timing, volume balance, and compatibility on different devices. </a:t>
            </a:r>
          </a:p>
          <a:p>
            <a:pPr algn="l"/>
            <a:r>
              <a:rPr lang="en-US" sz="1600" b="1" dirty="0">
                <a:latin typeface="Cambria" panose="02040503050406030204" pitchFamily="18" charset="0"/>
                <a:ea typeface="Cambria" panose="02040503050406030204" pitchFamily="18" charset="0"/>
              </a:rPr>
              <a:t>Finalize and Publish</a:t>
            </a:r>
            <a:r>
              <a:rPr lang="en-US" sz="1600" dirty="0">
                <a:latin typeface="Cambria" panose="02040503050406030204" pitchFamily="18" charset="0"/>
                <a:ea typeface="Cambria" panose="02040503050406030204" pitchFamily="18" charset="0"/>
              </a:rPr>
              <a:t> </a:t>
            </a:r>
          </a:p>
          <a:p>
            <a:pPr lvl="1" algn="l"/>
            <a:r>
              <a:rPr lang="en-US" sz="1600" dirty="0">
                <a:latin typeface="Cambria" panose="02040503050406030204" pitchFamily="18" charset="0"/>
                <a:ea typeface="Cambria" panose="02040503050406030204" pitchFamily="18" charset="0"/>
              </a:rPr>
              <a:t>Make necessary adjustments based on testing. </a:t>
            </a:r>
          </a:p>
          <a:p>
            <a:pPr lvl="1" algn="l"/>
            <a:r>
              <a:rPr lang="en-US" sz="1600" dirty="0">
                <a:latin typeface="Cambria" panose="02040503050406030204" pitchFamily="18" charset="0"/>
                <a:ea typeface="Cambria" panose="02040503050406030204" pitchFamily="18" charset="0"/>
              </a:rPr>
              <a:t>Export and distribute the completed multimedia project. </a:t>
            </a:r>
          </a:p>
          <a:p>
            <a:pPr algn="l"/>
            <a:r>
              <a:rPr lang="en-US" sz="1600" b="1" dirty="0">
                <a:latin typeface="Cambria" panose="02040503050406030204" pitchFamily="18" charset="0"/>
                <a:ea typeface="Cambria" panose="02040503050406030204" pitchFamily="18" charset="0"/>
              </a:rPr>
              <a:t>Flow Diagram</a:t>
            </a:r>
          </a:p>
          <a:p>
            <a:pPr algn="l"/>
            <a:r>
              <a:rPr lang="en-US" sz="1600" b="1" dirty="0">
                <a:latin typeface="Cambria" panose="02040503050406030204" pitchFamily="18" charset="0"/>
                <a:ea typeface="Cambria" panose="02040503050406030204" pitchFamily="18" charset="0"/>
              </a:rPr>
              <a:t>Planning → Recording/Collecting → Editing → Formatting/Compression → Importing → Synchronization → Testing → Publishing</a:t>
            </a:r>
            <a:endParaRPr lang="en-US" sz="1600" dirty="0">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08233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rmAutofit fontScale="90000"/>
          </a:bodyPr>
          <a:lstStyle/>
          <a:p>
            <a:r>
              <a:rPr lang="en-US" b="1" dirty="0">
                <a:solidFill>
                  <a:srgbClr val="C00000"/>
                </a:solidFill>
              </a:rPr>
              <a:t>Use of Audio in Multimedia</a:t>
            </a:r>
            <a:endParaRPr lang="en-US" dirty="0">
              <a:solidFill>
                <a:srgbClr val="C00000"/>
              </a:solidFill>
            </a:endParaRPr>
          </a:p>
        </p:txBody>
      </p:sp>
      <p:sp>
        <p:nvSpPr>
          <p:cNvPr id="3" name="Subtitle 2">
            <a:extLst>
              <a:ext uri="{FF2B5EF4-FFF2-40B4-BE49-F238E27FC236}">
                <a16:creationId xmlns:a16="http://schemas.microsoft.com/office/drawing/2014/main" id="{7237D5FA-4A70-4BC8-9E0A-80D486BFE513}"/>
              </a:ext>
            </a:extLst>
          </p:cNvPr>
          <p:cNvSpPr>
            <a:spLocks noGrp="1"/>
          </p:cNvSpPr>
          <p:nvPr>
            <p:ph type="subTitle" idx="1"/>
          </p:nvPr>
        </p:nvSpPr>
        <p:spPr>
          <a:xfrm>
            <a:off x="1618129" y="1956546"/>
            <a:ext cx="9144000" cy="2944907"/>
          </a:xfrm>
        </p:spPr>
        <p:txBody>
          <a:bodyPr>
            <a:noAutofit/>
          </a:bodyPr>
          <a:lstStyle/>
          <a:p>
            <a:pPr algn="just"/>
            <a:r>
              <a:rPr lang="en-US" dirty="0"/>
              <a:t>You can use sound in a multimedia project in two ways. In fact, all sounds fall into two broad categories:</a:t>
            </a:r>
          </a:p>
          <a:p>
            <a:pPr algn="just"/>
            <a:r>
              <a:rPr lang="en-US" dirty="0"/>
              <a:t> </a:t>
            </a:r>
            <a:r>
              <a:rPr lang="en-US" b="1" dirty="0"/>
              <a:t>Content sound</a:t>
            </a:r>
            <a:endParaRPr lang="en-US" dirty="0"/>
          </a:p>
          <a:p>
            <a:pPr algn="just"/>
            <a:r>
              <a:rPr lang="en-US" b="1" dirty="0"/>
              <a:t>Ambient sound</a:t>
            </a:r>
            <a:endParaRPr lang="en-US" dirty="0"/>
          </a:p>
          <a:p>
            <a:pPr marL="285750" indent="-285750" algn="just">
              <a:buFont typeface="Arial" panose="020B0604020202020204" pitchFamily="34" charset="0"/>
              <a:buChar char="•"/>
            </a:pPr>
            <a:endParaRPr lang="en-US" sz="1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997999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rmAutofit fontScale="90000"/>
          </a:bodyPr>
          <a:lstStyle/>
          <a:p>
            <a:r>
              <a:rPr lang="en-US" b="1" dirty="0">
                <a:solidFill>
                  <a:srgbClr val="C00000"/>
                </a:solidFill>
              </a:rPr>
              <a:t>Use of Audio in Multimedia</a:t>
            </a:r>
            <a:endParaRPr lang="en-US" dirty="0">
              <a:solidFill>
                <a:srgbClr val="C00000"/>
              </a:solidFill>
            </a:endParaRPr>
          </a:p>
        </p:txBody>
      </p:sp>
      <p:sp>
        <p:nvSpPr>
          <p:cNvPr id="3" name="Subtitle 2">
            <a:extLst>
              <a:ext uri="{FF2B5EF4-FFF2-40B4-BE49-F238E27FC236}">
                <a16:creationId xmlns:a16="http://schemas.microsoft.com/office/drawing/2014/main" id="{7237D5FA-4A70-4BC8-9E0A-80D486BFE513}"/>
              </a:ext>
            </a:extLst>
          </p:cNvPr>
          <p:cNvSpPr>
            <a:spLocks noGrp="1"/>
          </p:cNvSpPr>
          <p:nvPr>
            <p:ph type="subTitle" idx="1"/>
          </p:nvPr>
        </p:nvSpPr>
        <p:spPr>
          <a:xfrm>
            <a:off x="1618129" y="1956546"/>
            <a:ext cx="9144000" cy="3543301"/>
          </a:xfrm>
        </p:spPr>
        <p:txBody>
          <a:bodyPr>
            <a:noAutofit/>
          </a:bodyPr>
          <a:lstStyle/>
          <a:p>
            <a:pPr algn="l"/>
            <a:r>
              <a:rPr lang="en-US" sz="1600" b="1" dirty="0"/>
              <a:t>Content sound</a:t>
            </a:r>
            <a:r>
              <a:rPr lang="en-US" sz="1600" dirty="0"/>
              <a:t> provides information to audiences, for example, dialogs in movies or theater. Some examples of content sound used in multimedia are:</a:t>
            </a:r>
          </a:p>
          <a:p>
            <a:pPr algn="l"/>
            <a:r>
              <a:rPr lang="en-US" sz="1600" dirty="0"/>
              <a:t> </a:t>
            </a:r>
          </a:p>
          <a:p>
            <a:pPr algn="l"/>
            <a:r>
              <a:rPr lang="en-US" sz="1600" dirty="0"/>
              <a:t>Narration: Narration provides information about an animation that is playing on the screen.</a:t>
            </a:r>
          </a:p>
          <a:p>
            <a:pPr algn="l"/>
            <a:r>
              <a:rPr lang="en-US" sz="1600" dirty="0"/>
              <a:t> </a:t>
            </a:r>
          </a:p>
          <a:p>
            <a:pPr algn="l"/>
            <a:r>
              <a:rPr lang="en-US" sz="1600" b="1" dirty="0"/>
              <a:t>Testimonials: </a:t>
            </a:r>
            <a:r>
              <a:rPr lang="en-US" sz="1600" dirty="0"/>
              <a:t>These could be auditory or video sound tracks used in presentations or movies.</a:t>
            </a:r>
          </a:p>
          <a:p>
            <a:pPr algn="l"/>
            <a:r>
              <a:rPr lang="en-US" sz="1600" dirty="0"/>
              <a:t> </a:t>
            </a:r>
          </a:p>
          <a:p>
            <a:pPr algn="l"/>
            <a:r>
              <a:rPr lang="en-US" sz="1600" b="1" dirty="0"/>
              <a:t>Voice-overs: </a:t>
            </a:r>
            <a:r>
              <a:rPr lang="en-US" sz="1600" dirty="0"/>
              <a:t>These are used for short instructions, for example, to navigate the multimedia application.</a:t>
            </a:r>
          </a:p>
          <a:p>
            <a:pPr algn="l"/>
            <a:r>
              <a:rPr lang="en-US" sz="1600" dirty="0"/>
              <a:t> </a:t>
            </a:r>
          </a:p>
          <a:p>
            <a:pPr algn="l"/>
            <a:r>
              <a:rPr lang="en-US" sz="1600" b="1" dirty="0"/>
              <a:t>Music: </a:t>
            </a:r>
            <a:r>
              <a:rPr lang="en-US" sz="1600" dirty="0"/>
              <a:t>Music may be used to communicate (as in a song).</a:t>
            </a:r>
          </a:p>
          <a:p>
            <a:pPr marL="285750" indent="-285750" algn="just">
              <a:buFont typeface="Arial" panose="020B0604020202020204" pitchFamily="34" charset="0"/>
              <a:buChar char="•"/>
            </a:pPr>
            <a:endParaRPr lang="en-US" sz="1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07885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rmAutofit fontScale="90000"/>
          </a:bodyPr>
          <a:lstStyle/>
          <a:p>
            <a:r>
              <a:rPr lang="en-US" b="1" dirty="0">
                <a:solidFill>
                  <a:srgbClr val="C00000"/>
                </a:solidFill>
              </a:rPr>
              <a:t>Use of Audio in Multimedia</a:t>
            </a:r>
            <a:endParaRPr lang="en-US" dirty="0">
              <a:solidFill>
                <a:srgbClr val="C00000"/>
              </a:solidFill>
            </a:endParaRPr>
          </a:p>
        </p:txBody>
      </p:sp>
      <p:sp>
        <p:nvSpPr>
          <p:cNvPr id="3" name="Subtitle 2">
            <a:extLst>
              <a:ext uri="{FF2B5EF4-FFF2-40B4-BE49-F238E27FC236}">
                <a16:creationId xmlns:a16="http://schemas.microsoft.com/office/drawing/2014/main" id="{7237D5FA-4A70-4BC8-9E0A-80D486BFE513}"/>
              </a:ext>
            </a:extLst>
          </p:cNvPr>
          <p:cNvSpPr>
            <a:spLocks noGrp="1"/>
          </p:cNvSpPr>
          <p:nvPr>
            <p:ph type="subTitle" idx="1"/>
          </p:nvPr>
        </p:nvSpPr>
        <p:spPr>
          <a:xfrm>
            <a:off x="1618129" y="1956546"/>
            <a:ext cx="9144000" cy="3543301"/>
          </a:xfrm>
        </p:spPr>
        <p:txBody>
          <a:bodyPr>
            <a:noAutofit/>
          </a:bodyPr>
          <a:lstStyle/>
          <a:p>
            <a:pPr algn="l"/>
            <a:r>
              <a:rPr lang="en-US" sz="1600" b="1" dirty="0"/>
              <a:t>Ambient sound </a:t>
            </a:r>
            <a:r>
              <a:rPr lang="en-US" sz="1600" dirty="0"/>
              <a:t>consists of an array of background and sound effects. These include:</a:t>
            </a:r>
          </a:p>
          <a:p>
            <a:pPr algn="l"/>
            <a:r>
              <a:rPr lang="en-US" sz="1600" dirty="0"/>
              <a:t> </a:t>
            </a:r>
          </a:p>
          <a:p>
            <a:pPr algn="l"/>
            <a:r>
              <a:rPr lang="en-US" sz="1600" b="1" dirty="0"/>
              <a:t>Message reinforcement: </a:t>
            </a:r>
            <a:r>
              <a:rPr lang="en-US" sz="1600" dirty="0"/>
              <a:t>The background sounds you hear in real life, such as the crowds at a ball game, can be used to reinforce the message that you wish to communicate.</a:t>
            </a:r>
          </a:p>
          <a:p>
            <a:pPr algn="l"/>
            <a:r>
              <a:rPr lang="en-US" sz="1600" dirty="0"/>
              <a:t> </a:t>
            </a:r>
          </a:p>
          <a:p>
            <a:pPr algn="l"/>
            <a:r>
              <a:rPr lang="en-US" sz="1600" b="1" dirty="0"/>
              <a:t>Background music: </a:t>
            </a:r>
            <a:r>
              <a:rPr lang="en-US" sz="1600" dirty="0"/>
              <a:t>Set the mood for the audience to receive and process information by starting and ending a presentation with music.</a:t>
            </a:r>
          </a:p>
          <a:p>
            <a:pPr algn="l"/>
            <a:r>
              <a:rPr lang="en-US" sz="1600" dirty="0"/>
              <a:t> </a:t>
            </a:r>
          </a:p>
          <a:p>
            <a:pPr algn="l"/>
            <a:r>
              <a:rPr lang="en-US" sz="1600" b="1" dirty="0"/>
              <a:t>Sound effects: </a:t>
            </a:r>
            <a:r>
              <a:rPr lang="en-US" sz="1600" dirty="0"/>
              <a:t>Sound effects are used in presentations to liven up the mood and add effects to your presentations, such as sound attached to bulleted lists.</a:t>
            </a:r>
          </a:p>
          <a:p>
            <a:pPr marL="285750" indent="-285750" algn="just">
              <a:buFont typeface="Arial" panose="020B0604020202020204" pitchFamily="34" charset="0"/>
              <a:buChar char="•"/>
            </a:pPr>
            <a:endParaRPr lang="en-US" sz="1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61314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rmAutofit fontScale="90000"/>
          </a:bodyPr>
          <a:lstStyle/>
          <a:p>
            <a:r>
              <a:rPr lang="en-US" b="1" dirty="0">
                <a:solidFill>
                  <a:srgbClr val="C00000"/>
                </a:solidFill>
              </a:rPr>
              <a:t>Uses of Sound in Multimedia</a:t>
            </a:r>
            <a:endParaRPr lang="en-US" dirty="0">
              <a:solidFill>
                <a:srgbClr val="C00000"/>
              </a:solidFill>
            </a:endParaRPr>
          </a:p>
        </p:txBody>
      </p:sp>
      <p:sp>
        <p:nvSpPr>
          <p:cNvPr id="3" name="Subtitle 2">
            <a:extLst>
              <a:ext uri="{FF2B5EF4-FFF2-40B4-BE49-F238E27FC236}">
                <a16:creationId xmlns:a16="http://schemas.microsoft.com/office/drawing/2014/main" id="{7237D5FA-4A70-4BC8-9E0A-80D486BFE513}"/>
              </a:ext>
            </a:extLst>
          </p:cNvPr>
          <p:cNvSpPr>
            <a:spLocks noGrp="1"/>
          </p:cNvSpPr>
          <p:nvPr>
            <p:ph type="subTitle" idx="1"/>
          </p:nvPr>
        </p:nvSpPr>
        <p:spPr>
          <a:xfrm>
            <a:off x="1618129" y="1956546"/>
            <a:ext cx="9144000" cy="3543301"/>
          </a:xfrm>
        </p:spPr>
        <p:txBody>
          <a:bodyPr>
            <a:noAutofit/>
          </a:bodyPr>
          <a:lstStyle/>
          <a:p>
            <a:pPr algn="just"/>
            <a:r>
              <a:rPr lang="en-US" sz="1600" dirty="0"/>
              <a:t>Sound is a fundamental component of multimedia systems because it enhances communication, engagement, and understanding. Its importance can be explained as follows:</a:t>
            </a:r>
          </a:p>
          <a:p>
            <a:pPr algn="just"/>
            <a:r>
              <a:rPr lang="en-US" sz="1600" b="1" dirty="0"/>
              <a:t>Improves Communication</a:t>
            </a:r>
            <a:r>
              <a:rPr lang="en-US" sz="1600" dirty="0"/>
              <a:t> </a:t>
            </a:r>
          </a:p>
          <a:p>
            <a:pPr lvl="1" algn="just"/>
            <a:r>
              <a:rPr lang="en-US" sz="1600" dirty="0"/>
              <a:t>Sound conveys information through speech, narration, and audio instructions. </a:t>
            </a:r>
          </a:p>
          <a:p>
            <a:pPr lvl="1" algn="just"/>
            <a:r>
              <a:rPr lang="en-US" sz="1600" dirty="0"/>
              <a:t>It helps users understand content more effectively than text alone. </a:t>
            </a:r>
          </a:p>
          <a:p>
            <a:pPr algn="just"/>
            <a:r>
              <a:rPr lang="en-US" sz="1600" b="1" dirty="0"/>
              <a:t>Enhances User Experience</a:t>
            </a:r>
            <a:r>
              <a:rPr lang="en-US" sz="1600" dirty="0"/>
              <a:t> </a:t>
            </a:r>
          </a:p>
          <a:p>
            <a:pPr lvl="1" algn="just"/>
            <a:r>
              <a:rPr lang="en-US" sz="1600" dirty="0"/>
              <a:t>Background music, sound effects, and voiceovers make multimedia applications more attractive and engaging. </a:t>
            </a:r>
          </a:p>
          <a:p>
            <a:pPr lvl="1" algn="just"/>
            <a:r>
              <a:rPr lang="en-US" sz="1600" dirty="0"/>
              <a:t>It creates a more immersive environment for users. </a:t>
            </a:r>
          </a:p>
          <a:p>
            <a:pPr algn="just"/>
            <a:r>
              <a:rPr lang="en-US" sz="1600" b="1" dirty="0"/>
              <a:t>Supports Learning and Retention</a:t>
            </a:r>
            <a:r>
              <a:rPr lang="en-US" sz="1600" dirty="0"/>
              <a:t> </a:t>
            </a:r>
          </a:p>
          <a:p>
            <a:pPr lvl="1" algn="just"/>
            <a:r>
              <a:rPr lang="en-US" sz="1600" dirty="0"/>
              <a:t>Audio explanations can improve comprehension and memory retention. </a:t>
            </a:r>
          </a:p>
          <a:p>
            <a:pPr lvl="1" algn="just"/>
            <a:r>
              <a:rPr lang="en-US" sz="1600" dirty="0"/>
              <a:t>Educational multimedia systems use sound to reinforce concepts and assist different learning styles.</a:t>
            </a:r>
          </a:p>
          <a:p>
            <a:pPr marL="285750" indent="-285750" algn="just">
              <a:buFont typeface="Arial" panose="020B0604020202020204" pitchFamily="34" charset="0"/>
              <a:buChar char="•"/>
            </a:pPr>
            <a:endParaRPr lang="en-US" sz="1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41408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rmAutofit fontScale="90000"/>
          </a:bodyPr>
          <a:lstStyle/>
          <a:p>
            <a:r>
              <a:rPr lang="en-US" b="1" dirty="0">
                <a:solidFill>
                  <a:srgbClr val="C00000"/>
                </a:solidFill>
              </a:rPr>
              <a:t>Uses of Sound in Multimedia</a:t>
            </a:r>
            <a:endParaRPr lang="en-US" dirty="0">
              <a:solidFill>
                <a:srgbClr val="C00000"/>
              </a:solidFill>
            </a:endParaRPr>
          </a:p>
        </p:txBody>
      </p:sp>
      <p:sp>
        <p:nvSpPr>
          <p:cNvPr id="5" name="Rectangle 2">
            <a:extLst>
              <a:ext uri="{FF2B5EF4-FFF2-40B4-BE49-F238E27FC236}">
                <a16:creationId xmlns:a16="http://schemas.microsoft.com/office/drawing/2014/main" id="{54EC4597-D152-4AA1-AC79-8308023FBFB4}"/>
              </a:ext>
            </a:extLst>
          </p:cNvPr>
          <p:cNvSpPr>
            <a:spLocks noGrp="1" noChangeArrowheads="1"/>
          </p:cNvSpPr>
          <p:nvPr>
            <p:ph type="subTitle" idx="1"/>
          </p:nvPr>
        </p:nvSpPr>
        <p:spPr bwMode="auto">
          <a:xfrm>
            <a:off x="2081343" y="1758262"/>
            <a:ext cx="8029314" cy="3077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Provides Feedback</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Sounds can notify users about events, errors, warnings, or successful actions.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Interactive systems rely on audio cues to improve usability.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Creates Emotional Impact</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Music and sound effects help establish mood, atmosphere, and emotions.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In movies, games, and presentations, sound significantly influences audience perception.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Improves Accessibility</a:t>
            </a: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Audio content assists users with visual impairments.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Screen readers and spoken instructions make multimedia systems more inclusive.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51092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Autofit/>
          </a:bodyPr>
          <a:lstStyle/>
          <a:p>
            <a:r>
              <a:rPr lang="en-US" sz="2800" dirty="0">
                <a:solidFill>
                  <a:srgbClr val="C00000"/>
                </a:solidFill>
                <a:latin typeface="Cambria" panose="02040503050406030204" pitchFamily="18" charset="0"/>
                <a:ea typeface="Cambria" panose="02040503050406030204" pitchFamily="18" charset="0"/>
              </a:rPr>
              <a:t>Special Considerations for Selecting the Right Sound in Multimedia</a:t>
            </a:r>
          </a:p>
        </p:txBody>
      </p:sp>
      <p:sp>
        <p:nvSpPr>
          <p:cNvPr id="5" name="Rectangle 2">
            <a:extLst>
              <a:ext uri="{FF2B5EF4-FFF2-40B4-BE49-F238E27FC236}">
                <a16:creationId xmlns:a16="http://schemas.microsoft.com/office/drawing/2014/main" id="{54EC4597-D152-4AA1-AC79-8308023FBFB4}"/>
              </a:ext>
            </a:extLst>
          </p:cNvPr>
          <p:cNvSpPr>
            <a:spLocks noGrp="1" noChangeArrowheads="1"/>
          </p:cNvSpPr>
          <p:nvPr>
            <p:ph type="subTitle" idx="1"/>
          </p:nvPr>
        </p:nvSpPr>
        <p:spPr bwMode="auto">
          <a:xfrm>
            <a:off x="980105" y="1735916"/>
            <a:ext cx="9782024" cy="3929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en-US" dirty="0">
                <a:latin typeface="Cambria" panose="02040503050406030204" pitchFamily="18" charset="0"/>
                <a:ea typeface="Cambria" panose="02040503050406030204" pitchFamily="18" charset="0"/>
              </a:rPr>
              <a:t>Choosing appropriate sound is critical because it directly affects the effectiveness and quality of a multimedia application. The following factors should be considered:</a:t>
            </a:r>
          </a:p>
          <a:p>
            <a:pPr algn="just"/>
            <a:r>
              <a:rPr lang="en-US" b="1" dirty="0">
                <a:latin typeface="Cambria" panose="02040503050406030204" pitchFamily="18" charset="0"/>
                <a:ea typeface="Cambria" panose="02040503050406030204" pitchFamily="18" charset="0"/>
              </a:rPr>
              <a:t>Purpose of the Multimedia Application</a:t>
            </a:r>
            <a:r>
              <a:rPr lang="en-US" dirty="0">
                <a:latin typeface="Cambria" panose="02040503050406030204" pitchFamily="18" charset="0"/>
                <a:ea typeface="Cambria" panose="02040503050406030204" pitchFamily="18" charset="0"/>
              </a:rPr>
              <a:t> </a:t>
            </a:r>
          </a:p>
          <a:p>
            <a:pPr lvl="1" algn="just"/>
            <a:r>
              <a:rPr lang="en-US" dirty="0">
                <a:latin typeface="Cambria" panose="02040503050406030204" pitchFamily="18" charset="0"/>
                <a:ea typeface="Cambria" panose="02040503050406030204" pitchFamily="18" charset="0"/>
              </a:rPr>
              <a:t>The sound should match the objective of the application. </a:t>
            </a:r>
          </a:p>
          <a:p>
            <a:pPr lvl="1" algn="just"/>
            <a:r>
              <a:rPr lang="en-US" dirty="0">
                <a:latin typeface="Cambria" panose="02040503050406030204" pitchFamily="18" charset="0"/>
                <a:ea typeface="Cambria" panose="02040503050406030204" pitchFamily="18" charset="0"/>
              </a:rPr>
              <a:t>Educational software may require clear narration, while games may need engaging sound effects and music. </a:t>
            </a:r>
          </a:p>
          <a:p>
            <a:pPr algn="just"/>
            <a:r>
              <a:rPr lang="en-US" b="1" dirty="0">
                <a:latin typeface="Cambria" panose="02040503050406030204" pitchFamily="18" charset="0"/>
                <a:ea typeface="Cambria" panose="02040503050406030204" pitchFamily="18" charset="0"/>
              </a:rPr>
              <a:t>Target Audience</a:t>
            </a:r>
            <a:r>
              <a:rPr lang="en-US" dirty="0">
                <a:latin typeface="Cambria" panose="02040503050406030204" pitchFamily="18" charset="0"/>
                <a:ea typeface="Cambria" panose="02040503050406030204" pitchFamily="18" charset="0"/>
              </a:rPr>
              <a:t> </a:t>
            </a:r>
          </a:p>
          <a:p>
            <a:pPr lvl="1" algn="just"/>
            <a:r>
              <a:rPr lang="en-US" dirty="0">
                <a:latin typeface="Cambria" panose="02040503050406030204" pitchFamily="18" charset="0"/>
                <a:ea typeface="Cambria" panose="02040503050406030204" pitchFamily="18" charset="0"/>
              </a:rPr>
              <a:t>Consider the age, culture, language, and preferences of the intended users. </a:t>
            </a:r>
          </a:p>
          <a:p>
            <a:pPr lvl="1" algn="just"/>
            <a:r>
              <a:rPr lang="en-US" dirty="0">
                <a:latin typeface="Cambria" panose="02040503050406030204" pitchFamily="18" charset="0"/>
                <a:ea typeface="Cambria" panose="02040503050406030204" pitchFamily="18" charset="0"/>
              </a:rPr>
              <a:t>Sounds suitable for children may not be appropriate for professionals.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35215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1065-159B-411F-9F94-8C14E73AB93A}"/>
              </a:ext>
            </a:extLst>
          </p:cNvPr>
          <p:cNvSpPr>
            <a:spLocks noGrp="1"/>
          </p:cNvSpPr>
          <p:nvPr>
            <p:ph type="ctrTitle"/>
          </p:nvPr>
        </p:nvSpPr>
        <p:spPr>
          <a:xfrm>
            <a:off x="1618129" y="793097"/>
            <a:ext cx="9144000" cy="807103"/>
          </a:xfrm>
        </p:spPr>
        <p:txBody>
          <a:bodyPr>
            <a:noAutofit/>
          </a:bodyPr>
          <a:lstStyle/>
          <a:p>
            <a:r>
              <a:rPr lang="en-US" sz="2800" dirty="0">
                <a:solidFill>
                  <a:srgbClr val="C00000"/>
                </a:solidFill>
                <a:latin typeface="Cambria" panose="02040503050406030204" pitchFamily="18" charset="0"/>
                <a:ea typeface="Cambria" panose="02040503050406030204" pitchFamily="18" charset="0"/>
              </a:rPr>
              <a:t>Special Considerations for Selecting the Right Sound in Multimedia</a:t>
            </a:r>
          </a:p>
        </p:txBody>
      </p:sp>
      <p:sp>
        <p:nvSpPr>
          <p:cNvPr id="6" name="Rectangle 3">
            <a:extLst>
              <a:ext uri="{FF2B5EF4-FFF2-40B4-BE49-F238E27FC236}">
                <a16:creationId xmlns:a16="http://schemas.microsoft.com/office/drawing/2014/main" id="{5697F390-02F3-4817-ABC5-A530648A512F}"/>
              </a:ext>
            </a:extLst>
          </p:cNvPr>
          <p:cNvSpPr>
            <a:spLocks noGrp="1" noChangeArrowheads="1"/>
          </p:cNvSpPr>
          <p:nvPr>
            <p:ph type="subTitle" idx="1"/>
          </p:nvPr>
        </p:nvSpPr>
        <p:spPr bwMode="auto">
          <a:xfrm>
            <a:off x="979488" y="1992304"/>
            <a:ext cx="9318577"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Sound Quality</a:t>
            </a: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Audio should be clear, noise-free, and easy to understand.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Poor-quality sound can distract users and reduce the effectiveness of the presentation.</a:t>
            </a:r>
          </a:p>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File Size and Compression</a:t>
            </a: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High-quality audio files are larger and require more storage and bandwidth.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A balance between sound quality and file size should be maintained.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Compatibility</a:t>
            </a: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The audio format should be compatible with the target hardware and software platforms.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Common formats include MP3, WAV, AAC, and OGG.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816705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1909</Words>
  <Application>Microsoft Office PowerPoint</Application>
  <PresentationFormat>Widescreen</PresentationFormat>
  <Paragraphs>242</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Cambria</vt:lpstr>
      <vt:lpstr>Office Theme</vt:lpstr>
      <vt:lpstr>Sound</vt:lpstr>
      <vt:lpstr>Sound</vt:lpstr>
      <vt:lpstr>Use of Audio in Multimedia</vt:lpstr>
      <vt:lpstr>Use of Audio in Multimedia</vt:lpstr>
      <vt:lpstr>Use of Audio in Multimedia</vt:lpstr>
      <vt:lpstr>Uses of Sound in Multimedia</vt:lpstr>
      <vt:lpstr>Uses of Sound in Multimedia</vt:lpstr>
      <vt:lpstr>Special Considerations for Selecting the Right Sound in Multimedia</vt:lpstr>
      <vt:lpstr>Special Considerations for Selecting the Right Sound in Multimedia</vt:lpstr>
      <vt:lpstr>Special Considerations for Selecting the Right Sound in Multimedia</vt:lpstr>
      <vt:lpstr>Special Considerations for Selecting the Right Sound in Multimedia</vt:lpstr>
      <vt:lpstr>Roles of a Sound Engineer in Multimedia</vt:lpstr>
      <vt:lpstr>Roles of a Sound Engineer in Multimedia</vt:lpstr>
      <vt:lpstr>Roles of a Sound Engineer in Multimedia</vt:lpstr>
      <vt:lpstr>Sound Fundamentals</vt:lpstr>
      <vt:lpstr>Sound Fundamentals</vt:lpstr>
      <vt:lpstr>Sound Fundamentals</vt:lpstr>
      <vt:lpstr>Sound Fundamentals</vt:lpstr>
      <vt:lpstr> Steps of Including Sound in Multimedia</vt:lpstr>
      <vt:lpstr> Steps of Including Sound in Multimedia</vt:lpstr>
      <vt:lpstr> Steps of Including Sound in Multimedia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Sound</dc:title>
  <dc:creator>Dell</dc:creator>
  <cp:lastModifiedBy>Dell</cp:lastModifiedBy>
  <cp:revision>10</cp:revision>
  <dcterms:created xsi:type="dcterms:W3CDTF">2026-06-24T17:17:24Z</dcterms:created>
  <dcterms:modified xsi:type="dcterms:W3CDTF">2026-06-25T03:47:15Z</dcterms:modified>
</cp:coreProperties>
</file>